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xls" ContentType="application/vnd.ms-excel"/>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3.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24.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5"/>
  </p:sldMasterIdLst>
  <p:notesMasterIdLst>
    <p:notesMasterId r:id="rId80"/>
  </p:notesMasterIdLst>
  <p:handoutMasterIdLst>
    <p:handoutMasterId r:id="rId81"/>
  </p:handoutMasterIdLst>
  <p:sldIdLst>
    <p:sldId id="317" r:id="rId6"/>
    <p:sldId id="636" r:id="rId7"/>
    <p:sldId id="648" r:id="rId8"/>
    <p:sldId id="647" r:id="rId9"/>
    <p:sldId id="729" r:id="rId10"/>
    <p:sldId id="738" r:id="rId11"/>
    <p:sldId id="748" r:id="rId12"/>
    <p:sldId id="739" r:id="rId13"/>
    <p:sldId id="726" r:id="rId14"/>
    <p:sldId id="728" r:id="rId15"/>
    <p:sldId id="674" r:id="rId16"/>
    <p:sldId id="676" r:id="rId17"/>
    <p:sldId id="740" r:id="rId18"/>
    <p:sldId id="736" r:id="rId19"/>
    <p:sldId id="727" r:id="rId20"/>
    <p:sldId id="741" r:id="rId21"/>
    <p:sldId id="742" r:id="rId22"/>
    <p:sldId id="743" r:id="rId23"/>
    <p:sldId id="744" r:id="rId24"/>
    <p:sldId id="745" r:id="rId25"/>
    <p:sldId id="677" r:id="rId26"/>
    <p:sldId id="746" r:id="rId27"/>
    <p:sldId id="733" r:id="rId28"/>
    <p:sldId id="747" r:id="rId29"/>
    <p:sldId id="735" r:id="rId30"/>
    <p:sldId id="418" r:id="rId31"/>
    <p:sldId id="678" r:id="rId32"/>
    <p:sldId id="679" r:id="rId33"/>
    <p:sldId id="680" r:id="rId34"/>
    <p:sldId id="681" r:id="rId35"/>
    <p:sldId id="682" r:id="rId36"/>
    <p:sldId id="683" r:id="rId37"/>
    <p:sldId id="684" r:id="rId38"/>
    <p:sldId id="685" r:id="rId39"/>
    <p:sldId id="686" r:id="rId40"/>
    <p:sldId id="687" r:id="rId41"/>
    <p:sldId id="688" r:id="rId42"/>
    <p:sldId id="689" r:id="rId43"/>
    <p:sldId id="690" r:id="rId44"/>
    <p:sldId id="691" r:id="rId45"/>
    <p:sldId id="692" r:id="rId46"/>
    <p:sldId id="693" r:id="rId47"/>
    <p:sldId id="694" r:id="rId48"/>
    <p:sldId id="695" r:id="rId49"/>
    <p:sldId id="696" r:id="rId50"/>
    <p:sldId id="697" r:id="rId51"/>
    <p:sldId id="698" r:id="rId52"/>
    <p:sldId id="699" r:id="rId53"/>
    <p:sldId id="700" r:id="rId54"/>
    <p:sldId id="701" r:id="rId55"/>
    <p:sldId id="702" r:id="rId56"/>
    <p:sldId id="703" r:id="rId57"/>
    <p:sldId id="704" r:id="rId58"/>
    <p:sldId id="705" r:id="rId59"/>
    <p:sldId id="706" r:id="rId60"/>
    <p:sldId id="707" r:id="rId61"/>
    <p:sldId id="708" r:id="rId62"/>
    <p:sldId id="709" r:id="rId63"/>
    <p:sldId id="710" r:id="rId64"/>
    <p:sldId id="711" r:id="rId65"/>
    <p:sldId id="712" r:id="rId66"/>
    <p:sldId id="713" r:id="rId67"/>
    <p:sldId id="714" r:id="rId68"/>
    <p:sldId id="715" r:id="rId69"/>
    <p:sldId id="716" r:id="rId70"/>
    <p:sldId id="717" r:id="rId71"/>
    <p:sldId id="718" r:id="rId72"/>
    <p:sldId id="719" r:id="rId73"/>
    <p:sldId id="720" r:id="rId74"/>
    <p:sldId id="721" r:id="rId75"/>
    <p:sldId id="722" r:id="rId76"/>
    <p:sldId id="723" r:id="rId77"/>
    <p:sldId id="724" r:id="rId78"/>
    <p:sldId id="725" r:id="rId79"/>
  </p:sldIdLst>
  <p:sldSz cx="9144000" cy="6858000" type="screen4x3"/>
  <p:notesSz cx="6858000" cy="9313863"/>
  <p:custDataLst>
    <p:tags r:id="rId82"/>
  </p:custDataLst>
  <p:defaultTextStyle>
    <a:defPPr>
      <a:defRPr lang="en-US"/>
    </a:defPPr>
    <a:lvl1pPr algn="ctr" rtl="0" fontAlgn="base">
      <a:spcBef>
        <a:spcPct val="0"/>
      </a:spcBef>
      <a:spcAft>
        <a:spcPct val="0"/>
      </a:spcAft>
      <a:defRPr sz="2200" kern="1200">
        <a:solidFill>
          <a:schemeClr val="tx1"/>
        </a:solidFill>
        <a:latin typeface="Arial" charset="0"/>
        <a:ea typeface="+mn-ea"/>
        <a:cs typeface="+mn-cs"/>
      </a:defRPr>
    </a:lvl1pPr>
    <a:lvl2pPr marL="457200" algn="ctr" rtl="0" fontAlgn="base">
      <a:spcBef>
        <a:spcPct val="0"/>
      </a:spcBef>
      <a:spcAft>
        <a:spcPct val="0"/>
      </a:spcAft>
      <a:defRPr sz="2200" kern="1200">
        <a:solidFill>
          <a:schemeClr val="tx1"/>
        </a:solidFill>
        <a:latin typeface="Arial" charset="0"/>
        <a:ea typeface="+mn-ea"/>
        <a:cs typeface="+mn-cs"/>
      </a:defRPr>
    </a:lvl2pPr>
    <a:lvl3pPr marL="914400" algn="ctr" rtl="0" fontAlgn="base">
      <a:spcBef>
        <a:spcPct val="0"/>
      </a:spcBef>
      <a:spcAft>
        <a:spcPct val="0"/>
      </a:spcAft>
      <a:defRPr sz="2200" kern="1200">
        <a:solidFill>
          <a:schemeClr val="tx1"/>
        </a:solidFill>
        <a:latin typeface="Arial" charset="0"/>
        <a:ea typeface="+mn-ea"/>
        <a:cs typeface="+mn-cs"/>
      </a:defRPr>
    </a:lvl3pPr>
    <a:lvl4pPr marL="1371600" algn="ctr" rtl="0" fontAlgn="base">
      <a:spcBef>
        <a:spcPct val="0"/>
      </a:spcBef>
      <a:spcAft>
        <a:spcPct val="0"/>
      </a:spcAft>
      <a:defRPr sz="2200" kern="1200">
        <a:solidFill>
          <a:schemeClr val="tx1"/>
        </a:solidFill>
        <a:latin typeface="Arial" charset="0"/>
        <a:ea typeface="+mn-ea"/>
        <a:cs typeface="+mn-cs"/>
      </a:defRPr>
    </a:lvl4pPr>
    <a:lvl5pPr marL="1828800" algn="ctr" rtl="0" fontAlgn="base">
      <a:spcBef>
        <a:spcPct val="0"/>
      </a:spcBef>
      <a:spcAft>
        <a:spcPct val="0"/>
      </a:spcAft>
      <a:defRPr sz="2200" kern="1200">
        <a:solidFill>
          <a:schemeClr val="tx1"/>
        </a:solidFill>
        <a:latin typeface="Arial" charset="0"/>
        <a:ea typeface="+mn-ea"/>
        <a:cs typeface="+mn-cs"/>
      </a:defRPr>
    </a:lvl5pPr>
    <a:lvl6pPr marL="2286000" algn="l" defTabSz="914400" rtl="0" eaLnBrk="1" latinLnBrk="0" hangingPunct="1">
      <a:defRPr sz="2200" kern="1200">
        <a:solidFill>
          <a:schemeClr val="tx1"/>
        </a:solidFill>
        <a:latin typeface="Arial" charset="0"/>
        <a:ea typeface="+mn-ea"/>
        <a:cs typeface="+mn-cs"/>
      </a:defRPr>
    </a:lvl6pPr>
    <a:lvl7pPr marL="2743200" algn="l" defTabSz="914400" rtl="0" eaLnBrk="1" latinLnBrk="0" hangingPunct="1">
      <a:defRPr sz="2200" kern="1200">
        <a:solidFill>
          <a:schemeClr val="tx1"/>
        </a:solidFill>
        <a:latin typeface="Arial" charset="0"/>
        <a:ea typeface="+mn-ea"/>
        <a:cs typeface="+mn-cs"/>
      </a:defRPr>
    </a:lvl7pPr>
    <a:lvl8pPr marL="3200400" algn="l" defTabSz="914400" rtl="0" eaLnBrk="1" latinLnBrk="0" hangingPunct="1">
      <a:defRPr sz="2200" kern="1200">
        <a:solidFill>
          <a:schemeClr val="tx1"/>
        </a:solidFill>
        <a:latin typeface="Arial" charset="0"/>
        <a:ea typeface="+mn-ea"/>
        <a:cs typeface="+mn-cs"/>
      </a:defRPr>
    </a:lvl8pPr>
    <a:lvl9pPr marL="3657600" algn="l" defTabSz="914400" rtl="0" eaLnBrk="1" latinLnBrk="0" hangingPunct="1">
      <a:defRPr sz="2200"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F311A"/>
    <a:srgbClr val="469246"/>
    <a:srgbClr val="005595"/>
    <a:srgbClr val="7560A4"/>
    <a:srgbClr val="DEDA26"/>
    <a:srgbClr val="417EB5"/>
    <a:srgbClr val="006699"/>
    <a:srgbClr val="015696"/>
    <a:srgbClr val="4477AE"/>
    <a:srgbClr val="0056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67" autoAdjust="0"/>
    <p:restoredTop sz="84094" autoAdjust="0"/>
  </p:normalViewPr>
  <p:slideViewPr>
    <p:cSldViewPr snapToGrid="0">
      <p:cViewPr varScale="1">
        <p:scale>
          <a:sx n="72" d="100"/>
          <a:sy n="72" d="100"/>
        </p:scale>
        <p:origin x="-1166" y="-91"/>
      </p:cViewPr>
      <p:guideLst>
        <p:guide orient="horz" pos="1976"/>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notesViewPr>
    <p:cSldViewPr snapToGrid="0">
      <p:cViewPr>
        <p:scale>
          <a:sx n="150" d="100"/>
          <a:sy n="150" d="100"/>
        </p:scale>
        <p:origin x="120" y="4758"/>
      </p:cViewPr>
      <p:guideLst>
        <p:guide orient="horz" pos="2934"/>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slide" Target="slides/slide71.xml"/><Relationship Id="rId84" Type="http://schemas.openxmlformats.org/officeDocument/2006/relationships/viewProps" Target="viewProps.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5" Type="http://schemas.openxmlformats.org/officeDocument/2006/relationships/slideMaster" Target="slideMasters/slideMaster1.xml"/><Relationship Id="rId61" Type="http://schemas.openxmlformats.org/officeDocument/2006/relationships/slide" Target="slides/slide56.xml"/><Relationship Id="rId82" Type="http://schemas.openxmlformats.org/officeDocument/2006/relationships/tags" Target="tags/tag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notesMaster" Target="notesMasters/notesMaster1.xml"/><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handoutMaster" Target="handoutMasters/handoutMaster1.xml"/><Relationship Id="rId86"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58.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2972421" cy="466012"/>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028" y="1"/>
            <a:ext cx="2972421" cy="466012"/>
          </a:xfrm>
          <a:prstGeom prst="rect">
            <a:avLst/>
          </a:prstGeom>
        </p:spPr>
        <p:txBody>
          <a:bodyPr vert="horz" lIns="91440" tIns="45720" rIns="91440" bIns="45720" rtlCol="0"/>
          <a:lstStyle>
            <a:lvl1pPr algn="r">
              <a:defRPr sz="1200"/>
            </a:lvl1pPr>
          </a:lstStyle>
          <a:p>
            <a:fld id="{CCCC3C50-CB27-47E1-B2D0-76525666536B}" type="datetimeFigureOut">
              <a:rPr lang="en-US" smtClean="0"/>
              <a:t>2/13/2012</a:t>
            </a:fld>
            <a:endParaRPr lang="en-US" dirty="0"/>
          </a:p>
        </p:txBody>
      </p:sp>
      <p:sp>
        <p:nvSpPr>
          <p:cNvPr id="4" name="Footer Placeholder 3"/>
          <p:cNvSpPr>
            <a:spLocks noGrp="1"/>
          </p:cNvSpPr>
          <p:nvPr>
            <p:ph type="ftr" sz="quarter" idx="2"/>
          </p:nvPr>
        </p:nvSpPr>
        <p:spPr>
          <a:xfrm>
            <a:off x="2" y="8846261"/>
            <a:ext cx="2972421" cy="466012"/>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028" y="8846261"/>
            <a:ext cx="2972421" cy="466012"/>
          </a:xfrm>
          <a:prstGeom prst="rect">
            <a:avLst/>
          </a:prstGeom>
        </p:spPr>
        <p:txBody>
          <a:bodyPr vert="horz" lIns="91440" tIns="45720" rIns="91440" bIns="45720" rtlCol="0" anchor="b"/>
          <a:lstStyle>
            <a:lvl1pPr algn="r">
              <a:defRPr sz="1200"/>
            </a:lvl1pPr>
          </a:lstStyle>
          <a:p>
            <a:fld id="{1D40ACE5-550F-46A0-B487-F2AC06A8FB46}" type="slidenum">
              <a:rPr lang="en-US" smtClean="0"/>
              <a:t>‹#›</a:t>
            </a:fld>
            <a:endParaRPr lang="en-US" dirty="0"/>
          </a:p>
        </p:txBody>
      </p:sp>
    </p:spTree>
    <p:extLst>
      <p:ext uri="{BB962C8B-B14F-4D97-AF65-F5344CB8AC3E}">
        <p14:creationId xmlns:p14="http://schemas.microsoft.com/office/powerpoint/2010/main" val="18908792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2" y="1"/>
            <a:ext cx="2972421" cy="466012"/>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l" defTabSz="931863">
              <a:defRPr sz="1200">
                <a:latin typeface="Times" pitchFamily="18" charset="0"/>
              </a:defRPr>
            </a:lvl1pPr>
          </a:lstStyle>
          <a:p>
            <a:pPr>
              <a:defRPr/>
            </a:pPr>
            <a:endParaRPr lang="en-US" dirty="0"/>
          </a:p>
        </p:txBody>
      </p:sp>
      <p:sp>
        <p:nvSpPr>
          <p:cNvPr id="34819" name="Rectangle 3"/>
          <p:cNvSpPr>
            <a:spLocks noGrp="1" noChangeArrowheads="1"/>
          </p:cNvSpPr>
          <p:nvPr>
            <p:ph type="dt" idx="1"/>
          </p:nvPr>
        </p:nvSpPr>
        <p:spPr bwMode="auto">
          <a:xfrm>
            <a:off x="3885580" y="1"/>
            <a:ext cx="2972421" cy="466012"/>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1200">
                <a:latin typeface="Times" pitchFamily="18" charset="0"/>
              </a:defRPr>
            </a:lvl1pPr>
          </a:lstStyle>
          <a:p>
            <a:pPr>
              <a:defRPr/>
            </a:pPr>
            <a:endParaRPr lang="en-US" dirty="0"/>
          </a:p>
        </p:txBody>
      </p:sp>
      <p:sp>
        <p:nvSpPr>
          <p:cNvPr id="29700" name="Rectangle 4"/>
          <p:cNvSpPr>
            <a:spLocks noGrp="1" noRot="1" noChangeAspect="1" noChangeArrowheads="1" noTextEdit="1"/>
          </p:cNvSpPr>
          <p:nvPr>
            <p:ph type="sldImg" idx="2"/>
          </p:nvPr>
        </p:nvSpPr>
        <p:spPr bwMode="auto">
          <a:xfrm>
            <a:off x="1100138" y="698500"/>
            <a:ext cx="4657725" cy="34925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21" name="Rectangle 5"/>
          <p:cNvSpPr>
            <a:spLocks noGrp="1" noChangeArrowheads="1"/>
          </p:cNvSpPr>
          <p:nvPr>
            <p:ph type="body" sz="quarter" idx="3"/>
          </p:nvPr>
        </p:nvSpPr>
        <p:spPr bwMode="auto">
          <a:xfrm>
            <a:off x="914712" y="4424722"/>
            <a:ext cx="5028579" cy="419092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34822" name="Rectangle 6"/>
          <p:cNvSpPr>
            <a:spLocks noGrp="1" noChangeArrowheads="1"/>
          </p:cNvSpPr>
          <p:nvPr>
            <p:ph type="ftr" sz="quarter" idx="4"/>
          </p:nvPr>
        </p:nvSpPr>
        <p:spPr bwMode="auto">
          <a:xfrm>
            <a:off x="2" y="8847853"/>
            <a:ext cx="2972421" cy="466011"/>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l" defTabSz="931863">
              <a:defRPr sz="1200">
                <a:latin typeface="Times" pitchFamily="18" charset="0"/>
              </a:defRPr>
            </a:lvl1pPr>
          </a:lstStyle>
          <a:p>
            <a:pPr>
              <a:defRPr/>
            </a:pPr>
            <a:endParaRPr lang="en-US" dirty="0"/>
          </a:p>
        </p:txBody>
      </p:sp>
      <p:sp>
        <p:nvSpPr>
          <p:cNvPr id="34823" name="Rectangle 7"/>
          <p:cNvSpPr>
            <a:spLocks noGrp="1" noChangeArrowheads="1"/>
          </p:cNvSpPr>
          <p:nvPr>
            <p:ph type="sldNum" sz="quarter" idx="5"/>
          </p:nvPr>
        </p:nvSpPr>
        <p:spPr bwMode="auto">
          <a:xfrm>
            <a:off x="3885580" y="8847853"/>
            <a:ext cx="2972421" cy="466011"/>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defRPr sz="1200">
                <a:latin typeface="Times" pitchFamily="18" charset="0"/>
              </a:defRPr>
            </a:lvl1pPr>
          </a:lstStyle>
          <a:p>
            <a:pPr>
              <a:defRPr/>
            </a:pPr>
            <a:fld id="{0CE32DF4-FA1F-4DE4-AE7F-62A4D8C57FFF}" type="slidenum">
              <a:rPr lang="en-US"/>
              <a:pPr>
                <a:defRPr/>
              </a:pPr>
              <a:t>‹#›</a:t>
            </a:fld>
            <a:endParaRPr lang="en-US" dirty="0"/>
          </a:p>
        </p:txBody>
      </p:sp>
    </p:spTree>
    <p:extLst>
      <p:ext uri="{BB962C8B-B14F-4D97-AF65-F5344CB8AC3E}">
        <p14:creationId xmlns:p14="http://schemas.microsoft.com/office/powerpoint/2010/main" val="237721215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txBox="1">
            <a:spLocks noGrp="1" noChangeArrowheads="1"/>
          </p:cNvSpPr>
          <p:nvPr/>
        </p:nvSpPr>
        <p:spPr bwMode="auto">
          <a:xfrm>
            <a:off x="3884560" y="8847749"/>
            <a:ext cx="2973440" cy="466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8" tIns="46584" rIns="93168" bIns="46584" anchor="b"/>
          <a:lstStyle>
            <a:lvl1pPr defTabSz="931863" eaLnBrk="0" hangingPunct="0">
              <a:defRPr sz="2200">
                <a:solidFill>
                  <a:schemeClr val="tx1"/>
                </a:solidFill>
                <a:latin typeface="Arial" charset="0"/>
              </a:defRPr>
            </a:lvl1pPr>
            <a:lvl2pPr marL="742950" indent="-285750" defTabSz="931863" eaLnBrk="0" hangingPunct="0">
              <a:defRPr sz="2200">
                <a:solidFill>
                  <a:schemeClr val="tx1"/>
                </a:solidFill>
                <a:latin typeface="Arial" charset="0"/>
              </a:defRPr>
            </a:lvl2pPr>
            <a:lvl3pPr marL="1143000" indent="-228600" defTabSz="931863" eaLnBrk="0" hangingPunct="0">
              <a:defRPr sz="2200">
                <a:solidFill>
                  <a:schemeClr val="tx1"/>
                </a:solidFill>
                <a:latin typeface="Arial" charset="0"/>
              </a:defRPr>
            </a:lvl3pPr>
            <a:lvl4pPr marL="1600200" indent="-228600" defTabSz="931863" eaLnBrk="0" hangingPunct="0">
              <a:defRPr sz="2200">
                <a:solidFill>
                  <a:schemeClr val="tx1"/>
                </a:solidFill>
                <a:latin typeface="Arial" charset="0"/>
              </a:defRPr>
            </a:lvl4pPr>
            <a:lvl5pPr marL="2057400" indent="-228600" defTabSz="931863" eaLnBrk="0" hangingPunct="0">
              <a:defRPr sz="2200">
                <a:solidFill>
                  <a:schemeClr val="tx1"/>
                </a:solidFill>
                <a:latin typeface="Arial" charset="0"/>
              </a:defRPr>
            </a:lvl5pPr>
            <a:lvl6pPr marL="2514600" indent="-228600" algn="ctr" defTabSz="931863" eaLnBrk="0" fontAlgn="base" hangingPunct="0">
              <a:spcBef>
                <a:spcPct val="0"/>
              </a:spcBef>
              <a:spcAft>
                <a:spcPct val="0"/>
              </a:spcAft>
              <a:defRPr sz="2200">
                <a:solidFill>
                  <a:schemeClr val="tx1"/>
                </a:solidFill>
                <a:latin typeface="Arial" charset="0"/>
              </a:defRPr>
            </a:lvl6pPr>
            <a:lvl7pPr marL="2971800" indent="-228600" algn="ctr" defTabSz="931863" eaLnBrk="0" fontAlgn="base" hangingPunct="0">
              <a:spcBef>
                <a:spcPct val="0"/>
              </a:spcBef>
              <a:spcAft>
                <a:spcPct val="0"/>
              </a:spcAft>
              <a:defRPr sz="2200">
                <a:solidFill>
                  <a:schemeClr val="tx1"/>
                </a:solidFill>
                <a:latin typeface="Arial" charset="0"/>
              </a:defRPr>
            </a:lvl7pPr>
            <a:lvl8pPr marL="3429000" indent="-228600" algn="ctr" defTabSz="931863" eaLnBrk="0" fontAlgn="base" hangingPunct="0">
              <a:spcBef>
                <a:spcPct val="0"/>
              </a:spcBef>
              <a:spcAft>
                <a:spcPct val="0"/>
              </a:spcAft>
              <a:defRPr sz="2200">
                <a:solidFill>
                  <a:schemeClr val="tx1"/>
                </a:solidFill>
                <a:latin typeface="Arial" charset="0"/>
              </a:defRPr>
            </a:lvl8pPr>
            <a:lvl9pPr marL="3886200" indent="-228600" algn="ctr" defTabSz="931863" eaLnBrk="0" fontAlgn="base" hangingPunct="0">
              <a:spcBef>
                <a:spcPct val="0"/>
              </a:spcBef>
              <a:spcAft>
                <a:spcPct val="0"/>
              </a:spcAft>
              <a:defRPr sz="2200">
                <a:solidFill>
                  <a:schemeClr val="tx1"/>
                </a:solidFill>
                <a:latin typeface="Arial" charset="0"/>
              </a:defRPr>
            </a:lvl9pPr>
          </a:lstStyle>
          <a:p>
            <a:pPr algn="r" eaLnBrk="1" hangingPunct="1"/>
            <a:fld id="{00C4ACA2-0508-4E3D-A88F-6505179491E6}" type="slidenum">
              <a:rPr lang="en-US" sz="1200">
                <a:solidFill>
                  <a:srgbClr val="000000"/>
                </a:solidFill>
                <a:latin typeface="Times" pitchFamily="18" charset="0"/>
              </a:rPr>
              <a:pPr algn="r" eaLnBrk="1" hangingPunct="1"/>
              <a:t>3</a:t>
            </a:fld>
            <a:endParaRPr lang="en-US" sz="1200" dirty="0">
              <a:solidFill>
                <a:srgbClr val="000000"/>
              </a:solidFill>
              <a:latin typeface="Times" pitchFamily="18" charset="0"/>
            </a:endParaRPr>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xfrm>
            <a:off x="686270" y="4427039"/>
            <a:ext cx="5485463" cy="418870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p:txBody>
          <a:bodyPr/>
          <a:lstStyle/>
          <a:p>
            <a:pPr>
              <a:defRPr/>
            </a:pPr>
            <a:fld id="{7092B6AA-51C5-4FCC-A254-4B87234E4CCE}" type="slidenum">
              <a:rPr lang="en-US" smtClean="0"/>
              <a:pPr>
                <a:defRPr/>
              </a:pPr>
              <a:t>4</a:t>
            </a:fld>
            <a:endParaRPr lang="en-US" dirty="0"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xfrm>
            <a:off x="915374" y="4428030"/>
            <a:ext cx="5027262" cy="4186994"/>
          </a:xfrm>
          <a:noFill/>
          <a:ln/>
        </p:spPr>
        <p:txBody>
          <a:bodyPr/>
          <a:lstStyle/>
          <a:p>
            <a:endParaRPr lang="en-US" dirty="0"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3884563" y="8846015"/>
            <a:ext cx="2972269" cy="465693"/>
          </a:xfrm>
          <a:prstGeom prst="rect">
            <a:avLst/>
          </a:prstGeom>
          <a:noFill/>
          <a:ln w="9525">
            <a:noFill/>
            <a:miter lim="800000"/>
            <a:headEnd/>
            <a:tailEnd/>
          </a:ln>
        </p:spPr>
        <p:txBody>
          <a:bodyPr lIns="93177" tIns="46589" rIns="93177" bIns="46589" anchor="b"/>
          <a:lstStyle/>
          <a:p>
            <a:pPr algn="r" defTabSz="931863"/>
            <a:fld id="{72E28581-262B-415E-B93D-FCA9B244E97C}" type="slidenum">
              <a:rPr lang="en-US" sz="1200">
                <a:cs typeface="Arial" charset="0"/>
              </a:rPr>
              <a:pPr algn="r" defTabSz="931863"/>
              <a:t>5</a:t>
            </a:fld>
            <a:endParaRPr lang="en-US" sz="1200" dirty="0">
              <a:cs typeface="Arial" charset="0"/>
            </a:endParaRPr>
          </a:p>
        </p:txBody>
      </p:sp>
      <p:sp>
        <p:nvSpPr>
          <p:cNvPr id="84995" name="Rectangle 7"/>
          <p:cNvSpPr txBox="1">
            <a:spLocks noGrp="1" noChangeArrowheads="1"/>
          </p:cNvSpPr>
          <p:nvPr/>
        </p:nvSpPr>
        <p:spPr bwMode="auto">
          <a:xfrm>
            <a:off x="3885733" y="8848170"/>
            <a:ext cx="2972269" cy="465693"/>
          </a:xfrm>
          <a:prstGeom prst="rect">
            <a:avLst/>
          </a:prstGeom>
          <a:noFill/>
          <a:ln w="9525">
            <a:noFill/>
            <a:miter lim="800000"/>
            <a:headEnd/>
            <a:tailEnd/>
          </a:ln>
        </p:spPr>
        <p:txBody>
          <a:bodyPr lIns="94938" tIns="47469" rIns="94938" bIns="47469" anchor="b"/>
          <a:lstStyle/>
          <a:p>
            <a:pPr algn="r" defTabSz="949325"/>
            <a:fld id="{0FB40410-A5FA-4B54-88F9-85C0BA6A3EA6}" type="slidenum">
              <a:rPr lang="en-US" sz="1200">
                <a:latin typeface="Times" pitchFamily="18" charset="0"/>
                <a:cs typeface="Arial" charset="0"/>
              </a:rPr>
              <a:pPr algn="r" defTabSz="949325"/>
              <a:t>5</a:t>
            </a:fld>
            <a:endParaRPr lang="en-US" sz="1200" dirty="0">
              <a:latin typeface="Times" pitchFamily="18" charset="0"/>
              <a:cs typeface="Arial" charset="0"/>
            </a:endParaRPr>
          </a:p>
        </p:txBody>
      </p:sp>
      <p:sp>
        <p:nvSpPr>
          <p:cNvPr id="84996" name="Rectangle 7"/>
          <p:cNvSpPr txBox="1">
            <a:spLocks noGrp="1" noChangeArrowheads="1"/>
          </p:cNvSpPr>
          <p:nvPr/>
        </p:nvSpPr>
        <p:spPr bwMode="auto">
          <a:xfrm>
            <a:off x="3885733" y="8848170"/>
            <a:ext cx="2972269" cy="465693"/>
          </a:xfrm>
          <a:prstGeom prst="rect">
            <a:avLst/>
          </a:prstGeom>
          <a:noFill/>
          <a:ln w="9525">
            <a:noFill/>
            <a:miter lim="800000"/>
            <a:headEnd/>
            <a:tailEnd/>
          </a:ln>
        </p:spPr>
        <p:txBody>
          <a:bodyPr lIns="94947" tIns="47474" rIns="94947" bIns="47474" anchor="b"/>
          <a:lstStyle/>
          <a:p>
            <a:pPr algn="r" defTabSz="949325"/>
            <a:fld id="{E38FBE92-5AA1-437F-B8F7-AE06363467D5}" type="slidenum">
              <a:rPr lang="en-US" sz="1200">
                <a:latin typeface="Times" pitchFamily="18" charset="0"/>
                <a:cs typeface="Arial" charset="0"/>
              </a:rPr>
              <a:pPr algn="r" defTabSz="949325"/>
              <a:t>5</a:t>
            </a:fld>
            <a:endParaRPr lang="en-US" sz="1200" dirty="0">
              <a:latin typeface="Times" pitchFamily="18" charset="0"/>
              <a:cs typeface="Arial" charset="0"/>
            </a:endParaRPr>
          </a:p>
        </p:txBody>
      </p:sp>
      <p:sp>
        <p:nvSpPr>
          <p:cNvPr id="84997" name="Rectangle 2"/>
          <p:cNvSpPr>
            <a:spLocks noGrp="1" noRot="1" noChangeAspect="1" noChangeArrowheads="1" noTextEdit="1"/>
          </p:cNvSpPr>
          <p:nvPr>
            <p:ph type="sldImg"/>
          </p:nvPr>
        </p:nvSpPr>
        <p:spPr>
          <a:xfrm>
            <a:off x="911225" y="401638"/>
            <a:ext cx="5037138" cy="3776662"/>
          </a:xfrm>
          <a:ln/>
        </p:spPr>
      </p:sp>
      <p:sp>
        <p:nvSpPr>
          <p:cNvPr id="84998" name="Rectangle 3"/>
          <p:cNvSpPr>
            <a:spLocks noGrp="1" noChangeArrowheads="1"/>
          </p:cNvSpPr>
          <p:nvPr>
            <p:ph type="body" idx="1"/>
          </p:nvPr>
        </p:nvSpPr>
        <p:spPr>
          <a:xfrm>
            <a:off x="895898" y="4430554"/>
            <a:ext cx="5066207" cy="4195550"/>
          </a:xfrm>
          <a:noFill/>
          <a:ln/>
        </p:spPr>
        <p:txBody>
          <a:bodyPr lIns="94947" tIns="47474" rIns="94947" bIns="47474"/>
          <a:lstStyle/>
          <a:p>
            <a:r>
              <a:rPr lang="en-US" dirty="0" smtClean="0">
                <a:latin typeface="Arial" charset="0"/>
              </a:rPr>
              <a:t>Looking to single out a sales rep who has done a good job in selling new product.</a:t>
            </a:r>
          </a:p>
          <a:p>
            <a:r>
              <a:rPr lang="en-US" dirty="0" smtClean="0">
                <a:latin typeface="Arial" charset="0"/>
              </a:rPr>
              <a:t>Last year it was Greg smith who positioned B2B, DQ, DI …</a:t>
            </a:r>
          </a:p>
          <a:p>
            <a:r>
              <a:rPr lang="en-US" dirty="0" smtClean="0">
                <a:latin typeface="Arial" charset="0"/>
              </a:rPr>
              <a:t>Which large transaction in 2009 includes the most number of products!</a:t>
            </a:r>
          </a:p>
          <a:p>
            <a:r>
              <a:rPr lang="en-US" dirty="0" smtClean="0">
                <a:latin typeface="Arial" charset="0"/>
              </a:rPr>
              <a:t>If not one single transaction, then consider multiple deals into the same account ….</a:t>
            </a:r>
          </a:p>
          <a:p>
            <a:endParaRPr lang="en-US" dirty="0" smtClean="0">
              <a:latin typeface="Arial"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Times" pitchFamily="18" charset="0"/>
              </a:defRPr>
            </a:lvl1pPr>
            <a:lvl2pPr marL="742950" indent="-285750" eaLnBrk="0" hangingPunct="0">
              <a:defRPr sz="2800">
                <a:solidFill>
                  <a:schemeClr val="tx1"/>
                </a:solidFill>
                <a:latin typeface="Times" pitchFamily="18" charset="0"/>
              </a:defRPr>
            </a:lvl2pPr>
            <a:lvl3pPr marL="1143000" indent="-228600" eaLnBrk="0" hangingPunct="0">
              <a:defRPr sz="2800">
                <a:solidFill>
                  <a:schemeClr val="tx1"/>
                </a:solidFill>
                <a:latin typeface="Times" pitchFamily="18" charset="0"/>
              </a:defRPr>
            </a:lvl3pPr>
            <a:lvl4pPr marL="1600200" indent="-228600" eaLnBrk="0" hangingPunct="0">
              <a:defRPr sz="2800">
                <a:solidFill>
                  <a:schemeClr val="tx1"/>
                </a:solidFill>
                <a:latin typeface="Times" pitchFamily="18" charset="0"/>
              </a:defRPr>
            </a:lvl4pPr>
            <a:lvl5pPr marL="2057400" indent="-228600" eaLnBrk="0" hangingPunct="0">
              <a:defRPr sz="2800">
                <a:solidFill>
                  <a:schemeClr val="tx1"/>
                </a:solidFill>
                <a:latin typeface="Times" pitchFamily="18" charset="0"/>
              </a:defRPr>
            </a:lvl5pPr>
            <a:lvl6pPr marL="2514600" indent="-228600" eaLnBrk="0" fontAlgn="base" hangingPunct="0">
              <a:spcBef>
                <a:spcPct val="0"/>
              </a:spcBef>
              <a:spcAft>
                <a:spcPct val="0"/>
              </a:spcAft>
              <a:defRPr sz="2800">
                <a:solidFill>
                  <a:schemeClr val="tx1"/>
                </a:solidFill>
                <a:latin typeface="Times" pitchFamily="18" charset="0"/>
              </a:defRPr>
            </a:lvl6pPr>
            <a:lvl7pPr marL="2971800" indent="-228600" eaLnBrk="0" fontAlgn="base" hangingPunct="0">
              <a:spcBef>
                <a:spcPct val="0"/>
              </a:spcBef>
              <a:spcAft>
                <a:spcPct val="0"/>
              </a:spcAft>
              <a:defRPr sz="2800">
                <a:solidFill>
                  <a:schemeClr val="tx1"/>
                </a:solidFill>
                <a:latin typeface="Times" pitchFamily="18" charset="0"/>
              </a:defRPr>
            </a:lvl7pPr>
            <a:lvl8pPr marL="3429000" indent="-228600" eaLnBrk="0" fontAlgn="base" hangingPunct="0">
              <a:spcBef>
                <a:spcPct val="0"/>
              </a:spcBef>
              <a:spcAft>
                <a:spcPct val="0"/>
              </a:spcAft>
              <a:defRPr sz="2800">
                <a:solidFill>
                  <a:schemeClr val="tx1"/>
                </a:solidFill>
                <a:latin typeface="Times" pitchFamily="18" charset="0"/>
              </a:defRPr>
            </a:lvl8pPr>
            <a:lvl9pPr marL="3886200" indent="-228600" eaLnBrk="0" fontAlgn="base" hangingPunct="0">
              <a:spcBef>
                <a:spcPct val="0"/>
              </a:spcBef>
              <a:spcAft>
                <a:spcPct val="0"/>
              </a:spcAft>
              <a:defRPr sz="2800">
                <a:solidFill>
                  <a:schemeClr val="tx1"/>
                </a:solidFill>
                <a:latin typeface="Times" pitchFamily="18" charset="0"/>
              </a:defRPr>
            </a:lvl9pPr>
          </a:lstStyle>
          <a:p>
            <a:fld id="{CA5DFD7E-E7C3-406F-AFC9-19B70949DBBE}" type="slidenum">
              <a:rPr lang="en-US" sz="1200" smtClean="0"/>
              <a:pPr/>
              <a:t>7</a:t>
            </a:fld>
            <a:endParaRPr lang="en-US" sz="1200" smtClean="0"/>
          </a:p>
        </p:txBody>
      </p:sp>
      <p:sp>
        <p:nvSpPr>
          <p:cNvPr id="313347" name="Rectangle 2"/>
          <p:cNvSpPr>
            <a:spLocks noGrp="1" noRot="1" noChangeAspect="1" noChangeArrowheads="1" noTextEdit="1"/>
          </p:cNvSpPr>
          <p:nvPr>
            <p:ph type="sldImg"/>
          </p:nvPr>
        </p:nvSpPr>
        <p:spPr>
          <a:xfrm>
            <a:off x="924117" y="698466"/>
            <a:ext cx="5009767" cy="3493816"/>
          </a:xfrm>
          <a:ln/>
        </p:spPr>
      </p:sp>
      <p:sp>
        <p:nvSpPr>
          <p:cNvPr id="33795" name="Rectangle 3"/>
          <p:cNvSpPr>
            <a:spLocks noGrp="1" noChangeArrowheads="1"/>
          </p:cNvSpPr>
          <p:nvPr>
            <p:ph type="body" idx="1"/>
          </p:nvPr>
        </p:nvSpPr>
        <p:spPr>
          <a:xfrm>
            <a:off x="914711" y="4426313"/>
            <a:ext cx="5028579" cy="4189330"/>
          </a:xfrm>
        </p:spPr>
        <p:txBody>
          <a:bodyPr/>
          <a:lstStyle/>
          <a:p>
            <a:pPr>
              <a:defRPr/>
            </a:pPr>
            <a:r>
              <a:rPr lang="en-US" b="1" dirty="0" smtClean="0"/>
              <a:t>Offering 1 - Cognizant Cloud MDM for Life Sciences</a:t>
            </a:r>
          </a:p>
          <a:p>
            <a:pPr>
              <a:defRPr/>
            </a:pPr>
            <a:endParaRPr lang="en-US" dirty="0" smtClean="0"/>
          </a:p>
          <a:p>
            <a:pPr>
              <a:defRPr/>
            </a:pPr>
            <a:r>
              <a:rPr lang="en-US" dirty="0" smtClean="0"/>
              <a:t>Hosted, turn-key MDM solution that integrates data from Siebel SFA or </a:t>
            </a:r>
            <a:r>
              <a:rPr lang="en-US" dirty="0" err="1" smtClean="0"/>
              <a:t>Veeva</a:t>
            </a:r>
            <a:r>
              <a:rPr lang="en-US" dirty="0" smtClean="0"/>
              <a:t> (branded SFDC vertical solution for the </a:t>
            </a:r>
            <a:r>
              <a:rPr lang="en-US" dirty="0" err="1" smtClean="0"/>
              <a:t>pharma</a:t>
            </a:r>
            <a:r>
              <a:rPr lang="en-US" dirty="0" smtClean="0"/>
              <a:t> industry) with industry data from IMS Health to create a “golden record” of a healthcare provider and healthcare organizations. A golden record enables an organization to jump-start indicatives around </a:t>
            </a:r>
            <a:r>
              <a:rPr lang="en-US" b="1" dirty="0" smtClean="0"/>
              <a:t>aggregate spend (Sunshine Act) </a:t>
            </a:r>
            <a:r>
              <a:rPr lang="en-US" dirty="0" smtClean="0"/>
              <a:t>and </a:t>
            </a:r>
            <a:r>
              <a:rPr lang="en-US" b="1" dirty="0" smtClean="0"/>
              <a:t>analytics</a:t>
            </a:r>
            <a:r>
              <a:rPr lang="en-US" dirty="0" smtClean="0"/>
              <a:t> that require a full 360-degree view of their customers.  The solution is targeted towards smaller companies in the $1-5B range that have limited internal IT resources and need to comply with regulatory requirements.  </a:t>
            </a:r>
          </a:p>
          <a:p>
            <a:pPr>
              <a:defRPr/>
            </a:pPr>
            <a:endParaRPr lang="en-US" dirty="0" smtClean="0"/>
          </a:p>
          <a:p>
            <a:pPr>
              <a:defRPr/>
            </a:pPr>
            <a:r>
              <a:rPr lang="en-US" dirty="0" smtClean="0"/>
              <a:t>Key Data Elements - </a:t>
            </a:r>
            <a:r>
              <a:rPr lang="en-US" b="1" dirty="0" smtClean="0">
                <a:solidFill>
                  <a:srgbClr val="000000"/>
                </a:solidFill>
                <a:cs typeface="Arial" pitchFamily="34" charset="0"/>
              </a:rPr>
              <a:t>Physician, Accounts, Consumer, Product</a:t>
            </a:r>
            <a:endParaRPr lang="en-US" dirty="0" smtClean="0"/>
          </a:p>
          <a:p>
            <a:pPr>
              <a:defRPr/>
            </a:pPr>
            <a:endParaRPr lang="en-US" dirty="0" smtClean="0"/>
          </a:p>
          <a:p>
            <a:pPr>
              <a:defRPr/>
            </a:pPr>
            <a:r>
              <a:rPr lang="en-US" dirty="0" smtClean="0"/>
              <a:t>Informatica Contacts – Overall Owner – Rolf Heimes, Technical Owner – Ron Petti</a:t>
            </a:r>
          </a:p>
          <a:p>
            <a:pPr>
              <a:defRPr/>
            </a:pPr>
            <a:endParaRPr lang="en-US" dirty="0" smtClean="0"/>
          </a:p>
          <a:p>
            <a:pPr>
              <a:defRPr/>
            </a:pPr>
            <a:r>
              <a:rPr lang="en-US" b="1" dirty="0" smtClean="0"/>
              <a:t>Offering 2 – Cognizant Security Central for Financial Services</a:t>
            </a:r>
          </a:p>
          <a:p>
            <a:pPr>
              <a:defRPr/>
            </a:pPr>
            <a:r>
              <a:rPr lang="en-US" dirty="0" smtClean="0"/>
              <a:t>Security Central is an MDM solution that allows financial institutions to create and govern a golden record for both Instruments (Securities) and Counterparties (Companies or Legal Entities).  A golden record for both instrument and counterparty form a foundation for compliance reporting to meet regulations such as Basel II/III and Dodd-Frank.  Security Central can also be leveraged by back-office operations to reduce the amount of transactions that need to be reconciled manually because either the instrument or counterparty is not known or can’t be recognized.  The solution is geared towards institutions that don’t have the ability to view their risk exposure or that suffer from poor back-office performance.</a:t>
            </a:r>
          </a:p>
          <a:p>
            <a:pPr>
              <a:defRPr/>
            </a:pPr>
            <a:endParaRPr lang="en-US" dirty="0" smtClean="0"/>
          </a:p>
          <a:p>
            <a:pPr>
              <a:defRPr/>
            </a:pPr>
            <a:r>
              <a:rPr lang="en-US" dirty="0" smtClean="0"/>
              <a:t>Key Data Elements - </a:t>
            </a:r>
            <a:r>
              <a:rPr lang="en-US" b="1" dirty="0" smtClean="0">
                <a:solidFill>
                  <a:srgbClr val="000000"/>
                </a:solidFill>
                <a:cs typeface="Arial" pitchFamily="34" charset="0"/>
              </a:rPr>
              <a:t>Instrument, Counterparty</a:t>
            </a:r>
          </a:p>
          <a:p>
            <a:pPr>
              <a:defRPr/>
            </a:pPr>
            <a:endParaRPr lang="en-US" dirty="0" smtClean="0"/>
          </a:p>
          <a:p>
            <a:pPr>
              <a:defRPr/>
            </a:pPr>
            <a:r>
              <a:rPr lang="en-US" dirty="0" smtClean="0"/>
              <a:t>Informatica Contacts – Overall Owner – Rolf Heimes, Technical Owner – Ron Petti</a:t>
            </a:r>
          </a:p>
          <a:p>
            <a:pPr>
              <a:defRPr/>
            </a:pPr>
            <a:endParaRPr lang="en-US" b="1" dirty="0" smtClean="0"/>
          </a:p>
          <a:p>
            <a:pPr>
              <a:defRPr/>
            </a:pPr>
            <a:r>
              <a:rPr lang="en-US" b="1" dirty="0" smtClean="0"/>
              <a:t>Offering 3 - Deloitte Customer 3D View for Life Sciences</a:t>
            </a:r>
          </a:p>
          <a:p>
            <a:pPr>
              <a:defRPr/>
            </a:pPr>
            <a:r>
              <a:rPr lang="en-US" dirty="0" smtClean="0"/>
              <a:t>3D Customer is a system that enables an organization to create and manage a single </a:t>
            </a:r>
            <a:r>
              <a:rPr lang="en-US" b="1" dirty="0" smtClean="0"/>
              <a:t>‘</a:t>
            </a:r>
            <a:r>
              <a:rPr lang="en-US" b="1" i="1" dirty="0" smtClean="0"/>
              <a:t>3D’ view of the Customer  </a:t>
            </a:r>
            <a:r>
              <a:rPr lang="en-US" dirty="0" smtClean="0"/>
              <a:t>information across multiple channels of interaction.  A ‘3D View’ consists of Best Version of the Customer </a:t>
            </a:r>
            <a:r>
              <a:rPr lang="en-US" b="1" i="1" dirty="0" smtClean="0"/>
              <a:t>Profile  </a:t>
            </a:r>
            <a:r>
              <a:rPr lang="en-US" dirty="0" smtClean="0"/>
              <a:t>integrated with their </a:t>
            </a:r>
            <a:r>
              <a:rPr lang="en-US" b="1" i="1" dirty="0" smtClean="0"/>
              <a:t>Real Time Interactions </a:t>
            </a:r>
            <a:r>
              <a:rPr lang="en-US" dirty="0" smtClean="0"/>
              <a:t>and </a:t>
            </a:r>
            <a:r>
              <a:rPr lang="en-US" b="1" i="1" dirty="0" smtClean="0"/>
              <a:t>Preferences</a:t>
            </a:r>
            <a:r>
              <a:rPr lang="en-US" dirty="0" smtClean="0"/>
              <a:t>.  This is achieved not just by de-duplicating SFA data against a 3rd Party data set (IMS / WK) but by opening the Customer Master to accept other unconventional data sources like email, Direct Mail, </a:t>
            </a:r>
            <a:r>
              <a:rPr lang="en-US" dirty="0" err="1" smtClean="0"/>
              <a:t>eDetailing</a:t>
            </a:r>
            <a:r>
              <a:rPr lang="en-US" dirty="0" smtClean="0"/>
              <a:t>, Web Portals and leveraging complex matching algorithms to build the ‘</a:t>
            </a:r>
            <a:r>
              <a:rPr lang="en-US" b="1" i="1" dirty="0" smtClean="0"/>
              <a:t>Best Address</a:t>
            </a:r>
            <a:r>
              <a:rPr lang="en-US" dirty="0" smtClean="0"/>
              <a:t>’ and ‘</a:t>
            </a:r>
            <a:r>
              <a:rPr lang="en-US" b="1" i="1" dirty="0" smtClean="0"/>
              <a:t>Best Profile</a:t>
            </a:r>
            <a:r>
              <a:rPr lang="en-US" dirty="0" smtClean="0"/>
              <a:t>’.  The Complete HCP MDM solution is made of 3 key components: </a:t>
            </a:r>
            <a:r>
              <a:rPr lang="en-US" b="1" i="1" dirty="0" smtClean="0"/>
              <a:t>Customer Master, Customer Interaction Engine and Customer Preference Engine .  </a:t>
            </a:r>
            <a:r>
              <a:rPr lang="en-US" dirty="0" smtClean="0"/>
              <a:t>The initial target market for this offering life sciences companies that already use Informatica MDM but want to expand the data model to include interaction data.</a:t>
            </a:r>
          </a:p>
          <a:p>
            <a:pPr>
              <a:defRPr/>
            </a:pPr>
            <a:endParaRPr lang="en-US" b="1" i="1" dirty="0" smtClean="0"/>
          </a:p>
          <a:p>
            <a:pPr>
              <a:defRPr/>
            </a:pPr>
            <a:r>
              <a:rPr lang="en-US" dirty="0" smtClean="0"/>
              <a:t>Key Data Elements: </a:t>
            </a:r>
            <a:r>
              <a:rPr lang="en-US" b="1" dirty="0" smtClean="0"/>
              <a:t>Customer, Physician</a:t>
            </a:r>
          </a:p>
          <a:p>
            <a:pPr>
              <a:defRPr/>
            </a:pPr>
            <a:endParaRPr lang="en-US" dirty="0" smtClean="0"/>
          </a:p>
          <a:p>
            <a:pPr>
              <a:defRPr/>
            </a:pPr>
            <a:r>
              <a:rPr lang="en-US" dirty="0" smtClean="0"/>
              <a:t>Informatica Contacts – Overall Owner – Duane Garrett, Technical Owner – Ron Petti</a:t>
            </a:r>
          </a:p>
          <a:p>
            <a:pPr>
              <a:defRPr/>
            </a:pPr>
            <a:endParaRPr lang="en-US" dirty="0" smtClean="0"/>
          </a:p>
          <a:p>
            <a:pPr>
              <a:defRPr/>
            </a:pPr>
            <a:endParaRPr lang="en-US" dirty="0" smtClean="0"/>
          </a:p>
          <a:p>
            <a:pPr>
              <a:defRPr/>
            </a:pPr>
            <a:r>
              <a:rPr lang="en-US" b="1" dirty="0" smtClean="0"/>
              <a:t>Offering 4 – Infosys Well Master for Oil and Gas</a:t>
            </a:r>
          </a:p>
          <a:p>
            <a:pPr>
              <a:defRPr/>
            </a:pPr>
            <a:endParaRPr lang="en-US" b="1" dirty="0" smtClean="0"/>
          </a:p>
          <a:p>
            <a:pPr>
              <a:defRPr/>
            </a:pPr>
            <a:r>
              <a:rPr lang="en-US" dirty="0" smtClean="0"/>
              <a:t>Business Problem:  Energy and Petroleum (E&amp;P) producers suffer </a:t>
            </a:r>
            <a:r>
              <a:rPr lang="en-US" b="1" dirty="0" smtClean="0"/>
              <a:t>Missed Opportunities, Increased</a:t>
            </a:r>
          </a:p>
          <a:p>
            <a:pPr>
              <a:defRPr/>
            </a:pPr>
            <a:r>
              <a:rPr lang="en-US" b="1" dirty="0" smtClean="0"/>
              <a:t>Operating Costs </a:t>
            </a:r>
            <a:r>
              <a:rPr lang="en-US" dirty="0" smtClean="0"/>
              <a:t>and </a:t>
            </a:r>
            <a:r>
              <a:rPr lang="en-US" b="1" dirty="0" smtClean="0"/>
              <a:t>Higher Risks of Regulatory Non-Compliance </a:t>
            </a:r>
            <a:r>
              <a:rPr lang="en-US" dirty="0" smtClean="0"/>
              <a:t>due to the lack of a integrated view of data pertaining to their most important asset, their wells.</a:t>
            </a:r>
          </a:p>
          <a:p>
            <a:pPr>
              <a:defRPr/>
            </a:pPr>
            <a:endParaRPr lang="en-US" dirty="0" smtClean="0"/>
          </a:p>
          <a:p>
            <a:pPr>
              <a:defRPr/>
            </a:pPr>
            <a:r>
              <a:rPr lang="en-US" dirty="0" smtClean="0"/>
              <a:t>Infosys Well Master is a solution for E&amp;P producers to optimally manage data about their wells.  The solution consists of an industry data model, templates for synchronizing data from a subset of industry systems and formats including the physical well information, geospatial information and production information.   </a:t>
            </a:r>
          </a:p>
          <a:p>
            <a:pPr>
              <a:defRPr/>
            </a:pPr>
            <a:endParaRPr lang="en-US" dirty="0" smtClean="0"/>
          </a:p>
          <a:p>
            <a:pPr>
              <a:defRPr/>
            </a:pPr>
            <a:r>
              <a:rPr lang="en-US" dirty="0" smtClean="0"/>
              <a:t>Upsell for Data Integration and B2B DT exist for integrating with existing systems and formats such as SAP and other financial and legacy systems.</a:t>
            </a:r>
          </a:p>
          <a:p>
            <a:pPr>
              <a:defRPr/>
            </a:pPr>
            <a:endParaRPr lang="en-US" dirty="0" smtClean="0"/>
          </a:p>
          <a:p>
            <a:pPr>
              <a:defRPr/>
            </a:pPr>
            <a:r>
              <a:rPr lang="en-US" dirty="0" smtClean="0"/>
              <a:t>Key Data Elements: </a:t>
            </a:r>
            <a:r>
              <a:rPr lang="en-US" b="1" dirty="0" smtClean="0">
                <a:solidFill>
                  <a:srgbClr val="000000"/>
                </a:solidFill>
                <a:cs typeface="Arial" pitchFamily="34" charset="0"/>
              </a:rPr>
              <a:t>Well data, Geospatial Coordinates</a:t>
            </a:r>
          </a:p>
          <a:p>
            <a:pPr>
              <a:defRPr/>
            </a:pPr>
            <a:endParaRPr lang="en-US" dirty="0" smtClean="0"/>
          </a:p>
          <a:p>
            <a:pPr>
              <a:defRPr/>
            </a:pPr>
            <a:r>
              <a:rPr lang="en-US" dirty="0" smtClean="0"/>
              <a:t>Informatica Contacts – Overall Ownership – Duane Garrett, Technical Ownership – Ron Petti</a:t>
            </a:r>
          </a:p>
          <a:p>
            <a:pPr>
              <a:defRPr/>
            </a:pPr>
            <a:endParaRPr lang="en-US" dirty="0" smtClean="0"/>
          </a:p>
          <a:p>
            <a:pPr>
              <a:defRPr/>
            </a:pPr>
            <a:endParaRPr lang="en-US" dirty="0" smtClean="0"/>
          </a:p>
          <a:p>
            <a:pPr>
              <a:defRPr/>
            </a:pPr>
            <a:r>
              <a:rPr lang="en-US" b="1" dirty="0" smtClean="0"/>
              <a:t>Offering 5 – Wipro “Midas” – Customer 360 for High Tech/Manufacturing</a:t>
            </a:r>
          </a:p>
          <a:p>
            <a:pPr>
              <a:defRPr/>
            </a:pPr>
            <a:endParaRPr lang="en-US" dirty="0" smtClean="0"/>
          </a:p>
          <a:p>
            <a:pPr>
              <a:defRPr/>
            </a:pPr>
            <a:r>
              <a:rPr lang="en-US" dirty="0" smtClean="0"/>
              <a:t>Customer Centricity solution for high tech manufacturers based on Kodak’s implementation.  Kodak’s CMO was the target prospect after he was unable to see a 360 degree view of his top 50 customers, his marketing spend against those key customers, the associated conversion rates of marketing campaigns and how Kodak was covering them geographically from a sales perspective.</a:t>
            </a:r>
          </a:p>
          <a:p>
            <a:pPr>
              <a:defRPr/>
            </a:pPr>
            <a:endParaRPr lang="en-US" dirty="0" smtClean="0"/>
          </a:p>
          <a:p>
            <a:pPr>
              <a:defRPr/>
            </a:pPr>
            <a:r>
              <a:rPr lang="en-US" dirty="0" smtClean="0"/>
              <a:t>Informatica Contacts – Overall Ownership - Vikram Ramchandra, Technical Ownership – Ron Petti</a:t>
            </a:r>
          </a:p>
          <a:p>
            <a:pPr>
              <a:defRPr/>
            </a:pPr>
            <a:endParaRPr lang="en-US" dirty="0" smtClean="0"/>
          </a:p>
          <a:p>
            <a:pPr>
              <a:defRPr/>
            </a:pPr>
            <a:r>
              <a:rPr lang="en-US" dirty="0" smtClean="0"/>
              <a:t>Offering consists of a customer data model, and templates for various CRM-related processes including </a:t>
            </a:r>
          </a:p>
          <a:p>
            <a:pPr marL="118872" indent="-118872" eaLnBrk="1" hangingPunct="1">
              <a:spcBef>
                <a:spcPts val="0"/>
              </a:spcBef>
              <a:buFontTx/>
              <a:buChar char="•"/>
              <a:defRPr/>
            </a:pPr>
            <a:r>
              <a:rPr lang="en-US" dirty="0" smtClean="0"/>
              <a:t> </a:t>
            </a:r>
            <a:r>
              <a:rPr lang="en-US" b="1" dirty="0" smtClean="0"/>
              <a:t>Channel conflict management</a:t>
            </a:r>
          </a:p>
          <a:p>
            <a:pPr marL="118872" indent="-118872" eaLnBrk="1" hangingPunct="1">
              <a:spcBef>
                <a:spcPts val="0"/>
              </a:spcBef>
              <a:buFontTx/>
              <a:buChar char="•"/>
              <a:defRPr/>
            </a:pPr>
            <a:r>
              <a:rPr lang="en-US" b="1" dirty="0" smtClean="0"/>
              <a:t> Marketing program efficiency</a:t>
            </a:r>
          </a:p>
          <a:p>
            <a:pPr marL="118872" indent="-118872" eaLnBrk="1" hangingPunct="1">
              <a:spcBef>
                <a:spcPts val="0"/>
              </a:spcBef>
              <a:buFontTx/>
              <a:buChar char="•"/>
              <a:defRPr/>
            </a:pPr>
            <a:r>
              <a:rPr lang="en-US" b="1" dirty="0" smtClean="0"/>
              <a:t> Account coverage optimization</a:t>
            </a:r>
          </a:p>
          <a:p>
            <a:pPr>
              <a:defRPr/>
            </a:pPr>
            <a:endParaRPr lang="en-US" dirty="0" smtClean="0"/>
          </a:p>
          <a:p>
            <a:pPr>
              <a:defRPr/>
            </a:pPr>
            <a:r>
              <a:rPr lang="en-US" dirty="0" smtClean="0"/>
              <a:t>Other Target accounts included: Sony, Lexmark, Pitney Bowes (Active), Apple (Expansion), Seagate, Tyco, Samsung, Dell, Cisco, etc.</a:t>
            </a:r>
          </a:p>
          <a:p>
            <a:pPr>
              <a:defRPr/>
            </a:pPr>
            <a:endParaRPr lang="en-US" dirty="0" smtClean="0"/>
          </a:p>
          <a:p>
            <a:pPr>
              <a:defRPr/>
            </a:pPr>
            <a:r>
              <a:rPr lang="en-US" dirty="0" smtClean="0"/>
              <a:t>Key Data Elements: </a:t>
            </a:r>
            <a:r>
              <a:rPr lang="en-US" b="1" dirty="0" smtClean="0">
                <a:solidFill>
                  <a:srgbClr val="000000"/>
                </a:solidFill>
                <a:cs typeface="Arial" pitchFamily="34" charset="0"/>
              </a:rPr>
              <a:t>Customer – B2B, B2C</a:t>
            </a:r>
          </a:p>
          <a:p>
            <a:pPr>
              <a:defRPr/>
            </a:pPr>
            <a:endParaRPr lang="en-US" dirty="0" smtClean="0"/>
          </a:p>
          <a:p>
            <a:pPr>
              <a:defRPr/>
            </a:pPr>
            <a:r>
              <a:rPr lang="en-US" dirty="0" smtClean="0"/>
              <a:t>Informatica Contacts – Overall Owner – Vikram Ramchandra, Technical Owner – Ron Petti</a:t>
            </a:r>
          </a:p>
          <a:p>
            <a:pPr>
              <a:defRPr/>
            </a:pP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p:txBody>
          <a:bodyPr/>
          <a:lstStyle>
            <a:lvl1pPr algn="ctr" eaLnBrk="0" hangingPunct="0">
              <a:defRPr sz="2200">
                <a:solidFill>
                  <a:schemeClr val="tx1"/>
                </a:solidFill>
                <a:latin typeface="Arial" pitchFamily="34" charset="0"/>
              </a:defRPr>
            </a:lvl1pPr>
            <a:lvl2pPr marL="747482" indent="-287493" algn="ctr" eaLnBrk="0" hangingPunct="0">
              <a:defRPr sz="2200">
                <a:solidFill>
                  <a:schemeClr val="tx1"/>
                </a:solidFill>
                <a:latin typeface="Arial" pitchFamily="34" charset="0"/>
              </a:defRPr>
            </a:lvl2pPr>
            <a:lvl3pPr marL="1149972" indent="-229994" algn="ctr" eaLnBrk="0" hangingPunct="0">
              <a:defRPr sz="2200">
                <a:solidFill>
                  <a:schemeClr val="tx1"/>
                </a:solidFill>
                <a:latin typeface="Arial" pitchFamily="34" charset="0"/>
              </a:defRPr>
            </a:lvl3pPr>
            <a:lvl4pPr marL="1609961" indent="-229994" algn="ctr" eaLnBrk="0" hangingPunct="0">
              <a:defRPr sz="2200">
                <a:solidFill>
                  <a:schemeClr val="tx1"/>
                </a:solidFill>
                <a:latin typeface="Arial" pitchFamily="34" charset="0"/>
              </a:defRPr>
            </a:lvl4pPr>
            <a:lvl5pPr marL="2069950" indent="-229994" algn="ctr" eaLnBrk="0" hangingPunct="0">
              <a:defRPr sz="2200">
                <a:solidFill>
                  <a:schemeClr val="tx1"/>
                </a:solidFill>
                <a:latin typeface="Arial" pitchFamily="34" charset="0"/>
              </a:defRPr>
            </a:lvl5pPr>
            <a:lvl6pPr marL="2529939" indent="-229994" algn="ctr" eaLnBrk="0" fontAlgn="base" hangingPunct="0">
              <a:spcBef>
                <a:spcPct val="0"/>
              </a:spcBef>
              <a:spcAft>
                <a:spcPct val="0"/>
              </a:spcAft>
              <a:defRPr sz="2200">
                <a:solidFill>
                  <a:schemeClr val="tx1"/>
                </a:solidFill>
                <a:latin typeface="Arial" pitchFamily="34" charset="0"/>
              </a:defRPr>
            </a:lvl6pPr>
            <a:lvl7pPr marL="2989928" indent="-229994" algn="ctr" eaLnBrk="0" fontAlgn="base" hangingPunct="0">
              <a:spcBef>
                <a:spcPct val="0"/>
              </a:spcBef>
              <a:spcAft>
                <a:spcPct val="0"/>
              </a:spcAft>
              <a:defRPr sz="2200">
                <a:solidFill>
                  <a:schemeClr val="tx1"/>
                </a:solidFill>
                <a:latin typeface="Arial" pitchFamily="34" charset="0"/>
              </a:defRPr>
            </a:lvl7pPr>
            <a:lvl8pPr marL="3449917" indent="-229994" algn="ctr" eaLnBrk="0" fontAlgn="base" hangingPunct="0">
              <a:spcBef>
                <a:spcPct val="0"/>
              </a:spcBef>
              <a:spcAft>
                <a:spcPct val="0"/>
              </a:spcAft>
              <a:defRPr sz="2200">
                <a:solidFill>
                  <a:schemeClr val="tx1"/>
                </a:solidFill>
                <a:latin typeface="Arial" pitchFamily="34" charset="0"/>
              </a:defRPr>
            </a:lvl8pPr>
            <a:lvl9pPr marL="3909906" indent="-229994" algn="ctr" eaLnBrk="0" fontAlgn="base" hangingPunct="0">
              <a:spcBef>
                <a:spcPct val="0"/>
              </a:spcBef>
              <a:spcAft>
                <a:spcPct val="0"/>
              </a:spcAft>
              <a:defRPr sz="2200">
                <a:solidFill>
                  <a:schemeClr val="tx1"/>
                </a:solidFill>
                <a:latin typeface="Arial" pitchFamily="34" charset="0"/>
              </a:defRPr>
            </a:lvl9pPr>
          </a:lstStyle>
          <a:p>
            <a:pPr algn="r" eaLnBrk="1" hangingPunct="1">
              <a:defRPr/>
            </a:pPr>
            <a:fld id="{53F2986B-B0CC-482C-8BE8-386B3153D989}" type="slidenum">
              <a:rPr lang="en-US" sz="1200">
                <a:latin typeface="Times" pitchFamily="18" charset="0"/>
              </a:rPr>
              <a:pPr algn="r" eaLnBrk="1" hangingPunct="1">
                <a:defRPr/>
              </a:pPr>
              <a:t>9</a:t>
            </a:fld>
            <a:endParaRPr lang="en-US" sz="1200" dirty="0">
              <a:latin typeface="Times" pitchFamily="18" charset="0"/>
            </a:endParaRPr>
          </a:p>
        </p:txBody>
      </p:sp>
      <p:sp>
        <p:nvSpPr>
          <p:cNvPr id="51203" name="Rectangle 2"/>
          <p:cNvSpPr>
            <a:spLocks noGrp="1" noRot="1" noChangeAspect="1" noChangeArrowheads="1" noTextEdit="1"/>
          </p:cNvSpPr>
          <p:nvPr>
            <p:ph type="sldImg"/>
          </p:nvPr>
        </p:nvSpPr>
        <p:spPr>
          <a:xfrm>
            <a:off x="-2039938" y="427038"/>
            <a:ext cx="10942638" cy="8207375"/>
          </a:xfrm>
          <a:ln/>
        </p:spPr>
      </p:sp>
      <p:sp>
        <p:nvSpPr>
          <p:cNvPr id="51204" name="Rectangle 3"/>
          <p:cNvSpPr>
            <a:spLocks noGrp="1" noChangeArrowheads="1"/>
          </p:cNvSpPr>
          <p:nvPr>
            <p:ph type="body" idx="1"/>
          </p:nvPr>
        </p:nvSpPr>
        <p:spPr>
          <a:xfrm>
            <a:off x="900840" y="4468380"/>
            <a:ext cx="5066008" cy="4163105"/>
          </a:xfrm>
          <a:noFill/>
        </p:spPr>
        <p:txBody>
          <a:bodyPr lIns="91627" tIns="45814" rIns="91627" bIns="45814"/>
          <a:lstStyle/>
          <a:p>
            <a:pPr defTabSz="894423">
              <a:spcBef>
                <a:spcPct val="0"/>
              </a:spcBef>
            </a:pPr>
            <a:endParaRPr lang="en-GB" sz="24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a:ln/>
        </p:spPr>
      </p:sp>
      <p:sp>
        <p:nvSpPr>
          <p:cNvPr id="26627" name="Notes Placeholder 2"/>
          <p:cNvSpPr>
            <a:spLocks noGrp="1"/>
          </p:cNvSpPr>
          <p:nvPr>
            <p:ph type="body" idx="1"/>
          </p:nvPr>
        </p:nvSpPr>
        <p:spPr>
          <a:xfrm>
            <a:off x="1" y="4328682"/>
            <a:ext cx="6858000" cy="5122625"/>
          </a:xfrm>
          <a:noFill/>
          <a:ln/>
        </p:spPr>
        <p:txBody>
          <a:bodyPr/>
          <a:lstStyle/>
          <a:p>
            <a:pPr eaLnBrk="1" hangingPunct="1">
              <a:lnSpc>
                <a:spcPct val="80000"/>
              </a:lnSpc>
              <a:spcBef>
                <a:spcPct val="0"/>
              </a:spcBef>
            </a:pPr>
            <a:endParaRPr lang="en-US" sz="600" dirty="0" smtClean="0">
              <a:latin typeface="Arial" charset="0"/>
            </a:endParaRPr>
          </a:p>
        </p:txBody>
      </p:sp>
      <p:sp>
        <p:nvSpPr>
          <p:cNvPr id="26628" name="Slide Number Placeholder 3"/>
          <p:cNvSpPr>
            <a:spLocks noGrp="1"/>
          </p:cNvSpPr>
          <p:nvPr>
            <p:ph type="sldNum" sz="quarter" idx="5"/>
          </p:nvPr>
        </p:nvSpPr>
        <p:spPr>
          <a:noFill/>
        </p:spPr>
        <p:txBody>
          <a:bodyPr/>
          <a:lstStyle/>
          <a:p>
            <a:fld id="{BDA10A6C-3B0E-4ED6-8AC6-BDB50663E956}" type="slidenum">
              <a:rPr lang="en-US" smtClean="0">
                <a:latin typeface="Times" pitchFamily="18" charset="0"/>
              </a:rPr>
              <a:pPr/>
              <a:t>10</a:t>
            </a:fld>
            <a:endParaRPr lang="en-US" dirty="0" smtClean="0">
              <a:latin typeface="Times"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921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57066" indent="-291179" eaLnBrk="0" hangingPunct="0">
              <a:defRPr>
                <a:solidFill>
                  <a:schemeClr val="tx1"/>
                </a:solidFill>
                <a:latin typeface="Calibri" pitchFamily="34" charset="0"/>
                <a:ea typeface="MS PGothic" pitchFamily="34" charset="-128"/>
              </a:defRPr>
            </a:lvl2pPr>
            <a:lvl3pPr marL="1164717" indent="-232943" eaLnBrk="0" hangingPunct="0">
              <a:defRPr>
                <a:solidFill>
                  <a:schemeClr val="tx1"/>
                </a:solidFill>
                <a:latin typeface="Calibri" pitchFamily="34" charset="0"/>
                <a:ea typeface="MS PGothic" pitchFamily="34" charset="-128"/>
              </a:defRPr>
            </a:lvl3pPr>
            <a:lvl4pPr marL="1630604" indent="-232943" eaLnBrk="0" hangingPunct="0">
              <a:defRPr>
                <a:solidFill>
                  <a:schemeClr val="tx1"/>
                </a:solidFill>
                <a:latin typeface="Calibri" pitchFamily="34" charset="0"/>
                <a:ea typeface="MS PGothic" pitchFamily="34" charset="-128"/>
              </a:defRPr>
            </a:lvl4pPr>
            <a:lvl5pPr marL="2096491" indent="-232943" eaLnBrk="0" hangingPunct="0">
              <a:defRPr>
                <a:solidFill>
                  <a:schemeClr val="tx1"/>
                </a:solidFill>
                <a:latin typeface="Calibri" pitchFamily="34" charset="0"/>
                <a:ea typeface="MS PGothic" pitchFamily="34" charset="-128"/>
              </a:defRPr>
            </a:lvl5pPr>
            <a:lvl6pPr marL="2562377" indent="-232943" defTabSz="465887" eaLnBrk="0" fontAlgn="base" hangingPunct="0">
              <a:spcBef>
                <a:spcPct val="0"/>
              </a:spcBef>
              <a:spcAft>
                <a:spcPct val="0"/>
              </a:spcAft>
              <a:defRPr>
                <a:solidFill>
                  <a:schemeClr val="tx1"/>
                </a:solidFill>
                <a:latin typeface="Calibri" pitchFamily="34" charset="0"/>
                <a:ea typeface="MS PGothic" pitchFamily="34" charset="-128"/>
              </a:defRPr>
            </a:lvl6pPr>
            <a:lvl7pPr marL="3028264" indent="-232943" defTabSz="465887" eaLnBrk="0" fontAlgn="base" hangingPunct="0">
              <a:spcBef>
                <a:spcPct val="0"/>
              </a:spcBef>
              <a:spcAft>
                <a:spcPct val="0"/>
              </a:spcAft>
              <a:defRPr>
                <a:solidFill>
                  <a:schemeClr val="tx1"/>
                </a:solidFill>
                <a:latin typeface="Calibri" pitchFamily="34" charset="0"/>
                <a:ea typeface="MS PGothic" pitchFamily="34" charset="-128"/>
              </a:defRPr>
            </a:lvl7pPr>
            <a:lvl8pPr marL="3494151" indent="-232943" defTabSz="465887" eaLnBrk="0" fontAlgn="base" hangingPunct="0">
              <a:spcBef>
                <a:spcPct val="0"/>
              </a:spcBef>
              <a:spcAft>
                <a:spcPct val="0"/>
              </a:spcAft>
              <a:defRPr>
                <a:solidFill>
                  <a:schemeClr val="tx1"/>
                </a:solidFill>
                <a:latin typeface="Calibri" pitchFamily="34" charset="0"/>
                <a:ea typeface="MS PGothic" pitchFamily="34" charset="-128"/>
              </a:defRPr>
            </a:lvl8pPr>
            <a:lvl9pPr marL="3960038" indent="-232943" defTabSz="465887"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219E7607-CE96-4F64-9E4B-4F464C9BF1F4}" type="slidenum">
              <a:rPr lang="en-US" smtClean="0"/>
              <a:pPr eaLnBrk="1" hangingPunct="1"/>
              <a:t>11</a:t>
            </a:fld>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972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57066" indent="-291179" eaLnBrk="0" hangingPunct="0">
              <a:defRPr>
                <a:solidFill>
                  <a:schemeClr val="tx1"/>
                </a:solidFill>
                <a:latin typeface="Calibri" pitchFamily="34" charset="0"/>
                <a:ea typeface="MS PGothic" pitchFamily="34" charset="-128"/>
              </a:defRPr>
            </a:lvl2pPr>
            <a:lvl3pPr marL="1164717" indent="-232943" eaLnBrk="0" hangingPunct="0">
              <a:defRPr>
                <a:solidFill>
                  <a:schemeClr val="tx1"/>
                </a:solidFill>
                <a:latin typeface="Calibri" pitchFamily="34" charset="0"/>
                <a:ea typeface="MS PGothic" pitchFamily="34" charset="-128"/>
              </a:defRPr>
            </a:lvl3pPr>
            <a:lvl4pPr marL="1630604" indent="-232943" eaLnBrk="0" hangingPunct="0">
              <a:defRPr>
                <a:solidFill>
                  <a:schemeClr val="tx1"/>
                </a:solidFill>
                <a:latin typeface="Calibri" pitchFamily="34" charset="0"/>
                <a:ea typeface="MS PGothic" pitchFamily="34" charset="-128"/>
              </a:defRPr>
            </a:lvl4pPr>
            <a:lvl5pPr marL="2096491" indent="-232943" eaLnBrk="0" hangingPunct="0">
              <a:defRPr>
                <a:solidFill>
                  <a:schemeClr val="tx1"/>
                </a:solidFill>
                <a:latin typeface="Calibri" pitchFamily="34" charset="0"/>
                <a:ea typeface="MS PGothic" pitchFamily="34" charset="-128"/>
              </a:defRPr>
            </a:lvl5pPr>
            <a:lvl6pPr marL="2562377" indent="-232943" defTabSz="465887" eaLnBrk="0" fontAlgn="base" hangingPunct="0">
              <a:spcBef>
                <a:spcPct val="0"/>
              </a:spcBef>
              <a:spcAft>
                <a:spcPct val="0"/>
              </a:spcAft>
              <a:defRPr>
                <a:solidFill>
                  <a:schemeClr val="tx1"/>
                </a:solidFill>
                <a:latin typeface="Calibri" pitchFamily="34" charset="0"/>
                <a:ea typeface="MS PGothic" pitchFamily="34" charset="-128"/>
              </a:defRPr>
            </a:lvl6pPr>
            <a:lvl7pPr marL="3028264" indent="-232943" defTabSz="465887" eaLnBrk="0" fontAlgn="base" hangingPunct="0">
              <a:spcBef>
                <a:spcPct val="0"/>
              </a:spcBef>
              <a:spcAft>
                <a:spcPct val="0"/>
              </a:spcAft>
              <a:defRPr>
                <a:solidFill>
                  <a:schemeClr val="tx1"/>
                </a:solidFill>
                <a:latin typeface="Calibri" pitchFamily="34" charset="0"/>
                <a:ea typeface="MS PGothic" pitchFamily="34" charset="-128"/>
              </a:defRPr>
            </a:lvl7pPr>
            <a:lvl8pPr marL="3494151" indent="-232943" defTabSz="465887" eaLnBrk="0" fontAlgn="base" hangingPunct="0">
              <a:spcBef>
                <a:spcPct val="0"/>
              </a:spcBef>
              <a:spcAft>
                <a:spcPct val="0"/>
              </a:spcAft>
              <a:defRPr>
                <a:solidFill>
                  <a:schemeClr val="tx1"/>
                </a:solidFill>
                <a:latin typeface="Calibri" pitchFamily="34" charset="0"/>
                <a:ea typeface="MS PGothic" pitchFamily="34" charset="-128"/>
              </a:defRPr>
            </a:lvl8pPr>
            <a:lvl9pPr marL="3960038" indent="-232943" defTabSz="465887"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51BB8719-648A-40F2-9B98-C5C186F1AFE1}" type="slidenum">
              <a:rPr lang="en-US" smtClean="0"/>
              <a:pPr eaLnBrk="1" hangingPunct="1"/>
              <a:t>12</a:t>
            </a:fld>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ctr"/>
            <a:r>
              <a:rPr lang="en-US" dirty="0" smtClean="0"/>
              <a:t>Talk about balance of data model while enforcing compliance and backward compatibility</a:t>
            </a:r>
            <a:endParaRPr lang="en-US" dirty="0"/>
          </a:p>
        </p:txBody>
      </p:sp>
      <p:sp>
        <p:nvSpPr>
          <p:cNvPr id="4" name="Slide Number Placeholder 3"/>
          <p:cNvSpPr>
            <a:spLocks noGrp="1"/>
          </p:cNvSpPr>
          <p:nvPr>
            <p:ph type="sldNum" sz="quarter" idx="10"/>
          </p:nvPr>
        </p:nvSpPr>
        <p:spPr/>
        <p:txBody>
          <a:bodyPr/>
          <a:lstStyle/>
          <a:p>
            <a:fld id="{F8CBEA87-257F-4C1D-8222-0183A0B89CD8}" type="slidenum">
              <a:rPr lang="en-US" smtClean="0"/>
              <a:pPr/>
              <a:t>15</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A6BBAA12-702A-43DD-A84D-355CF6BB83F0}" type="slidenum">
              <a:rPr lang="en-US" smtClean="0">
                <a:solidFill>
                  <a:prstClr val="black"/>
                </a:solidFill>
              </a:rPr>
              <a:pPr>
                <a:defRPr/>
              </a:pPr>
              <a:t>16</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xfrm>
            <a:off x="685174" y="4424807"/>
            <a:ext cx="5487654" cy="4191078"/>
          </a:xfrm>
          <a:noFill/>
          <a:ln/>
        </p:spPr>
        <p:txBody>
          <a:bodyPr/>
          <a:lstStyle/>
          <a:p>
            <a:r>
              <a:rPr lang="en-US" dirty="0" smtClean="0">
                <a:latin typeface="Times" pitchFamily="18" charset="0"/>
              </a:rPr>
              <a:t>Now that you have the Golden Records and counterparty relationships, you can link it all together to have an integrated view of counterparty risk exposure</a:t>
            </a:r>
          </a:p>
          <a:p>
            <a:endParaRPr lang="en-US" dirty="0" smtClean="0">
              <a:latin typeface="Times" pitchFamily="18" charset="0"/>
            </a:endParaRPr>
          </a:p>
          <a:p>
            <a:r>
              <a:rPr lang="en-US" dirty="0" smtClean="0">
                <a:latin typeface="Times" pitchFamily="18" charset="0"/>
              </a:rPr>
              <a:t>To achieve a high level of capital efficiency, institutions require the ability to provide a consistent global counterparty representation, a consistent rating across all product types and to aggregate counterparty risk throughout the counterparty’s hierarchy of subsidiary entities — accurately and rapidly. Furthermore, risk managers want to view aggregate exposures according to exposure mitigation techniques. This requires flexibility in risk analysis, reporting and drill down to consolidate exposure at different levels such as bank structure, asset class, geography, product attribute, and so on. </a:t>
            </a:r>
          </a:p>
          <a:p>
            <a:endParaRPr lang="en-US" dirty="0" smtClean="0">
              <a:latin typeface="Times" pitchFamily="18" charset="0"/>
            </a:endParaRPr>
          </a:p>
          <a:p>
            <a:r>
              <a:rPr lang="en-US" dirty="0" smtClean="0">
                <a:latin typeface="Times" pitchFamily="18" charset="0"/>
              </a:rPr>
              <a:t>For example, a single unified counterparty view consolidates the complete credit exposure per ultimate based on the complete legal hierarchy. If there is a obligor behind the counterparty, the obligor’s creditworthiness must also be considered. A highly disciplined approach to data management is required to solve the ever increasing data volumes and sources and the complex nested structures covering many jurisdictions, and the linkage to increasingly complex credit instruments. </a:t>
            </a:r>
          </a:p>
          <a:p>
            <a:endParaRPr lang="en-US" dirty="0" smtClean="0">
              <a:latin typeface="Times" pitchFamily="18" charset="0"/>
            </a:endParaRPr>
          </a:p>
          <a:p>
            <a:endParaRPr lang="en-US" dirty="0" smtClean="0">
              <a:latin typeface="Times" pitchFamily="18" charset="0"/>
            </a:endParaRPr>
          </a:p>
          <a:p>
            <a:endParaRPr lang="en-US" dirty="0" smtClean="0">
              <a:latin typeface="Times" pitchFamily="18" charset="0"/>
            </a:endParaRPr>
          </a:p>
          <a:p>
            <a:endParaRPr lang="en-US" dirty="0" smtClean="0">
              <a:latin typeface="Times"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9FF18D8-EC61-4D0E-A855-8BD00475293B}" type="slidenum">
              <a:rPr lang="en-US" smtClean="0"/>
              <a:pPr>
                <a:defRPr/>
              </a:pPr>
              <a:t>18</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GB" b="1" dirty="0" smtClean="0"/>
          </a:p>
        </p:txBody>
      </p:sp>
      <p:sp>
        <p:nvSpPr>
          <p:cNvPr id="1105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ea typeface="MS PGothic" pitchFamily="34" charset="-128"/>
              </a:defRPr>
            </a:lvl1pPr>
            <a:lvl2pPr marL="757066" indent="-291179" eaLnBrk="0" hangingPunct="0">
              <a:defRPr>
                <a:solidFill>
                  <a:schemeClr val="tx1"/>
                </a:solidFill>
                <a:latin typeface="Calibri" pitchFamily="34" charset="0"/>
                <a:ea typeface="MS PGothic" pitchFamily="34" charset="-128"/>
              </a:defRPr>
            </a:lvl2pPr>
            <a:lvl3pPr marL="1164717" indent="-232943" eaLnBrk="0" hangingPunct="0">
              <a:defRPr>
                <a:solidFill>
                  <a:schemeClr val="tx1"/>
                </a:solidFill>
                <a:latin typeface="Calibri" pitchFamily="34" charset="0"/>
                <a:ea typeface="MS PGothic" pitchFamily="34" charset="-128"/>
              </a:defRPr>
            </a:lvl3pPr>
            <a:lvl4pPr marL="1630604" indent="-232943" eaLnBrk="0" hangingPunct="0">
              <a:defRPr>
                <a:solidFill>
                  <a:schemeClr val="tx1"/>
                </a:solidFill>
                <a:latin typeface="Calibri" pitchFamily="34" charset="0"/>
                <a:ea typeface="MS PGothic" pitchFamily="34" charset="-128"/>
              </a:defRPr>
            </a:lvl4pPr>
            <a:lvl5pPr marL="2096491" indent="-232943" eaLnBrk="0" hangingPunct="0">
              <a:defRPr>
                <a:solidFill>
                  <a:schemeClr val="tx1"/>
                </a:solidFill>
                <a:latin typeface="Calibri" pitchFamily="34" charset="0"/>
                <a:ea typeface="MS PGothic" pitchFamily="34" charset="-128"/>
              </a:defRPr>
            </a:lvl5pPr>
            <a:lvl6pPr marL="2562377" indent="-232943" defTabSz="465887" eaLnBrk="0" fontAlgn="base" hangingPunct="0">
              <a:spcBef>
                <a:spcPct val="0"/>
              </a:spcBef>
              <a:spcAft>
                <a:spcPct val="0"/>
              </a:spcAft>
              <a:defRPr>
                <a:solidFill>
                  <a:schemeClr val="tx1"/>
                </a:solidFill>
                <a:latin typeface="Calibri" pitchFamily="34" charset="0"/>
                <a:ea typeface="MS PGothic" pitchFamily="34" charset="-128"/>
              </a:defRPr>
            </a:lvl6pPr>
            <a:lvl7pPr marL="3028264" indent="-232943" defTabSz="465887" eaLnBrk="0" fontAlgn="base" hangingPunct="0">
              <a:spcBef>
                <a:spcPct val="0"/>
              </a:spcBef>
              <a:spcAft>
                <a:spcPct val="0"/>
              </a:spcAft>
              <a:defRPr>
                <a:solidFill>
                  <a:schemeClr val="tx1"/>
                </a:solidFill>
                <a:latin typeface="Calibri" pitchFamily="34" charset="0"/>
                <a:ea typeface="MS PGothic" pitchFamily="34" charset="-128"/>
              </a:defRPr>
            </a:lvl7pPr>
            <a:lvl8pPr marL="3494151" indent="-232943" defTabSz="465887" eaLnBrk="0" fontAlgn="base" hangingPunct="0">
              <a:spcBef>
                <a:spcPct val="0"/>
              </a:spcBef>
              <a:spcAft>
                <a:spcPct val="0"/>
              </a:spcAft>
              <a:defRPr>
                <a:solidFill>
                  <a:schemeClr val="tx1"/>
                </a:solidFill>
                <a:latin typeface="Calibri" pitchFamily="34" charset="0"/>
                <a:ea typeface="MS PGothic" pitchFamily="34" charset="-128"/>
              </a:defRPr>
            </a:lvl8pPr>
            <a:lvl9pPr marL="3960038" indent="-232943" defTabSz="465887"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fld id="{E24F92CB-8AB7-4E0E-99BF-0EDFF868AEAB}" type="slidenum">
              <a:rPr lang="en-GB" smtClean="0"/>
              <a:pPr eaLnBrk="1" hangingPunct="1"/>
              <a:t>21</a:t>
            </a:fld>
            <a:endParaRPr lang="en-GB"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p:txBody>
          <a:bodyPr/>
          <a:lstStyle/>
          <a:p>
            <a:pPr>
              <a:defRPr/>
            </a:pPr>
            <a:fld id="{FE22B958-034A-45CB-AFAE-54E527862294}" type="slidenum">
              <a:rPr lang="en-US" smtClean="0"/>
              <a:pPr>
                <a:defRPr/>
              </a:pPr>
              <a:t>23</a:t>
            </a:fld>
            <a:endParaRPr lang="en-US" dirty="0" smtClean="0"/>
          </a:p>
        </p:txBody>
      </p:sp>
      <p:sp>
        <p:nvSpPr>
          <p:cNvPr id="10243" name="Rectangle 2"/>
          <p:cNvSpPr>
            <a:spLocks noGrp="1" noRot="1" noChangeAspect="1" noChangeArrowheads="1" noTextEdit="1"/>
          </p:cNvSpPr>
          <p:nvPr>
            <p:ph type="sldImg"/>
          </p:nvPr>
        </p:nvSpPr>
        <p:spPr>
          <a:xfrm>
            <a:off x="1104900" y="693738"/>
            <a:ext cx="4662488" cy="3497262"/>
          </a:xfrm>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p:txBody>
          <a:bodyPr/>
          <a:lstStyle>
            <a:lvl1pPr algn="ctr" eaLnBrk="0" hangingPunct="0">
              <a:defRPr sz="2200">
                <a:solidFill>
                  <a:schemeClr val="tx1"/>
                </a:solidFill>
                <a:latin typeface="Arial" pitchFamily="34" charset="0"/>
              </a:defRPr>
            </a:lvl1pPr>
            <a:lvl2pPr marL="747482" indent="-287493" algn="ctr" eaLnBrk="0" hangingPunct="0">
              <a:defRPr sz="2200">
                <a:solidFill>
                  <a:schemeClr val="tx1"/>
                </a:solidFill>
                <a:latin typeface="Arial" pitchFamily="34" charset="0"/>
              </a:defRPr>
            </a:lvl2pPr>
            <a:lvl3pPr marL="1149972" indent="-229994" algn="ctr" eaLnBrk="0" hangingPunct="0">
              <a:defRPr sz="2200">
                <a:solidFill>
                  <a:schemeClr val="tx1"/>
                </a:solidFill>
                <a:latin typeface="Arial" pitchFamily="34" charset="0"/>
              </a:defRPr>
            </a:lvl3pPr>
            <a:lvl4pPr marL="1609961" indent="-229994" algn="ctr" eaLnBrk="0" hangingPunct="0">
              <a:defRPr sz="2200">
                <a:solidFill>
                  <a:schemeClr val="tx1"/>
                </a:solidFill>
                <a:latin typeface="Arial" pitchFamily="34" charset="0"/>
              </a:defRPr>
            </a:lvl4pPr>
            <a:lvl5pPr marL="2069950" indent="-229994" algn="ctr" eaLnBrk="0" hangingPunct="0">
              <a:defRPr sz="2200">
                <a:solidFill>
                  <a:schemeClr val="tx1"/>
                </a:solidFill>
                <a:latin typeface="Arial" pitchFamily="34" charset="0"/>
              </a:defRPr>
            </a:lvl5pPr>
            <a:lvl6pPr marL="2529939" indent="-229994" algn="ctr" eaLnBrk="0" fontAlgn="base" hangingPunct="0">
              <a:spcBef>
                <a:spcPct val="0"/>
              </a:spcBef>
              <a:spcAft>
                <a:spcPct val="0"/>
              </a:spcAft>
              <a:defRPr sz="2200">
                <a:solidFill>
                  <a:schemeClr val="tx1"/>
                </a:solidFill>
                <a:latin typeface="Arial" pitchFamily="34" charset="0"/>
              </a:defRPr>
            </a:lvl6pPr>
            <a:lvl7pPr marL="2989928" indent="-229994" algn="ctr" eaLnBrk="0" fontAlgn="base" hangingPunct="0">
              <a:spcBef>
                <a:spcPct val="0"/>
              </a:spcBef>
              <a:spcAft>
                <a:spcPct val="0"/>
              </a:spcAft>
              <a:defRPr sz="2200">
                <a:solidFill>
                  <a:schemeClr val="tx1"/>
                </a:solidFill>
                <a:latin typeface="Arial" pitchFamily="34" charset="0"/>
              </a:defRPr>
            </a:lvl7pPr>
            <a:lvl8pPr marL="3449917" indent="-229994" algn="ctr" eaLnBrk="0" fontAlgn="base" hangingPunct="0">
              <a:spcBef>
                <a:spcPct val="0"/>
              </a:spcBef>
              <a:spcAft>
                <a:spcPct val="0"/>
              </a:spcAft>
              <a:defRPr sz="2200">
                <a:solidFill>
                  <a:schemeClr val="tx1"/>
                </a:solidFill>
                <a:latin typeface="Arial" pitchFamily="34" charset="0"/>
              </a:defRPr>
            </a:lvl8pPr>
            <a:lvl9pPr marL="3909906" indent="-229994" algn="ctr" eaLnBrk="0" fontAlgn="base" hangingPunct="0">
              <a:spcBef>
                <a:spcPct val="0"/>
              </a:spcBef>
              <a:spcAft>
                <a:spcPct val="0"/>
              </a:spcAft>
              <a:defRPr sz="2200">
                <a:solidFill>
                  <a:schemeClr val="tx1"/>
                </a:solidFill>
                <a:latin typeface="Arial" pitchFamily="34" charset="0"/>
              </a:defRPr>
            </a:lvl9pPr>
          </a:lstStyle>
          <a:p>
            <a:pPr algn="r" eaLnBrk="1" hangingPunct="1">
              <a:defRPr/>
            </a:pPr>
            <a:fld id="{53F2986B-B0CC-482C-8BE8-386B3153D989}" type="slidenum">
              <a:rPr lang="en-US" sz="1200">
                <a:latin typeface="Times" pitchFamily="18" charset="0"/>
              </a:rPr>
              <a:pPr algn="r" eaLnBrk="1" hangingPunct="1">
                <a:defRPr/>
              </a:pPr>
              <a:t>25</a:t>
            </a:fld>
            <a:endParaRPr lang="en-US" sz="1200" dirty="0">
              <a:latin typeface="Times" pitchFamily="18" charset="0"/>
            </a:endParaRPr>
          </a:p>
        </p:txBody>
      </p:sp>
      <p:sp>
        <p:nvSpPr>
          <p:cNvPr id="51203" name="Rectangle 2"/>
          <p:cNvSpPr>
            <a:spLocks noGrp="1" noRot="1" noChangeAspect="1" noChangeArrowheads="1" noTextEdit="1"/>
          </p:cNvSpPr>
          <p:nvPr>
            <p:ph type="sldImg"/>
          </p:nvPr>
        </p:nvSpPr>
        <p:spPr>
          <a:xfrm>
            <a:off x="-2039938" y="427038"/>
            <a:ext cx="10942638" cy="8207375"/>
          </a:xfrm>
          <a:ln/>
        </p:spPr>
      </p:sp>
      <p:sp>
        <p:nvSpPr>
          <p:cNvPr id="51204" name="Rectangle 3"/>
          <p:cNvSpPr>
            <a:spLocks noGrp="1" noChangeArrowheads="1"/>
          </p:cNvSpPr>
          <p:nvPr>
            <p:ph type="body" idx="1"/>
          </p:nvPr>
        </p:nvSpPr>
        <p:spPr>
          <a:xfrm>
            <a:off x="900840" y="4468380"/>
            <a:ext cx="5066008" cy="4163105"/>
          </a:xfrm>
          <a:noFill/>
        </p:spPr>
        <p:txBody>
          <a:bodyPr lIns="91627" tIns="45814" rIns="91627" bIns="45814"/>
          <a:lstStyle/>
          <a:p>
            <a:pPr defTabSz="894423">
              <a:spcBef>
                <a:spcPct val="0"/>
              </a:spcBef>
            </a:pPr>
            <a:endParaRPr lang="en-GB" sz="240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ln/>
        </p:spPr>
      </p:sp>
      <p:sp>
        <p:nvSpPr>
          <p:cNvPr id="563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xfrm>
            <a:off x="916983" y="698840"/>
            <a:ext cx="5024034" cy="3492699"/>
          </a:xfrm>
          <a:ln/>
        </p:spPr>
      </p:sp>
      <p:sp>
        <p:nvSpPr>
          <p:cNvPr id="1320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32100" name="Slide Number Placeholder 3"/>
          <p:cNvSpPr>
            <a:spLocks noGrp="1"/>
          </p:cNvSpPr>
          <p:nvPr>
            <p:ph type="sldNum" sz="quarter" idx="5"/>
          </p:nvPr>
        </p:nvSpPr>
        <p:spPr/>
        <p:txBody>
          <a:bodyPr/>
          <a:lstStyle/>
          <a:p>
            <a:pPr>
              <a:defRPr/>
            </a:pPr>
            <a:fld id="{71CED2BE-1C5F-483D-A557-FF936F577DD1}" type="slidenum">
              <a:rPr lang="en-US" smtClean="0"/>
              <a:pPr>
                <a:defRPr/>
              </a:pPr>
              <a:t>27</a:t>
            </a:fld>
            <a:endParaRPr 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xfrm>
            <a:off x="916983" y="698840"/>
            <a:ext cx="5024034" cy="3492699"/>
          </a:xfrm>
          <a:ln/>
        </p:spPr>
      </p:sp>
      <p:sp>
        <p:nvSpPr>
          <p:cNvPr id="1361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36196" name="Slide Number Placeholder 3"/>
          <p:cNvSpPr>
            <a:spLocks noGrp="1"/>
          </p:cNvSpPr>
          <p:nvPr>
            <p:ph type="sldNum" sz="quarter" idx="5"/>
          </p:nvPr>
        </p:nvSpPr>
        <p:spPr/>
        <p:txBody>
          <a:bodyPr/>
          <a:lstStyle/>
          <a:p>
            <a:pPr>
              <a:defRPr/>
            </a:pPr>
            <a:fld id="{68395E03-67C6-4765-A10C-9FA36C79B2DE}" type="slidenum">
              <a:rPr lang="en-US" smtClean="0"/>
              <a:pPr>
                <a:defRPr/>
              </a:pPr>
              <a:t>28</a:t>
            </a:fld>
            <a:endParaRPr 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xfrm>
            <a:off x="916983" y="698840"/>
            <a:ext cx="5024034" cy="3492699"/>
          </a:xfrm>
          <a:ln/>
        </p:spPr>
      </p:sp>
      <p:sp>
        <p:nvSpPr>
          <p:cNvPr id="1372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37220" name="Slide Number Placeholder 3"/>
          <p:cNvSpPr>
            <a:spLocks noGrp="1"/>
          </p:cNvSpPr>
          <p:nvPr>
            <p:ph type="sldNum" sz="quarter" idx="5"/>
          </p:nvPr>
        </p:nvSpPr>
        <p:spPr/>
        <p:txBody>
          <a:bodyPr/>
          <a:lstStyle/>
          <a:p>
            <a:pPr>
              <a:defRPr/>
            </a:pPr>
            <a:fld id="{D8290870-2712-4293-B1EA-91FF4420D51A}" type="slidenum">
              <a:rPr lang="en-US" smtClean="0"/>
              <a:pPr>
                <a:defRPr/>
              </a:pPr>
              <a:t>29</a:t>
            </a:fld>
            <a:endParaRPr 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xfrm>
            <a:off x="916983" y="698840"/>
            <a:ext cx="5024034" cy="3492699"/>
          </a:xfrm>
          <a:ln/>
        </p:spPr>
      </p:sp>
      <p:sp>
        <p:nvSpPr>
          <p:cNvPr id="1413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41316" name="Slide Number Placeholder 3"/>
          <p:cNvSpPr>
            <a:spLocks noGrp="1"/>
          </p:cNvSpPr>
          <p:nvPr>
            <p:ph type="sldNum" sz="quarter" idx="5"/>
          </p:nvPr>
        </p:nvSpPr>
        <p:spPr/>
        <p:txBody>
          <a:bodyPr/>
          <a:lstStyle/>
          <a:p>
            <a:pPr>
              <a:defRPr/>
            </a:pPr>
            <a:fld id="{0C46049C-195D-4CA3-9BE7-21947F91589C}" type="slidenum">
              <a:rPr lang="en-US" smtClean="0"/>
              <a:pPr>
                <a:defRPr/>
              </a:pPr>
              <a:t>30</a:t>
            </a:fld>
            <a:endParaRPr 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a:ln/>
        </p:spPr>
      </p:sp>
      <p:sp>
        <p:nvSpPr>
          <p:cNvPr id="1423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42340" name="Slide Number Placeholder 3"/>
          <p:cNvSpPr>
            <a:spLocks noGrp="1"/>
          </p:cNvSpPr>
          <p:nvPr>
            <p:ph type="sldNum" sz="quarter" idx="5"/>
          </p:nvPr>
        </p:nvSpPr>
        <p:spPr/>
        <p:txBody>
          <a:bodyPr/>
          <a:lstStyle/>
          <a:p>
            <a:pPr>
              <a:defRPr/>
            </a:pPr>
            <a:fld id="{C98C7B85-829D-4A0F-9829-044F55295D71}" type="slidenum">
              <a:rPr lang="en-US" smtClean="0"/>
              <a:pPr>
                <a:defRPr/>
              </a:pPr>
              <a:t>31</a:t>
            </a:fld>
            <a:endParaRPr 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ln/>
        </p:spPr>
      </p:sp>
      <p:sp>
        <p:nvSpPr>
          <p:cNvPr id="1443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44388" name="Slide Number Placeholder 3"/>
          <p:cNvSpPr>
            <a:spLocks noGrp="1"/>
          </p:cNvSpPr>
          <p:nvPr>
            <p:ph type="sldNum" sz="quarter" idx="5"/>
          </p:nvPr>
        </p:nvSpPr>
        <p:spPr/>
        <p:txBody>
          <a:bodyPr/>
          <a:lstStyle/>
          <a:p>
            <a:pPr>
              <a:defRPr/>
            </a:pPr>
            <a:fld id="{FAE128F5-9788-4458-BC75-38241F1CAE89}" type="slidenum">
              <a:rPr lang="en-US" smtClean="0"/>
              <a:pPr>
                <a:defRPr/>
              </a:pPr>
              <a:t>32</a:t>
            </a:fld>
            <a:endParaRPr lang="en-US" dirty="0"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ln/>
        </p:spPr>
      </p:sp>
      <p:sp>
        <p:nvSpPr>
          <p:cNvPr id="1464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46436" name="Slide Number Placeholder 3"/>
          <p:cNvSpPr>
            <a:spLocks noGrp="1"/>
          </p:cNvSpPr>
          <p:nvPr>
            <p:ph type="sldNum" sz="quarter" idx="5"/>
          </p:nvPr>
        </p:nvSpPr>
        <p:spPr/>
        <p:txBody>
          <a:bodyPr/>
          <a:lstStyle/>
          <a:p>
            <a:pPr>
              <a:defRPr/>
            </a:pPr>
            <a:fld id="{576DB203-B9F1-44C2-83E0-4CAEE2033E64}" type="slidenum">
              <a:rPr lang="en-US" smtClean="0"/>
              <a:pPr>
                <a:defRPr/>
              </a:pPr>
              <a:t>33</a:t>
            </a:fld>
            <a:endParaRPr 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a:ln/>
        </p:spPr>
      </p:sp>
      <p:sp>
        <p:nvSpPr>
          <p:cNvPr id="1474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47460" name="Slide Number Placeholder 3"/>
          <p:cNvSpPr>
            <a:spLocks noGrp="1"/>
          </p:cNvSpPr>
          <p:nvPr>
            <p:ph type="sldNum" sz="quarter" idx="5"/>
          </p:nvPr>
        </p:nvSpPr>
        <p:spPr/>
        <p:txBody>
          <a:bodyPr/>
          <a:lstStyle/>
          <a:p>
            <a:pPr>
              <a:defRPr/>
            </a:pPr>
            <a:fld id="{E5FD5113-20F1-4DDC-A0C1-433849AA217E}" type="slidenum">
              <a:rPr lang="en-US" smtClean="0"/>
              <a:pPr>
                <a:defRPr/>
              </a:pPr>
              <a:t>34</a:t>
            </a:fld>
            <a:endParaRPr 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a:ln/>
        </p:spPr>
      </p:sp>
      <p:sp>
        <p:nvSpPr>
          <p:cNvPr id="1484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48484" name="Slide Number Placeholder 3"/>
          <p:cNvSpPr>
            <a:spLocks noGrp="1"/>
          </p:cNvSpPr>
          <p:nvPr>
            <p:ph type="sldNum" sz="quarter" idx="5"/>
          </p:nvPr>
        </p:nvSpPr>
        <p:spPr/>
        <p:txBody>
          <a:bodyPr/>
          <a:lstStyle/>
          <a:p>
            <a:pPr>
              <a:defRPr/>
            </a:pPr>
            <a:fld id="{01FFB4FD-B136-4920-8556-9FB2C35493D4}" type="slidenum">
              <a:rPr lang="en-US" smtClean="0"/>
              <a:pPr>
                <a:defRPr/>
              </a:pPr>
              <a:t>35</a:t>
            </a:fld>
            <a:endParaRPr 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a:ln/>
        </p:spPr>
      </p:sp>
      <p:sp>
        <p:nvSpPr>
          <p:cNvPr id="149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49508" name="Slide Number Placeholder 3"/>
          <p:cNvSpPr>
            <a:spLocks noGrp="1"/>
          </p:cNvSpPr>
          <p:nvPr>
            <p:ph type="sldNum" sz="quarter" idx="5"/>
          </p:nvPr>
        </p:nvSpPr>
        <p:spPr/>
        <p:txBody>
          <a:bodyPr/>
          <a:lstStyle/>
          <a:p>
            <a:pPr>
              <a:defRPr/>
            </a:pPr>
            <a:fld id="{C13BA8E2-BBDD-44B4-A1CC-B3EDF044C7B5}" type="slidenum">
              <a:rPr lang="en-US" smtClean="0"/>
              <a:pPr>
                <a:defRPr/>
              </a:pPr>
              <a:t>36</a:t>
            </a:fld>
            <a:endParaRPr 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a:ln/>
        </p:spPr>
      </p:sp>
      <p:sp>
        <p:nvSpPr>
          <p:cNvPr id="150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50532" name="Slide Number Placeholder 3"/>
          <p:cNvSpPr>
            <a:spLocks noGrp="1"/>
          </p:cNvSpPr>
          <p:nvPr>
            <p:ph type="sldNum" sz="quarter" idx="5"/>
          </p:nvPr>
        </p:nvSpPr>
        <p:spPr/>
        <p:txBody>
          <a:bodyPr/>
          <a:lstStyle/>
          <a:p>
            <a:pPr>
              <a:defRPr/>
            </a:pPr>
            <a:fld id="{AAEB40EF-CDC4-4DBD-821A-23CA248475B9}" type="slidenum">
              <a:rPr lang="en-US" smtClean="0"/>
              <a:pPr>
                <a:defRPr/>
              </a:pPr>
              <a:t>37</a:t>
            </a:fld>
            <a:endParaRPr 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a:ln/>
        </p:spPr>
      </p:sp>
      <p:sp>
        <p:nvSpPr>
          <p:cNvPr id="151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51556" name="Slide Number Placeholder 3"/>
          <p:cNvSpPr>
            <a:spLocks noGrp="1"/>
          </p:cNvSpPr>
          <p:nvPr>
            <p:ph type="sldNum" sz="quarter" idx="5"/>
          </p:nvPr>
        </p:nvSpPr>
        <p:spPr/>
        <p:txBody>
          <a:bodyPr/>
          <a:lstStyle/>
          <a:p>
            <a:pPr>
              <a:defRPr/>
            </a:pPr>
            <a:fld id="{A3F0E53F-67E7-401C-B6DD-A8864FA31459}" type="slidenum">
              <a:rPr lang="en-US" smtClean="0"/>
              <a:pPr>
                <a:defRPr/>
              </a:pPr>
              <a:t>38</a:t>
            </a:fld>
            <a:endParaRPr lang="en-US" dirty="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a:ln/>
        </p:spPr>
      </p:sp>
      <p:sp>
        <p:nvSpPr>
          <p:cNvPr id="1525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52580" name="Slide Number Placeholder 3"/>
          <p:cNvSpPr>
            <a:spLocks noGrp="1"/>
          </p:cNvSpPr>
          <p:nvPr>
            <p:ph type="sldNum" sz="quarter" idx="5"/>
          </p:nvPr>
        </p:nvSpPr>
        <p:spPr/>
        <p:txBody>
          <a:bodyPr/>
          <a:lstStyle/>
          <a:p>
            <a:pPr>
              <a:defRPr/>
            </a:pPr>
            <a:fld id="{64719DA4-4AD6-4CC6-A0D9-D4D3876887E2}" type="slidenum">
              <a:rPr lang="en-US" smtClean="0"/>
              <a:pPr>
                <a:defRPr/>
              </a:pPr>
              <a:t>39</a:t>
            </a:fld>
            <a:endParaRPr lang="en-US" dirty="0"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53604" name="Slide Number Placeholder 3"/>
          <p:cNvSpPr>
            <a:spLocks noGrp="1"/>
          </p:cNvSpPr>
          <p:nvPr>
            <p:ph type="sldNum" sz="quarter" idx="5"/>
          </p:nvPr>
        </p:nvSpPr>
        <p:spPr/>
        <p:txBody>
          <a:bodyPr/>
          <a:lstStyle/>
          <a:p>
            <a:pPr>
              <a:defRPr/>
            </a:pPr>
            <a:fld id="{355A2DBD-9DF3-4ABA-9EA8-050CE1BF38AB}" type="slidenum">
              <a:rPr lang="en-US" smtClean="0"/>
              <a:pPr>
                <a:defRPr/>
              </a:pPr>
              <a:t>40</a:t>
            </a:fld>
            <a:endParaRPr 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ln/>
        </p:spPr>
      </p:sp>
      <p:sp>
        <p:nvSpPr>
          <p:cNvPr id="1546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54628" name="Slide Number Placeholder 3"/>
          <p:cNvSpPr>
            <a:spLocks noGrp="1"/>
          </p:cNvSpPr>
          <p:nvPr>
            <p:ph type="sldNum" sz="quarter" idx="5"/>
          </p:nvPr>
        </p:nvSpPr>
        <p:spPr/>
        <p:txBody>
          <a:bodyPr/>
          <a:lstStyle/>
          <a:p>
            <a:pPr>
              <a:defRPr/>
            </a:pPr>
            <a:fld id="{A98867A5-101E-4649-B5FF-9EFE6A8B048F}" type="slidenum">
              <a:rPr lang="en-US" smtClean="0"/>
              <a:pPr>
                <a:defRPr/>
              </a:pPr>
              <a:t>41</a:t>
            </a:fld>
            <a:endParaRPr 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55652" name="Slide Number Placeholder 3"/>
          <p:cNvSpPr>
            <a:spLocks noGrp="1"/>
          </p:cNvSpPr>
          <p:nvPr>
            <p:ph type="sldNum" sz="quarter" idx="5"/>
          </p:nvPr>
        </p:nvSpPr>
        <p:spPr/>
        <p:txBody>
          <a:bodyPr/>
          <a:lstStyle/>
          <a:p>
            <a:pPr>
              <a:defRPr/>
            </a:pPr>
            <a:fld id="{7232F94F-ACA4-4807-80E1-B3E58D2E4B3B}" type="slidenum">
              <a:rPr lang="en-US" smtClean="0"/>
              <a:pPr>
                <a:defRPr/>
              </a:pPr>
              <a:t>42</a:t>
            </a:fld>
            <a:endParaRPr 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ln/>
        </p:spPr>
      </p:sp>
      <p:sp>
        <p:nvSpPr>
          <p:cNvPr id="1566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56676" name="Slide Number Placeholder 3"/>
          <p:cNvSpPr>
            <a:spLocks noGrp="1"/>
          </p:cNvSpPr>
          <p:nvPr>
            <p:ph type="sldNum" sz="quarter" idx="5"/>
          </p:nvPr>
        </p:nvSpPr>
        <p:spPr/>
        <p:txBody>
          <a:bodyPr/>
          <a:lstStyle/>
          <a:p>
            <a:pPr>
              <a:defRPr/>
            </a:pPr>
            <a:fld id="{0FE4D148-F3B7-47FC-B293-9B8C7329F6CC}" type="slidenum">
              <a:rPr lang="en-US" smtClean="0"/>
              <a:pPr>
                <a:defRPr/>
              </a:pPr>
              <a:t>43</a:t>
            </a:fld>
            <a:endParaRPr lang="en-US" dirty="0"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a:ln/>
        </p:spPr>
      </p:sp>
      <p:sp>
        <p:nvSpPr>
          <p:cNvPr id="1576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57700" name="Slide Number Placeholder 3"/>
          <p:cNvSpPr>
            <a:spLocks noGrp="1"/>
          </p:cNvSpPr>
          <p:nvPr>
            <p:ph type="sldNum" sz="quarter" idx="5"/>
          </p:nvPr>
        </p:nvSpPr>
        <p:spPr/>
        <p:txBody>
          <a:bodyPr/>
          <a:lstStyle/>
          <a:p>
            <a:pPr>
              <a:defRPr/>
            </a:pPr>
            <a:fld id="{1D0C8356-3569-4BCB-80C2-82121B7A9B87}" type="slidenum">
              <a:rPr lang="en-US" smtClean="0"/>
              <a:pPr>
                <a:defRPr/>
              </a:pPr>
              <a:t>44</a:t>
            </a:fld>
            <a:endParaRPr lang="en-US" dirty="0"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ln/>
        </p:spPr>
      </p:sp>
      <p:sp>
        <p:nvSpPr>
          <p:cNvPr id="158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58724" name="Slide Number Placeholder 3"/>
          <p:cNvSpPr>
            <a:spLocks noGrp="1"/>
          </p:cNvSpPr>
          <p:nvPr>
            <p:ph type="sldNum" sz="quarter" idx="5"/>
          </p:nvPr>
        </p:nvSpPr>
        <p:spPr/>
        <p:txBody>
          <a:bodyPr/>
          <a:lstStyle/>
          <a:p>
            <a:pPr>
              <a:defRPr/>
            </a:pPr>
            <a:fld id="{82D61D82-8D97-49CB-9FAC-93D8D05B0884}" type="slidenum">
              <a:rPr lang="en-US" smtClean="0"/>
              <a:pPr>
                <a:defRPr/>
              </a:pPr>
              <a:t>45</a:t>
            </a:fld>
            <a:endParaRPr lang="en-US" dirty="0"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ln/>
        </p:spPr>
      </p:sp>
      <p:sp>
        <p:nvSpPr>
          <p:cNvPr id="159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59748" name="Slide Number Placeholder 3"/>
          <p:cNvSpPr>
            <a:spLocks noGrp="1"/>
          </p:cNvSpPr>
          <p:nvPr>
            <p:ph type="sldNum" sz="quarter" idx="5"/>
          </p:nvPr>
        </p:nvSpPr>
        <p:spPr/>
        <p:txBody>
          <a:bodyPr/>
          <a:lstStyle/>
          <a:p>
            <a:pPr>
              <a:defRPr/>
            </a:pPr>
            <a:fld id="{E67E66C7-0082-45B0-A159-78DD9C07B060}" type="slidenum">
              <a:rPr lang="en-US" smtClean="0"/>
              <a:pPr>
                <a:defRPr/>
              </a:pPr>
              <a:t>46</a:t>
            </a:fld>
            <a:endParaRPr lang="en-US" dirty="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ln/>
        </p:spPr>
      </p:sp>
      <p:sp>
        <p:nvSpPr>
          <p:cNvPr id="160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60772" name="Slide Number Placeholder 3"/>
          <p:cNvSpPr>
            <a:spLocks noGrp="1"/>
          </p:cNvSpPr>
          <p:nvPr>
            <p:ph type="sldNum" sz="quarter" idx="5"/>
          </p:nvPr>
        </p:nvSpPr>
        <p:spPr/>
        <p:txBody>
          <a:bodyPr/>
          <a:lstStyle/>
          <a:p>
            <a:pPr>
              <a:defRPr/>
            </a:pPr>
            <a:fld id="{27289DEB-31F8-4AE4-AD53-9C1A0A54D202}" type="slidenum">
              <a:rPr lang="en-US" smtClean="0"/>
              <a:pPr>
                <a:defRPr/>
              </a:pPr>
              <a:t>47</a:t>
            </a:fld>
            <a:endParaRPr lang="en-US" dirty="0"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a:ln/>
        </p:spPr>
      </p:sp>
      <p:sp>
        <p:nvSpPr>
          <p:cNvPr id="161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61796" name="Slide Number Placeholder 3"/>
          <p:cNvSpPr>
            <a:spLocks noGrp="1"/>
          </p:cNvSpPr>
          <p:nvPr>
            <p:ph type="sldNum" sz="quarter" idx="5"/>
          </p:nvPr>
        </p:nvSpPr>
        <p:spPr/>
        <p:txBody>
          <a:bodyPr/>
          <a:lstStyle/>
          <a:p>
            <a:pPr>
              <a:defRPr/>
            </a:pPr>
            <a:fld id="{FB809699-EB44-452F-AF75-C803846853D9}" type="slidenum">
              <a:rPr lang="en-US" smtClean="0"/>
              <a:pPr>
                <a:defRPr/>
              </a:pPr>
              <a:t>48</a:t>
            </a:fld>
            <a:endParaRPr lang="en-US" dirty="0"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Slide Image Placeholder 1"/>
          <p:cNvSpPr>
            <a:spLocks noGrp="1" noRot="1" noChangeAspect="1" noTextEdit="1"/>
          </p:cNvSpPr>
          <p:nvPr>
            <p:ph type="sldImg"/>
          </p:nvPr>
        </p:nvSpPr>
        <p:spPr>
          <a:ln/>
        </p:spPr>
      </p:sp>
      <p:sp>
        <p:nvSpPr>
          <p:cNvPr id="1628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62820" name="Slide Number Placeholder 3"/>
          <p:cNvSpPr>
            <a:spLocks noGrp="1"/>
          </p:cNvSpPr>
          <p:nvPr>
            <p:ph type="sldNum" sz="quarter" idx="5"/>
          </p:nvPr>
        </p:nvSpPr>
        <p:spPr/>
        <p:txBody>
          <a:bodyPr/>
          <a:lstStyle/>
          <a:p>
            <a:pPr>
              <a:defRPr/>
            </a:pPr>
            <a:fld id="{C224AA02-3E6A-438A-8F52-F01749AD6554}" type="slidenum">
              <a:rPr lang="en-US" smtClean="0"/>
              <a:pPr>
                <a:defRPr/>
              </a:pPr>
              <a:t>49</a:t>
            </a:fld>
            <a:endParaRPr lang="en-US" dirty="0"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a:ln/>
        </p:spPr>
      </p:sp>
      <p:sp>
        <p:nvSpPr>
          <p:cNvPr id="16384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63844" name="Slide Number Placeholder 3"/>
          <p:cNvSpPr>
            <a:spLocks noGrp="1"/>
          </p:cNvSpPr>
          <p:nvPr>
            <p:ph type="sldNum" sz="quarter" idx="5"/>
          </p:nvPr>
        </p:nvSpPr>
        <p:spPr/>
        <p:txBody>
          <a:bodyPr/>
          <a:lstStyle/>
          <a:p>
            <a:pPr>
              <a:defRPr/>
            </a:pPr>
            <a:fld id="{ACC28654-0A3B-407A-BA3B-087BCE6C03D1}" type="slidenum">
              <a:rPr lang="en-US" smtClean="0"/>
              <a:pPr>
                <a:defRPr/>
              </a:pPr>
              <a:t>50</a:t>
            </a:fld>
            <a:endParaRPr lang="en-US" dirty="0"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Slide Image Placeholder 1"/>
          <p:cNvSpPr>
            <a:spLocks noGrp="1" noRot="1" noChangeAspect="1" noTextEdit="1"/>
          </p:cNvSpPr>
          <p:nvPr>
            <p:ph type="sldImg"/>
          </p:nvPr>
        </p:nvSpPr>
        <p:spPr>
          <a:ln/>
        </p:spPr>
      </p:sp>
      <p:sp>
        <p:nvSpPr>
          <p:cNvPr id="16486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64868" name="Slide Number Placeholder 3"/>
          <p:cNvSpPr>
            <a:spLocks noGrp="1"/>
          </p:cNvSpPr>
          <p:nvPr>
            <p:ph type="sldNum" sz="quarter" idx="5"/>
          </p:nvPr>
        </p:nvSpPr>
        <p:spPr/>
        <p:txBody>
          <a:bodyPr/>
          <a:lstStyle/>
          <a:p>
            <a:pPr>
              <a:defRPr/>
            </a:pPr>
            <a:fld id="{0F1B4DC1-9804-4B8D-8515-FEF4390D2592}" type="slidenum">
              <a:rPr lang="en-US" smtClean="0"/>
              <a:pPr>
                <a:defRPr/>
              </a:pPr>
              <a:t>51</a:t>
            </a:fld>
            <a:endParaRPr lang="en-US" dirty="0"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a:ln/>
        </p:spPr>
      </p:sp>
      <p:sp>
        <p:nvSpPr>
          <p:cNvPr id="1658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65892" name="Slide Number Placeholder 3"/>
          <p:cNvSpPr>
            <a:spLocks noGrp="1"/>
          </p:cNvSpPr>
          <p:nvPr>
            <p:ph type="sldNum" sz="quarter" idx="5"/>
          </p:nvPr>
        </p:nvSpPr>
        <p:spPr/>
        <p:txBody>
          <a:bodyPr/>
          <a:lstStyle/>
          <a:p>
            <a:pPr>
              <a:defRPr/>
            </a:pPr>
            <a:fld id="{FD7743E1-65B0-480D-8B6A-14B707DA76A6}" type="slidenum">
              <a:rPr lang="en-US" smtClean="0"/>
              <a:pPr>
                <a:defRPr/>
              </a:pPr>
              <a:t>52</a:t>
            </a:fld>
            <a:endParaRPr lang="en-US" dirty="0"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Slide Image Placeholder 1"/>
          <p:cNvSpPr>
            <a:spLocks noGrp="1" noRot="1" noChangeAspect="1" noTextEdit="1"/>
          </p:cNvSpPr>
          <p:nvPr>
            <p:ph type="sldImg"/>
          </p:nvPr>
        </p:nvSpPr>
        <p:spPr>
          <a:ln/>
        </p:spPr>
      </p:sp>
      <p:sp>
        <p:nvSpPr>
          <p:cNvPr id="16691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66916" name="Slide Number Placeholder 3"/>
          <p:cNvSpPr>
            <a:spLocks noGrp="1"/>
          </p:cNvSpPr>
          <p:nvPr>
            <p:ph type="sldNum" sz="quarter" idx="5"/>
          </p:nvPr>
        </p:nvSpPr>
        <p:spPr/>
        <p:txBody>
          <a:bodyPr/>
          <a:lstStyle/>
          <a:p>
            <a:pPr>
              <a:defRPr/>
            </a:pPr>
            <a:fld id="{B00D9C3E-FC93-4A53-9BC6-C54DD9BE9FE0}" type="slidenum">
              <a:rPr lang="en-US" smtClean="0"/>
              <a:pPr>
                <a:defRPr/>
              </a:pPr>
              <a:t>53</a:t>
            </a:fld>
            <a:endParaRPr lang="en-US"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a:ln/>
        </p:spPr>
      </p:sp>
      <p:sp>
        <p:nvSpPr>
          <p:cNvPr id="16793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67940" name="Slide Number Placeholder 3"/>
          <p:cNvSpPr>
            <a:spLocks noGrp="1"/>
          </p:cNvSpPr>
          <p:nvPr>
            <p:ph type="sldNum" sz="quarter" idx="5"/>
          </p:nvPr>
        </p:nvSpPr>
        <p:spPr/>
        <p:txBody>
          <a:bodyPr/>
          <a:lstStyle/>
          <a:p>
            <a:pPr>
              <a:defRPr/>
            </a:pPr>
            <a:fld id="{2F859338-EE93-4220-AC6B-5E206DEBE2CF}" type="slidenum">
              <a:rPr lang="en-US" smtClean="0"/>
              <a:pPr>
                <a:defRPr/>
              </a:pPr>
              <a:t>54</a:t>
            </a:fld>
            <a:endParaRPr lang="en-US" dirty="0"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a:ln/>
        </p:spPr>
      </p:sp>
      <p:sp>
        <p:nvSpPr>
          <p:cNvPr id="168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68964" name="Slide Number Placeholder 3"/>
          <p:cNvSpPr>
            <a:spLocks noGrp="1"/>
          </p:cNvSpPr>
          <p:nvPr>
            <p:ph type="sldNum" sz="quarter" idx="5"/>
          </p:nvPr>
        </p:nvSpPr>
        <p:spPr/>
        <p:txBody>
          <a:bodyPr/>
          <a:lstStyle/>
          <a:p>
            <a:pPr>
              <a:defRPr/>
            </a:pPr>
            <a:fld id="{60253348-9C31-4D30-813B-B496698D5C9F}" type="slidenum">
              <a:rPr lang="en-US" smtClean="0"/>
              <a:pPr>
                <a:defRPr/>
              </a:pPr>
              <a:t>55</a:t>
            </a:fld>
            <a:endParaRPr lang="en-US" dirty="0"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a:ln/>
        </p:spPr>
      </p:sp>
      <p:sp>
        <p:nvSpPr>
          <p:cNvPr id="169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69988" name="Slide Number Placeholder 3"/>
          <p:cNvSpPr>
            <a:spLocks noGrp="1"/>
          </p:cNvSpPr>
          <p:nvPr>
            <p:ph type="sldNum" sz="quarter" idx="5"/>
          </p:nvPr>
        </p:nvSpPr>
        <p:spPr/>
        <p:txBody>
          <a:bodyPr/>
          <a:lstStyle/>
          <a:p>
            <a:pPr>
              <a:defRPr/>
            </a:pPr>
            <a:fld id="{4E90829C-AB74-4EB6-8E77-DF6BABE4C62D}" type="slidenum">
              <a:rPr lang="en-US" smtClean="0"/>
              <a:pPr>
                <a:defRPr/>
              </a:pPr>
              <a:t>56</a:t>
            </a:fld>
            <a:endParaRPr lang="en-US" dirty="0"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a:ln/>
        </p:spPr>
      </p:sp>
      <p:sp>
        <p:nvSpPr>
          <p:cNvPr id="171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71012" name="Slide Number Placeholder 3"/>
          <p:cNvSpPr>
            <a:spLocks noGrp="1"/>
          </p:cNvSpPr>
          <p:nvPr>
            <p:ph type="sldNum" sz="quarter" idx="5"/>
          </p:nvPr>
        </p:nvSpPr>
        <p:spPr/>
        <p:txBody>
          <a:bodyPr/>
          <a:lstStyle/>
          <a:p>
            <a:pPr>
              <a:defRPr/>
            </a:pPr>
            <a:fld id="{0BDB7710-1B05-4C56-AC61-4E93A1B588CB}" type="slidenum">
              <a:rPr lang="en-US" smtClean="0"/>
              <a:pPr>
                <a:defRPr/>
              </a:pPr>
              <a:t>57</a:t>
            </a:fld>
            <a:endParaRPr lang="en-US" dirty="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a:ln/>
        </p:spPr>
      </p:sp>
      <p:sp>
        <p:nvSpPr>
          <p:cNvPr id="17203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72036" name="Slide Number Placeholder 3"/>
          <p:cNvSpPr>
            <a:spLocks noGrp="1"/>
          </p:cNvSpPr>
          <p:nvPr>
            <p:ph type="sldNum" sz="quarter" idx="5"/>
          </p:nvPr>
        </p:nvSpPr>
        <p:spPr/>
        <p:txBody>
          <a:bodyPr/>
          <a:lstStyle/>
          <a:p>
            <a:pPr>
              <a:defRPr/>
            </a:pPr>
            <a:fld id="{BD4DFBC7-26D4-4A24-8CE3-333547F25DD4}" type="slidenum">
              <a:rPr lang="en-US" smtClean="0"/>
              <a:pPr>
                <a:defRPr/>
              </a:pPr>
              <a:t>58</a:t>
            </a:fld>
            <a:endParaRPr lang="en-US" dirty="0"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Slide Image Placeholder 1"/>
          <p:cNvSpPr>
            <a:spLocks noGrp="1" noRot="1" noChangeAspect="1" noTextEdit="1"/>
          </p:cNvSpPr>
          <p:nvPr>
            <p:ph type="sldImg"/>
          </p:nvPr>
        </p:nvSpPr>
        <p:spPr>
          <a:ln/>
        </p:spPr>
      </p:sp>
      <p:sp>
        <p:nvSpPr>
          <p:cNvPr id="17305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73060" name="Slide Number Placeholder 3"/>
          <p:cNvSpPr>
            <a:spLocks noGrp="1"/>
          </p:cNvSpPr>
          <p:nvPr>
            <p:ph type="sldNum" sz="quarter" idx="5"/>
          </p:nvPr>
        </p:nvSpPr>
        <p:spPr/>
        <p:txBody>
          <a:bodyPr/>
          <a:lstStyle/>
          <a:p>
            <a:pPr>
              <a:defRPr/>
            </a:pPr>
            <a:fld id="{794E55E8-CBDC-4E37-ACE9-E5EE562C746C}" type="slidenum">
              <a:rPr lang="en-US" smtClean="0"/>
              <a:pPr>
                <a:defRPr/>
              </a:pPr>
              <a:t>59</a:t>
            </a:fld>
            <a:endParaRPr lang="en-US" dirty="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Slide Image Placeholder 1"/>
          <p:cNvSpPr>
            <a:spLocks noGrp="1" noRot="1" noChangeAspect="1" noTextEdit="1"/>
          </p:cNvSpPr>
          <p:nvPr>
            <p:ph type="sldImg"/>
          </p:nvPr>
        </p:nvSpPr>
        <p:spPr>
          <a:ln/>
        </p:spPr>
      </p:sp>
      <p:sp>
        <p:nvSpPr>
          <p:cNvPr id="17408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74084" name="Slide Number Placeholder 3"/>
          <p:cNvSpPr>
            <a:spLocks noGrp="1"/>
          </p:cNvSpPr>
          <p:nvPr>
            <p:ph type="sldNum" sz="quarter" idx="5"/>
          </p:nvPr>
        </p:nvSpPr>
        <p:spPr/>
        <p:txBody>
          <a:bodyPr/>
          <a:lstStyle/>
          <a:p>
            <a:pPr>
              <a:defRPr/>
            </a:pPr>
            <a:fld id="{4E3C2F72-831A-48C6-8466-3C3124851F69}" type="slidenum">
              <a:rPr lang="en-US" smtClean="0"/>
              <a:pPr>
                <a:defRPr/>
              </a:pPr>
              <a:t>60</a:t>
            </a:fld>
            <a:endParaRPr lang="en-US" dirty="0"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Slide Image Placeholder 1"/>
          <p:cNvSpPr>
            <a:spLocks noGrp="1" noRot="1" noChangeAspect="1" noTextEdit="1"/>
          </p:cNvSpPr>
          <p:nvPr>
            <p:ph type="sldImg"/>
          </p:nvPr>
        </p:nvSpPr>
        <p:spPr>
          <a:ln/>
        </p:spPr>
      </p:sp>
      <p:sp>
        <p:nvSpPr>
          <p:cNvPr id="1751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75108" name="Slide Number Placeholder 3"/>
          <p:cNvSpPr>
            <a:spLocks noGrp="1"/>
          </p:cNvSpPr>
          <p:nvPr>
            <p:ph type="sldNum" sz="quarter" idx="5"/>
          </p:nvPr>
        </p:nvSpPr>
        <p:spPr/>
        <p:txBody>
          <a:bodyPr/>
          <a:lstStyle/>
          <a:p>
            <a:pPr>
              <a:defRPr/>
            </a:pPr>
            <a:fld id="{D284E3F9-54DB-46E9-A1FD-CE0045BC2BC5}" type="slidenum">
              <a:rPr lang="en-US" smtClean="0"/>
              <a:pPr>
                <a:defRPr/>
              </a:pPr>
              <a:t>61</a:t>
            </a:fld>
            <a:endParaRPr lang="en-US" dirty="0"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Slide Image Placeholder 1"/>
          <p:cNvSpPr>
            <a:spLocks noGrp="1" noRot="1" noChangeAspect="1" noTextEdit="1"/>
          </p:cNvSpPr>
          <p:nvPr>
            <p:ph type="sldImg"/>
          </p:nvPr>
        </p:nvSpPr>
        <p:spPr>
          <a:ln/>
        </p:spPr>
      </p:sp>
      <p:sp>
        <p:nvSpPr>
          <p:cNvPr id="1761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76132" name="Slide Number Placeholder 3"/>
          <p:cNvSpPr>
            <a:spLocks noGrp="1"/>
          </p:cNvSpPr>
          <p:nvPr>
            <p:ph type="sldNum" sz="quarter" idx="5"/>
          </p:nvPr>
        </p:nvSpPr>
        <p:spPr/>
        <p:txBody>
          <a:bodyPr/>
          <a:lstStyle/>
          <a:p>
            <a:pPr>
              <a:defRPr/>
            </a:pPr>
            <a:fld id="{84E0B549-F700-4849-A8ED-4C445B487D88}" type="slidenum">
              <a:rPr lang="en-US" smtClean="0"/>
              <a:pPr>
                <a:defRPr/>
              </a:pPr>
              <a:t>62</a:t>
            </a:fld>
            <a:endParaRPr lang="en-US" dirty="0"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Slide Image Placeholder 1"/>
          <p:cNvSpPr>
            <a:spLocks noGrp="1" noRot="1" noChangeAspect="1" noTextEdit="1"/>
          </p:cNvSpPr>
          <p:nvPr>
            <p:ph type="sldImg"/>
          </p:nvPr>
        </p:nvSpPr>
        <p:spPr>
          <a:ln/>
        </p:spPr>
      </p:sp>
      <p:sp>
        <p:nvSpPr>
          <p:cNvPr id="1771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77156" name="Slide Number Placeholder 3"/>
          <p:cNvSpPr>
            <a:spLocks noGrp="1"/>
          </p:cNvSpPr>
          <p:nvPr>
            <p:ph type="sldNum" sz="quarter" idx="5"/>
          </p:nvPr>
        </p:nvSpPr>
        <p:spPr/>
        <p:txBody>
          <a:bodyPr/>
          <a:lstStyle/>
          <a:p>
            <a:pPr>
              <a:defRPr/>
            </a:pPr>
            <a:fld id="{69011D1A-A273-4FA9-98C5-E22C475F8A01}" type="slidenum">
              <a:rPr lang="en-US" smtClean="0"/>
              <a:pPr>
                <a:defRPr/>
              </a:pPr>
              <a:t>63</a:t>
            </a:fld>
            <a:endParaRPr lang="en-US" dirty="0"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Slide Image Placeholder 1"/>
          <p:cNvSpPr>
            <a:spLocks noGrp="1" noRot="1" noChangeAspect="1" noTextEdit="1"/>
          </p:cNvSpPr>
          <p:nvPr>
            <p:ph type="sldImg"/>
          </p:nvPr>
        </p:nvSpPr>
        <p:spPr>
          <a:ln/>
        </p:spPr>
      </p:sp>
      <p:sp>
        <p:nvSpPr>
          <p:cNvPr id="17817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78180" name="Slide Number Placeholder 3"/>
          <p:cNvSpPr>
            <a:spLocks noGrp="1"/>
          </p:cNvSpPr>
          <p:nvPr>
            <p:ph type="sldNum" sz="quarter" idx="5"/>
          </p:nvPr>
        </p:nvSpPr>
        <p:spPr/>
        <p:txBody>
          <a:bodyPr/>
          <a:lstStyle/>
          <a:p>
            <a:pPr>
              <a:defRPr/>
            </a:pPr>
            <a:fld id="{ED5BCEB9-A176-4001-AFCA-62791A7E848E}" type="slidenum">
              <a:rPr lang="en-US" smtClean="0"/>
              <a:pPr>
                <a:defRPr/>
              </a:pPr>
              <a:t>64</a:t>
            </a:fld>
            <a:endParaRPr lang="en-US" dirty="0"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Slide Image Placeholder 1"/>
          <p:cNvSpPr>
            <a:spLocks noGrp="1" noRot="1" noChangeAspect="1" noTextEdit="1"/>
          </p:cNvSpPr>
          <p:nvPr>
            <p:ph type="sldImg"/>
          </p:nvPr>
        </p:nvSpPr>
        <p:spPr>
          <a:ln/>
        </p:spPr>
      </p:sp>
      <p:sp>
        <p:nvSpPr>
          <p:cNvPr id="1792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79204" name="Slide Number Placeholder 3"/>
          <p:cNvSpPr>
            <a:spLocks noGrp="1"/>
          </p:cNvSpPr>
          <p:nvPr>
            <p:ph type="sldNum" sz="quarter" idx="5"/>
          </p:nvPr>
        </p:nvSpPr>
        <p:spPr/>
        <p:txBody>
          <a:bodyPr/>
          <a:lstStyle/>
          <a:p>
            <a:pPr>
              <a:defRPr/>
            </a:pPr>
            <a:fld id="{6F262B9E-FBC6-4A91-A19F-C4E74CD807C6}" type="slidenum">
              <a:rPr lang="en-US" smtClean="0"/>
              <a:pPr>
                <a:defRPr/>
              </a:pPr>
              <a:t>65</a:t>
            </a:fld>
            <a:endParaRPr lang="en-US"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Slide Image Placeholder 1"/>
          <p:cNvSpPr>
            <a:spLocks noGrp="1" noRot="1" noChangeAspect="1" noTextEdit="1"/>
          </p:cNvSpPr>
          <p:nvPr>
            <p:ph type="sldImg"/>
          </p:nvPr>
        </p:nvSpPr>
        <p:spPr>
          <a:ln/>
        </p:spPr>
      </p:sp>
      <p:sp>
        <p:nvSpPr>
          <p:cNvPr id="18022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80228" name="Slide Number Placeholder 3"/>
          <p:cNvSpPr>
            <a:spLocks noGrp="1"/>
          </p:cNvSpPr>
          <p:nvPr>
            <p:ph type="sldNum" sz="quarter" idx="5"/>
          </p:nvPr>
        </p:nvSpPr>
        <p:spPr/>
        <p:txBody>
          <a:bodyPr/>
          <a:lstStyle/>
          <a:p>
            <a:pPr>
              <a:defRPr/>
            </a:pPr>
            <a:fld id="{B4F8A91D-A1C1-4D41-8334-06C91135F505}" type="slidenum">
              <a:rPr lang="en-US" smtClean="0"/>
              <a:pPr>
                <a:defRPr/>
              </a:pPr>
              <a:t>66</a:t>
            </a:fld>
            <a:endParaRPr lang="en-US" dirty="0"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Slide Image Placeholder 1"/>
          <p:cNvSpPr>
            <a:spLocks noGrp="1" noRot="1" noChangeAspect="1" noTextEdit="1"/>
          </p:cNvSpPr>
          <p:nvPr>
            <p:ph type="sldImg"/>
          </p:nvPr>
        </p:nvSpPr>
        <p:spPr>
          <a:ln/>
        </p:spPr>
      </p:sp>
      <p:sp>
        <p:nvSpPr>
          <p:cNvPr id="181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81252" name="Slide Number Placeholder 3"/>
          <p:cNvSpPr>
            <a:spLocks noGrp="1"/>
          </p:cNvSpPr>
          <p:nvPr>
            <p:ph type="sldNum" sz="quarter" idx="5"/>
          </p:nvPr>
        </p:nvSpPr>
        <p:spPr/>
        <p:txBody>
          <a:bodyPr/>
          <a:lstStyle/>
          <a:p>
            <a:pPr>
              <a:defRPr/>
            </a:pPr>
            <a:fld id="{C4FB1A75-F7F2-459E-B620-E7F738F2E50E}" type="slidenum">
              <a:rPr lang="en-US" smtClean="0"/>
              <a:pPr>
                <a:defRPr/>
              </a:pPr>
              <a:t>67</a:t>
            </a:fld>
            <a:endParaRPr lang="en-US" dirty="0"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Slide Image Placeholder 1"/>
          <p:cNvSpPr>
            <a:spLocks noGrp="1" noRot="1" noChangeAspect="1" noTextEdit="1"/>
          </p:cNvSpPr>
          <p:nvPr>
            <p:ph type="sldImg"/>
          </p:nvPr>
        </p:nvSpPr>
        <p:spPr>
          <a:ln/>
        </p:spPr>
      </p:sp>
      <p:sp>
        <p:nvSpPr>
          <p:cNvPr id="18227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82276" name="Slide Number Placeholder 3"/>
          <p:cNvSpPr>
            <a:spLocks noGrp="1"/>
          </p:cNvSpPr>
          <p:nvPr>
            <p:ph type="sldNum" sz="quarter" idx="5"/>
          </p:nvPr>
        </p:nvSpPr>
        <p:spPr/>
        <p:txBody>
          <a:bodyPr/>
          <a:lstStyle/>
          <a:p>
            <a:pPr>
              <a:defRPr/>
            </a:pPr>
            <a:fld id="{3CA45763-894A-4E2D-B10F-24305E371BA1}" type="slidenum">
              <a:rPr lang="en-US" smtClean="0"/>
              <a:pPr>
                <a:defRPr/>
              </a:pPr>
              <a:t>68</a:t>
            </a:fld>
            <a:endParaRPr lang="en-US" dirty="0"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Slide Image Placeholder 1"/>
          <p:cNvSpPr>
            <a:spLocks noGrp="1" noRot="1" noChangeAspect="1" noTextEdit="1"/>
          </p:cNvSpPr>
          <p:nvPr>
            <p:ph type="sldImg"/>
          </p:nvPr>
        </p:nvSpPr>
        <p:spPr>
          <a:ln/>
        </p:spPr>
      </p:sp>
      <p:sp>
        <p:nvSpPr>
          <p:cNvPr id="183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83300" name="Slide Number Placeholder 3"/>
          <p:cNvSpPr>
            <a:spLocks noGrp="1"/>
          </p:cNvSpPr>
          <p:nvPr>
            <p:ph type="sldNum" sz="quarter" idx="5"/>
          </p:nvPr>
        </p:nvSpPr>
        <p:spPr/>
        <p:txBody>
          <a:bodyPr/>
          <a:lstStyle/>
          <a:p>
            <a:pPr>
              <a:defRPr/>
            </a:pPr>
            <a:fld id="{F3483C11-A97D-45B1-AD71-9EF340A7290B}" type="slidenum">
              <a:rPr lang="en-US" smtClean="0"/>
              <a:pPr>
                <a:defRPr/>
              </a:pPr>
              <a:t>69</a:t>
            </a:fld>
            <a:endParaRPr lang="en-US" dirty="0"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Slide Image Placeholder 1"/>
          <p:cNvSpPr>
            <a:spLocks noGrp="1" noRot="1" noChangeAspect="1" noTextEdit="1"/>
          </p:cNvSpPr>
          <p:nvPr>
            <p:ph type="sldImg"/>
          </p:nvPr>
        </p:nvSpPr>
        <p:spPr>
          <a:ln/>
        </p:spPr>
      </p:sp>
      <p:sp>
        <p:nvSpPr>
          <p:cNvPr id="1843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84324" name="Slide Number Placeholder 3"/>
          <p:cNvSpPr>
            <a:spLocks noGrp="1"/>
          </p:cNvSpPr>
          <p:nvPr>
            <p:ph type="sldNum" sz="quarter" idx="5"/>
          </p:nvPr>
        </p:nvSpPr>
        <p:spPr/>
        <p:txBody>
          <a:bodyPr/>
          <a:lstStyle/>
          <a:p>
            <a:pPr>
              <a:defRPr/>
            </a:pPr>
            <a:fld id="{EA1CF511-A254-48EB-BAA4-1136C469A3A8}" type="slidenum">
              <a:rPr lang="en-US" smtClean="0"/>
              <a:pPr>
                <a:defRPr/>
              </a:pPr>
              <a:t>70</a:t>
            </a:fld>
            <a:endParaRPr lang="en-US" dirty="0"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Slide Image Placeholder 1"/>
          <p:cNvSpPr>
            <a:spLocks noGrp="1" noRot="1" noChangeAspect="1" noTextEdit="1"/>
          </p:cNvSpPr>
          <p:nvPr>
            <p:ph type="sldImg"/>
          </p:nvPr>
        </p:nvSpPr>
        <p:spPr>
          <a:ln/>
        </p:spPr>
      </p:sp>
      <p:sp>
        <p:nvSpPr>
          <p:cNvPr id="185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85348" name="Slide Number Placeholder 3"/>
          <p:cNvSpPr>
            <a:spLocks noGrp="1"/>
          </p:cNvSpPr>
          <p:nvPr>
            <p:ph type="sldNum" sz="quarter" idx="5"/>
          </p:nvPr>
        </p:nvSpPr>
        <p:spPr/>
        <p:txBody>
          <a:bodyPr/>
          <a:lstStyle/>
          <a:p>
            <a:pPr>
              <a:defRPr/>
            </a:pPr>
            <a:fld id="{DE101F15-B656-46CC-ABFD-89075D3D19E2}" type="slidenum">
              <a:rPr lang="en-US" smtClean="0"/>
              <a:pPr>
                <a:defRPr/>
              </a:pPr>
              <a:t>71</a:t>
            </a:fld>
            <a:endParaRPr lang="en-US" dirty="0"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Slide Image Placeholder 1"/>
          <p:cNvSpPr>
            <a:spLocks noGrp="1" noRot="1" noChangeAspect="1" noTextEdit="1"/>
          </p:cNvSpPr>
          <p:nvPr>
            <p:ph type="sldImg"/>
          </p:nvPr>
        </p:nvSpPr>
        <p:spPr>
          <a:ln/>
        </p:spPr>
      </p:sp>
      <p:sp>
        <p:nvSpPr>
          <p:cNvPr id="1863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86372" name="Slide Number Placeholder 3"/>
          <p:cNvSpPr>
            <a:spLocks noGrp="1"/>
          </p:cNvSpPr>
          <p:nvPr>
            <p:ph type="sldNum" sz="quarter" idx="5"/>
          </p:nvPr>
        </p:nvSpPr>
        <p:spPr/>
        <p:txBody>
          <a:bodyPr/>
          <a:lstStyle/>
          <a:p>
            <a:pPr>
              <a:defRPr/>
            </a:pPr>
            <a:fld id="{0786E502-618E-4321-B3B2-C41FA5896A60}" type="slidenum">
              <a:rPr lang="en-US" smtClean="0"/>
              <a:pPr>
                <a:defRPr/>
              </a:pPr>
              <a:t>72</a:t>
            </a:fld>
            <a:endParaRPr lang="en-US" dirty="0"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Slide Image Placeholder 1"/>
          <p:cNvSpPr>
            <a:spLocks noGrp="1" noRot="1" noChangeAspect="1" noTextEdit="1"/>
          </p:cNvSpPr>
          <p:nvPr>
            <p:ph type="sldImg"/>
          </p:nvPr>
        </p:nvSpPr>
        <p:spPr>
          <a:ln/>
        </p:spPr>
      </p:sp>
      <p:sp>
        <p:nvSpPr>
          <p:cNvPr id="1873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87396" name="Slide Number Placeholder 3"/>
          <p:cNvSpPr>
            <a:spLocks noGrp="1"/>
          </p:cNvSpPr>
          <p:nvPr>
            <p:ph type="sldNum" sz="quarter" idx="5"/>
          </p:nvPr>
        </p:nvSpPr>
        <p:spPr/>
        <p:txBody>
          <a:bodyPr/>
          <a:lstStyle/>
          <a:p>
            <a:pPr>
              <a:defRPr/>
            </a:pPr>
            <a:fld id="{02FFA0A6-CAEF-4495-AD33-12F4E2206A61}" type="slidenum">
              <a:rPr lang="en-US" smtClean="0"/>
              <a:pPr>
                <a:defRPr/>
              </a:pPr>
              <a:t>73</a:t>
            </a:fld>
            <a:endParaRPr lang="en-US" dirty="0"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a:ln/>
        </p:spPr>
      </p:sp>
      <p:sp>
        <p:nvSpPr>
          <p:cNvPr id="18841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smtClean="0"/>
          </a:p>
        </p:txBody>
      </p:sp>
      <p:sp>
        <p:nvSpPr>
          <p:cNvPr id="188420" name="Slide Number Placeholder 3"/>
          <p:cNvSpPr>
            <a:spLocks noGrp="1"/>
          </p:cNvSpPr>
          <p:nvPr>
            <p:ph type="sldNum" sz="quarter" idx="5"/>
          </p:nvPr>
        </p:nvSpPr>
        <p:spPr/>
        <p:txBody>
          <a:bodyPr/>
          <a:lstStyle/>
          <a:p>
            <a:pPr>
              <a:defRPr/>
            </a:pPr>
            <a:fld id="{8291C2F7-7295-41DE-9B74-8894698B4CA7}" type="slidenum">
              <a:rPr lang="en-US" smtClean="0"/>
              <a:pPr>
                <a:defRPr/>
              </a:pPr>
              <a:t>74</a:t>
            </a:fld>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68" descr="PPT_gradient_2008_v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125788"/>
            <a:ext cx="9144000" cy="3732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65"/>
          <p:cNvSpPr>
            <a:spLocks noChangeShapeType="1"/>
          </p:cNvSpPr>
          <p:nvPr userDrawn="1"/>
        </p:nvSpPr>
        <p:spPr bwMode="gray">
          <a:xfrm>
            <a:off x="0" y="3125788"/>
            <a:ext cx="9144000" cy="0"/>
          </a:xfrm>
          <a:prstGeom prst="line">
            <a:avLst/>
          </a:prstGeom>
          <a:noFill/>
          <a:ln w="25400">
            <a:solidFill>
              <a:srgbClr val="669900"/>
            </a:solidFill>
            <a:round/>
            <a:headEnd/>
            <a:tailEnd/>
          </a:ln>
          <a:extLst>
            <a:ext uri="{909E8E84-426E-40DD-AFC4-6F175D3DCCD1}">
              <a14:hiddenFill xmlns:a14="http://schemas.microsoft.com/office/drawing/2010/main">
                <a:noFill/>
              </a14:hiddenFill>
            </a:ext>
          </a:extLst>
        </p:spPr>
        <p:txBody>
          <a:bodyPr wrap="none" anchor="ctr"/>
          <a:lstStyle/>
          <a:p>
            <a:endParaRPr lang="en-GB" dirty="0"/>
          </a:p>
        </p:txBody>
      </p:sp>
      <p:sp>
        <p:nvSpPr>
          <p:cNvPr id="6" name="Text Box 46"/>
          <p:cNvSpPr txBox="1">
            <a:spLocks noChangeArrowheads="1"/>
          </p:cNvSpPr>
          <p:nvPr userDrawn="1"/>
        </p:nvSpPr>
        <p:spPr bwMode="auto">
          <a:xfrm>
            <a:off x="0" y="6600825"/>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b">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algn="ctr" eaLnBrk="0" fontAlgn="base" hangingPunct="0">
              <a:spcBef>
                <a:spcPct val="0"/>
              </a:spcBef>
              <a:spcAft>
                <a:spcPct val="0"/>
              </a:spcAft>
              <a:defRPr sz="2200">
                <a:solidFill>
                  <a:schemeClr val="tx1"/>
                </a:solidFill>
                <a:latin typeface="Arial" charset="0"/>
              </a:defRPr>
            </a:lvl6pPr>
            <a:lvl7pPr marL="2971800" indent="-228600" algn="ctr" eaLnBrk="0" fontAlgn="base" hangingPunct="0">
              <a:spcBef>
                <a:spcPct val="0"/>
              </a:spcBef>
              <a:spcAft>
                <a:spcPct val="0"/>
              </a:spcAft>
              <a:defRPr sz="2200">
                <a:solidFill>
                  <a:schemeClr val="tx1"/>
                </a:solidFill>
                <a:latin typeface="Arial" charset="0"/>
              </a:defRPr>
            </a:lvl7pPr>
            <a:lvl8pPr marL="3429000" indent="-228600" algn="ctr" eaLnBrk="0" fontAlgn="base" hangingPunct="0">
              <a:spcBef>
                <a:spcPct val="0"/>
              </a:spcBef>
              <a:spcAft>
                <a:spcPct val="0"/>
              </a:spcAft>
              <a:defRPr sz="2200">
                <a:solidFill>
                  <a:schemeClr val="tx1"/>
                </a:solidFill>
                <a:latin typeface="Arial" charset="0"/>
              </a:defRPr>
            </a:lvl8pPr>
            <a:lvl9pPr marL="3886200" indent="-228600" algn="ctr" eaLnBrk="0" fontAlgn="base" hangingPunct="0">
              <a:spcBef>
                <a:spcPct val="0"/>
              </a:spcBef>
              <a:spcAft>
                <a:spcPct val="0"/>
              </a:spcAft>
              <a:defRPr sz="2200">
                <a:solidFill>
                  <a:schemeClr val="tx1"/>
                </a:solidFill>
                <a:latin typeface="Arial" charset="0"/>
              </a:defRPr>
            </a:lvl9pPr>
          </a:lstStyle>
          <a:p>
            <a:pPr algn="l" eaLnBrk="1" hangingPunct="1"/>
            <a:fld id="{3243D9A2-177F-443D-A1A6-3D4C027807E8}" type="slidenum">
              <a:rPr lang="en-US" sz="1000" b="1">
                <a:solidFill>
                  <a:schemeClr val="bg1"/>
                </a:solidFill>
              </a:rPr>
              <a:pPr algn="l" eaLnBrk="1" hangingPunct="1"/>
              <a:t>‹#›</a:t>
            </a:fld>
            <a:endParaRPr lang="en-US" sz="1000" b="1" dirty="0">
              <a:solidFill>
                <a:schemeClr val="bg1"/>
              </a:solidFill>
            </a:endParaRPr>
          </a:p>
        </p:txBody>
      </p:sp>
      <p:sp>
        <p:nvSpPr>
          <p:cNvPr id="88111" name="Rectangle 47"/>
          <p:cNvSpPr>
            <a:spLocks noGrp="1" noChangeArrowheads="1"/>
          </p:cNvSpPr>
          <p:nvPr>
            <p:ph type="ctrTitle" sz="quarter"/>
          </p:nvPr>
        </p:nvSpPr>
        <p:spPr>
          <a:xfrm>
            <a:off x="1117600" y="1406525"/>
            <a:ext cx="7508875" cy="1470025"/>
          </a:xfrm>
        </p:spPr>
        <p:txBody>
          <a:bodyPr anchor="ctr"/>
          <a:lstStyle>
            <a:lvl1pPr algn="r">
              <a:defRPr/>
            </a:lvl1pPr>
          </a:lstStyle>
          <a:p>
            <a:r>
              <a:rPr lang="en-US"/>
              <a:t>Click to edit Master title style</a:t>
            </a:r>
          </a:p>
        </p:txBody>
      </p:sp>
      <p:sp>
        <p:nvSpPr>
          <p:cNvPr id="88112" name="Rectangle 48"/>
          <p:cNvSpPr>
            <a:spLocks noGrp="1" noChangeArrowheads="1"/>
          </p:cNvSpPr>
          <p:nvPr>
            <p:ph type="subTitle" sz="quarter" idx="1"/>
          </p:nvPr>
        </p:nvSpPr>
        <p:spPr>
          <a:xfrm>
            <a:off x="3421063" y="3700463"/>
            <a:ext cx="5205412" cy="1752600"/>
          </a:xfrm>
        </p:spPr>
        <p:txBody>
          <a:bodyPr/>
          <a:lstStyle>
            <a:lvl1pPr marL="0" indent="0" algn="r">
              <a:spcBef>
                <a:spcPct val="20000"/>
              </a:spcBef>
              <a:buClrTx/>
              <a:buFontTx/>
              <a:buNone/>
              <a:defRPr sz="2200">
                <a:solidFill>
                  <a:schemeClr val="bg1"/>
                </a:solidFill>
              </a:defRPr>
            </a:lvl1pPr>
          </a:lstStyle>
          <a:p>
            <a:r>
              <a:rPr lang="en-US"/>
              <a:t>Click to edit Master subtitle style</a:t>
            </a:r>
          </a:p>
        </p:txBody>
      </p:sp>
    </p:spTree>
    <p:extLst>
      <p:ext uri="{BB962C8B-B14F-4D97-AF65-F5344CB8AC3E}">
        <p14:creationId xmlns:p14="http://schemas.microsoft.com/office/powerpoint/2010/main" val="4291109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2613" y="196850"/>
            <a:ext cx="8275637" cy="868363"/>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1"/>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516282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1"/>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35875392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2613" y="196850"/>
            <a:ext cx="8275637" cy="868363"/>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592138" y="1412875"/>
            <a:ext cx="4070350" cy="4094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14888" y="1412875"/>
            <a:ext cx="4070350" cy="40941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1"/>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3151984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7488"/>
            <a:ext cx="8229600" cy="839787"/>
          </a:xfrm>
        </p:spPr>
        <p:txBody>
          <a:bodyPr/>
          <a:lstStyle>
            <a:lvl1pPr>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1"/>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33107649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82613" y="196850"/>
            <a:ext cx="8275637" cy="868363"/>
          </a:xfrm>
        </p:spPr>
        <p:txBody>
          <a:bodyPr/>
          <a:lstStyle/>
          <a:p>
            <a:r>
              <a:rPr lang="en-US" smtClean="0"/>
              <a:t>Click to edit Master title style</a:t>
            </a:r>
            <a:endParaRPr lang="en-US"/>
          </a:p>
        </p:txBody>
      </p:sp>
      <p:sp>
        <p:nvSpPr>
          <p:cNvPr id="3" name="Rectangle 51"/>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2462767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1"/>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39483694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1"/>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2081393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1"/>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12230149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582613" y="196850"/>
            <a:ext cx="8275637" cy="868363"/>
          </a:xfrm>
        </p:spPr>
        <p:txBody>
          <a:body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1"/>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25863103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10375" y="139700"/>
            <a:ext cx="2074863" cy="53673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82613" y="139700"/>
            <a:ext cx="6075362" cy="53673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1"/>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24161013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582613" y="139700"/>
            <a:ext cx="8275637" cy="868363"/>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592138" y="1412875"/>
            <a:ext cx="8293100" cy="4094163"/>
          </a:xfrm>
        </p:spPr>
        <p:txBody>
          <a:bodyPr/>
          <a:lstStyle/>
          <a:p>
            <a:pPr lvl="0"/>
            <a:endParaRPr lang="en-US" noProof="0" dirty="0" smtClean="0"/>
          </a:p>
        </p:txBody>
      </p:sp>
      <p:sp>
        <p:nvSpPr>
          <p:cNvPr id="4" name="Rectangle 8"/>
          <p:cNvSpPr>
            <a:spLocks noGrp="1" noChangeArrowheads="1"/>
          </p:cNvSpPr>
          <p:nvPr>
            <p:ph type="ftr" sz="quarter" idx="10"/>
          </p:nvPr>
        </p:nvSpPr>
        <p:spPr>
          <a:ln/>
        </p:spPr>
        <p:txBody>
          <a:bodyPr/>
          <a:lstStyle>
            <a:lvl1pPr>
              <a:defRPr/>
            </a:lvl1pPr>
          </a:lstStyle>
          <a:p>
            <a:pPr>
              <a:defRPr/>
            </a:pPr>
            <a:endParaRPr lang="en-US" dirty="0"/>
          </a:p>
        </p:txBody>
      </p:sp>
    </p:spTree>
    <p:extLst>
      <p:ext uri="{BB962C8B-B14F-4D97-AF65-F5344CB8AC3E}">
        <p14:creationId xmlns:p14="http://schemas.microsoft.com/office/powerpoint/2010/main" val="505075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54"/>
          <p:cNvSpPr>
            <a:spLocks noChangeArrowheads="1"/>
          </p:cNvSpPr>
          <p:nvPr/>
        </p:nvSpPr>
        <p:spPr bwMode="gray">
          <a:xfrm>
            <a:off x="0" y="6375400"/>
            <a:ext cx="9144000" cy="482600"/>
          </a:xfrm>
          <a:prstGeom prst="rect">
            <a:avLst/>
          </a:prstGeom>
          <a:solidFill>
            <a:schemeClr val="accent1"/>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wrap="none" anchor="ctr"/>
          <a:lstStyle/>
          <a:p>
            <a:endParaRPr lang="en-US" dirty="0"/>
          </a:p>
        </p:txBody>
      </p:sp>
      <p:sp>
        <p:nvSpPr>
          <p:cNvPr id="1027" name="Line 56"/>
          <p:cNvSpPr>
            <a:spLocks noChangeShapeType="1"/>
          </p:cNvSpPr>
          <p:nvPr/>
        </p:nvSpPr>
        <p:spPr bwMode="gray">
          <a:xfrm>
            <a:off x="0" y="6369050"/>
            <a:ext cx="9144000" cy="0"/>
          </a:xfrm>
          <a:prstGeom prst="line">
            <a:avLst/>
          </a:prstGeom>
          <a:noFill/>
          <a:ln w="25400">
            <a:solidFill>
              <a:srgbClr val="669900"/>
            </a:solidFill>
            <a:round/>
            <a:headEnd/>
            <a:tailEnd/>
          </a:ln>
          <a:extLst>
            <a:ext uri="{909E8E84-426E-40DD-AFC4-6F175D3DCCD1}">
              <a14:hiddenFill xmlns:a14="http://schemas.microsoft.com/office/drawing/2010/main">
                <a:noFill/>
              </a14:hiddenFill>
            </a:ext>
          </a:extLst>
        </p:spPr>
        <p:txBody>
          <a:bodyPr wrap="none" anchor="ctr"/>
          <a:lstStyle/>
          <a:p>
            <a:endParaRPr lang="en-GB" dirty="0"/>
          </a:p>
        </p:txBody>
      </p:sp>
      <p:sp>
        <p:nvSpPr>
          <p:cNvPr id="1028" name="Rectangle 44"/>
          <p:cNvSpPr>
            <a:spLocks noGrp="1" noChangeArrowheads="1"/>
          </p:cNvSpPr>
          <p:nvPr>
            <p:ph type="body" idx="1"/>
          </p:nvPr>
        </p:nvSpPr>
        <p:spPr bwMode="auto">
          <a:xfrm>
            <a:off x="592138" y="1412875"/>
            <a:ext cx="8293100" cy="409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9" name="Text Box 45"/>
          <p:cNvSpPr txBox="1">
            <a:spLocks noChangeArrowheads="1"/>
          </p:cNvSpPr>
          <p:nvPr/>
        </p:nvSpPr>
        <p:spPr bwMode="ltGray">
          <a:xfrm>
            <a:off x="8804275" y="6613525"/>
            <a:ext cx="339725"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b">
            <a:spAutoFit/>
          </a:bodyPr>
          <a:lstStyle>
            <a:lvl1pPr eaLnBrk="0" hangingPunct="0">
              <a:defRPr sz="2200">
                <a:solidFill>
                  <a:schemeClr val="tx1"/>
                </a:solidFill>
                <a:latin typeface="Arial" charset="0"/>
              </a:defRPr>
            </a:lvl1pPr>
            <a:lvl2pPr marL="742950" indent="-285750" eaLnBrk="0" hangingPunct="0">
              <a:defRPr sz="2200">
                <a:solidFill>
                  <a:schemeClr val="tx1"/>
                </a:solidFill>
                <a:latin typeface="Arial" charset="0"/>
              </a:defRPr>
            </a:lvl2pPr>
            <a:lvl3pPr marL="1143000" indent="-228600" eaLnBrk="0" hangingPunct="0">
              <a:defRPr sz="2200">
                <a:solidFill>
                  <a:schemeClr val="tx1"/>
                </a:solidFill>
                <a:latin typeface="Arial" charset="0"/>
              </a:defRPr>
            </a:lvl3pPr>
            <a:lvl4pPr marL="1600200" indent="-228600" eaLnBrk="0" hangingPunct="0">
              <a:defRPr sz="2200">
                <a:solidFill>
                  <a:schemeClr val="tx1"/>
                </a:solidFill>
                <a:latin typeface="Arial" charset="0"/>
              </a:defRPr>
            </a:lvl4pPr>
            <a:lvl5pPr marL="2057400" indent="-228600" eaLnBrk="0" hangingPunct="0">
              <a:defRPr sz="2200">
                <a:solidFill>
                  <a:schemeClr val="tx1"/>
                </a:solidFill>
                <a:latin typeface="Arial" charset="0"/>
              </a:defRPr>
            </a:lvl5pPr>
            <a:lvl6pPr marL="2514600" indent="-228600" algn="ctr" eaLnBrk="0" fontAlgn="base" hangingPunct="0">
              <a:spcBef>
                <a:spcPct val="0"/>
              </a:spcBef>
              <a:spcAft>
                <a:spcPct val="0"/>
              </a:spcAft>
              <a:defRPr sz="2200">
                <a:solidFill>
                  <a:schemeClr val="tx1"/>
                </a:solidFill>
                <a:latin typeface="Arial" charset="0"/>
              </a:defRPr>
            </a:lvl6pPr>
            <a:lvl7pPr marL="2971800" indent="-228600" algn="ctr" eaLnBrk="0" fontAlgn="base" hangingPunct="0">
              <a:spcBef>
                <a:spcPct val="0"/>
              </a:spcBef>
              <a:spcAft>
                <a:spcPct val="0"/>
              </a:spcAft>
              <a:defRPr sz="2200">
                <a:solidFill>
                  <a:schemeClr val="tx1"/>
                </a:solidFill>
                <a:latin typeface="Arial" charset="0"/>
              </a:defRPr>
            </a:lvl7pPr>
            <a:lvl8pPr marL="3429000" indent="-228600" algn="ctr" eaLnBrk="0" fontAlgn="base" hangingPunct="0">
              <a:spcBef>
                <a:spcPct val="0"/>
              </a:spcBef>
              <a:spcAft>
                <a:spcPct val="0"/>
              </a:spcAft>
              <a:defRPr sz="2200">
                <a:solidFill>
                  <a:schemeClr val="tx1"/>
                </a:solidFill>
                <a:latin typeface="Arial" charset="0"/>
              </a:defRPr>
            </a:lvl8pPr>
            <a:lvl9pPr marL="3886200" indent="-228600" algn="ctr" eaLnBrk="0" fontAlgn="base" hangingPunct="0">
              <a:spcBef>
                <a:spcPct val="0"/>
              </a:spcBef>
              <a:spcAft>
                <a:spcPct val="0"/>
              </a:spcAft>
              <a:defRPr sz="2200">
                <a:solidFill>
                  <a:schemeClr val="tx1"/>
                </a:solidFill>
                <a:latin typeface="Arial" charset="0"/>
              </a:defRPr>
            </a:lvl9pPr>
          </a:lstStyle>
          <a:p>
            <a:pPr algn="l" eaLnBrk="1" hangingPunct="1"/>
            <a:fld id="{1FEBB03C-FABD-4B8F-BCE2-E23A0FE6091F}" type="slidenum">
              <a:rPr lang="en-US" sz="1000" b="1">
                <a:solidFill>
                  <a:schemeClr val="bg1"/>
                </a:solidFill>
              </a:rPr>
              <a:pPr algn="l" eaLnBrk="1" hangingPunct="1"/>
              <a:t>‹#›</a:t>
            </a:fld>
            <a:endParaRPr lang="en-US" sz="1000" b="1" dirty="0">
              <a:solidFill>
                <a:schemeClr val="bg1"/>
              </a:solidFill>
            </a:endParaRPr>
          </a:p>
        </p:txBody>
      </p:sp>
      <p:sp>
        <p:nvSpPr>
          <p:cNvPr id="1030" name="Rectangle 46"/>
          <p:cNvSpPr>
            <a:spLocks noGrp="1" noChangeArrowheads="1"/>
          </p:cNvSpPr>
          <p:nvPr>
            <p:ph type="title"/>
          </p:nvPr>
        </p:nvSpPr>
        <p:spPr bwMode="auto">
          <a:xfrm>
            <a:off x="582613" y="196850"/>
            <a:ext cx="8275637"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87091" name="Rectangle 51"/>
          <p:cNvSpPr>
            <a:spLocks noGrp="1" noChangeArrowheads="1"/>
          </p:cNvSpPr>
          <p:nvPr>
            <p:ph type="ftr" sz="quarter" idx="3"/>
          </p:nvPr>
        </p:nvSpPr>
        <p:spPr bwMode="auto">
          <a:xfrm>
            <a:off x="0" y="6610350"/>
            <a:ext cx="91440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b="1">
                <a:solidFill>
                  <a:schemeClr val="bg1"/>
                </a:solidFill>
              </a:defRPr>
            </a:lvl1pPr>
          </a:lstStyle>
          <a:p>
            <a:pPr>
              <a:defRPr/>
            </a:pPr>
            <a:endParaRPr lang="en-US" dirty="0"/>
          </a:p>
        </p:txBody>
      </p:sp>
      <p:pic>
        <p:nvPicPr>
          <p:cNvPr id="1032" name="Picture 59" descr="ppt_logo"/>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285750" y="6429375"/>
            <a:ext cx="1624013"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5"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6" r:id="rId12"/>
  </p:sldLayoutIdLst>
  <p:transition/>
  <p:txStyles>
    <p:titleStyle>
      <a:lvl1pPr algn="l" rtl="0" eaLnBrk="0" fontAlgn="base" hangingPunct="0">
        <a:lnSpc>
          <a:spcPct val="95000"/>
        </a:lnSpc>
        <a:spcBef>
          <a:spcPct val="0"/>
        </a:spcBef>
        <a:spcAft>
          <a:spcPct val="0"/>
        </a:spcAft>
        <a:defRPr sz="3200" b="1">
          <a:solidFill>
            <a:schemeClr val="accent1"/>
          </a:solidFill>
          <a:latin typeface="+mj-lt"/>
          <a:ea typeface="+mj-ea"/>
          <a:cs typeface="+mj-cs"/>
        </a:defRPr>
      </a:lvl1pPr>
      <a:lvl2pPr algn="l" rtl="0" eaLnBrk="0" fontAlgn="base" hangingPunct="0">
        <a:lnSpc>
          <a:spcPct val="95000"/>
        </a:lnSpc>
        <a:spcBef>
          <a:spcPct val="0"/>
        </a:spcBef>
        <a:spcAft>
          <a:spcPct val="0"/>
        </a:spcAft>
        <a:defRPr sz="3200" b="1">
          <a:solidFill>
            <a:schemeClr val="accent1"/>
          </a:solidFill>
          <a:latin typeface="Arial" charset="0"/>
        </a:defRPr>
      </a:lvl2pPr>
      <a:lvl3pPr algn="l" rtl="0" eaLnBrk="0" fontAlgn="base" hangingPunct="0">
        <a:lnSpc>
          <a:spcPct val="95000"/>
        </a:lnSpc>
        <a:spcBef>
          <a:spcPct val="0"/>
        </a:spcBef>
        <a:spcAft>
          <a:spcPct val="0"/>
        </a:spcAft>
        <a:defRPr sz="3200" b="1">
          <a:solidFill>
            <a:schemeClr val="accent1"/>
          </a:solidFill>
          <a:latin typeface="Arial" charset="0"/>
        </a:defRPr>
      </a:lvl3pPr>
      <a:lvl4pPr algn="l" rtl="0" eaLnBrk="0" fontAlgn="base" hangingPunct="0">
        <a:lnSpc>
          <a:spcPct val="95000"/>
        </a:lnSpc>
        <a:spcBef>
          <a:spcPct val="0"/>
        </a:spcBef>
        <a:spcAft>
          <a:spcPct val="0"/>
        </a:spcAft>
        <a:defRPr sz="3200" b="1">
          <a:solidFill>
            <a:schemeClr val="accent1"/>
          </a:solidFill>
          <a:latin typeface="Arial" charset="0"/>
        </a:defRPr>
      </a:lvl4pPr>
      <a:lvl5pPr algn="l" rtl="0" eaLnBrk="0" fontAlgn="base" hangingPunct="0">
        <a:lnSpc>
          <a:spcPct val="95000"/>
        </a:lnSpc>
        <a:spcBef>
          <a:spcPct val="0"/>
        </a:spcBef>
        <a:spcAft>
          <a:spcPct val="0"/>
        </a:spcAft>
        <a:defRPr sz="3200" b="1">
          <a:solidFill>
            <a:schemeClr val="accent1"/>
          </a:solidFill>
          <a:latin typeface="Arial" charset="0"/>
        </a:defRPr>
      </a:lvl5pPr>
      <a:lvl6pPr marL="457200" algn="l" rtl="0" fontAlgn="base">
        <a:lnSpc>
          <a:spcPct val="95000"/>
        </a:lnSpc>
        <a:spcBef>
          <a:spcPct val="0"/>
        </a:spcBef>
        <a:spcAft>
          <a:spcPct val="0"/>
        </a:spcAft>
        <a:defRPr sz="3200" b="1">
          <a:solidFill>
            <a:schemeClr val="accent1"/>
          </a:solidFill>
          <a:latin typeface="Arial" charset="0"/>
        </a:defRPr>
      </a:lvl6pPr>
      <a:lvl7pPr marL="914400" algn="l" rtl="0" fontAlgn="base">
        <a:lnSpc>
          <a:spcPct val="95000"/>
        </a:lnSpc>
        <a:spcBef>
          <a:spcPct val="0"/>
        </a:spcBef>
        <a:spcAft>
          <a:spcPct val="0"/>
        </a:spcAft>
        <a:defRPr sz="3200" b="1">
          <a:solidFill>
            <a:schemeClr val="accent1"/>
          </a:solidFill>
          <a:latin typeface="Arial" charset="0"/>
        </a:defRPr>
      </a:lvl7pPr>
      <a:lvl8pPr marL="1371600" algn="l" rtl="0" fontAlgn="base">
        <a:lnSpc>
          <a:spcPct val="95000"/>
        </a:lnSpc>
        <a:spcBef>
          <a:spcPct val="0"/>
        </a:spcBef>
        <a:spcAft>
          <a:spcPct val="0"/>
        </a:spcAft>
        <a:defRPr sz="3200" b="1">
          <a:solidFill>
            <a:schemeClr val="accent1"/>
          </a:solidFill>
          <a:latin typeface="Arial" charset="0"/>
        </a:defRPr>
      </a:lvl8pPr>
      <a:lvl9pPr marL="1828800" algn="l" rtl="0" fontAlgn="base">
        <a:lnSpc>
          <a:spcPct val="95000"/>
        </a:lnSpc>
        <a:spcBef>
          <a:spcPct val="0"/>
        </a:spcBef>
        <a:spcAft>
          <a:spcPct val="0"/>
        </a:spcAft>
        <a:defRPr sz="3200" b="1">
          <a:solidFill>
            <a:schemeClr val="accent1"/>
          </a:solidFill>
          <a:latin typeface="Arial" charset="0"/>
        </a:defRPr>
      </a:lvl9pPr>
    </p:titleStyle>
    <p:bodyStyle>
      <a:lvl1pPr marL="342900" indent="-342900" algn="l" rtl="0" eaLnBrk="0" fontAlgn="base" hangingPunct="0">
        <a:spcBef>
          <a:spcPct val="65000"/>
        </a:spcBef>
        <a:spcAft>
          <a:spcPct val="0"/>
        </a:spcAft>
        <a:buClr>
          <a:schemeClr val="hlink"/>
        </a:buClr>
        <a:buChar char="•"/>
        <a:defRPr sz="2600" b="1">
          <a:solidFill>
            <a:schemeClr val="tx1"/>
          </a:solidFill>
          <a:latin typeface="+mn-lt"/>
          <a:ea typeface="+mn-ea"/>
          <a:cs typeface="+mn-cs"/>
        </a:defRPr>
      </a:lvl1pPr>
      <a:lvl2pPr marL="742950" indent="-285750" algn="l" rtl="0" eaLnBrk="0" fontAlgn="base" hangingPunct="0">
        <a:lnSpc>
          <a:spcPct val="95000"/>
        </a:lnSpc>
        <a:spcBef>
          <a:spcPct val="30000"/>
        </a:spcBef>
        <a:spcAft>
          <a:spcPct val="0"/>
        </a:spcAft>
        <a:buClr>
          <a:schemeClr val="hlink"/>
        </a:buClr>
        <a:buChar char="•"/>
        <a:defRPr sz="2200">
          <a:solidFill>
            <a:schemeClr val="tx1"/>
          </a:solidFill>
          <a:latin typeface="+mn-lt"/>
        </a:defRPr>
      </a:lvl2pPr>
      <a:lvl3pPr marL="1143000" indent="-228600" algn="l" rtl="0" eaLnBrk="0" fontAlgn="base" hangingPunct="0">
        <a:lnSpc>
          <a:spcPct val="95000"/>
        </a:lnSpc>
        <a:spcBef>
          <a:spcPct val="30000"/>
        </a:spcBef>
        <a:spcAft>
          <a:spcPct val="0"/>
        </a:spcAft>
        <a:buClr>
          <a:schemeClr val="hlink"/>
        </a:buClr>
        <a:buChar char="•"/>
        <a:defRPr>
          <a:solidFill>
            <a:schemeClr val="tx1"/>
          </a:solidFill>
          <a:latin typeface="+mn-lt"/>
        </a:defRPr>
      </a:lvl3pPr>
      <a:lvl4pPr marL="1600200" indent="-228600" algn="l" rtl="0" eaLnBrk="0" fontAlgn="base" hangingPunct="0">
        <a:lnSpc>
          <a:spcPct val="95000"/>
        </a:lnSpc>
        <a:spcBef>
          <a:spcPct val="30000"/>
        </a:spcBef>
        <a:spcAft>
          <a:spcPct val="0"/>
        </a:spcAft>
        <a:buClr>
          <a:schemeClr val="hlink"/>
        </a:buClr>
        <a:buChar char="•"/>
        <a:defRPr sz="1600">
          <a:solidFill>
            <a:schemeClr val="tx1"/>
          </a:solidFill>
          <a:latin typeface="+mn-lt"/>
        </a:defRPr>
      </a:lvl4pPr>
      <a:lvl5pPr marL="2057400" indent="-228600" algn="l" rtl="0" eaLnBrk="0" fontAlgn="base" hangingPunct="0">
        <a:lnSpc>
          <a:spcPct val="85000"/>
        </a:lnSpc>
        <a:spcBef>
          <a:spcPct val="30000"/>
        </a:spcBef>
        <a:spcAft>
          <a:spcPct val="0"/>
        </a:spcAft>
        <a:buClr>
          <a:schemeClr val="hlink"/>
        </a:buClr>
        <a:buChar char="•"/>
        <a:defRPr sz="2000">
          <a:solidFill>
            <a:srgbClr val="5F5F5F"/>
          </a:solidFill>
          <a:latin typeface="+mn-lt"/>
        </a:defRPr>
      </a:lvl5pPr>
      <a:lvl6pPr marL="2514600" indent="-228600" algn="l" rtl="0" eaLnBrk="0" fontAlgn="base" hangingPunct="0">
        <a:lnSpc>
          <a:spcPct val="85000"/>
        </a:lnSpc>
        <a:spcBef>
          <a:spcPct val="30000"/>
        </a:spcBef>
        <a:spcAft>
          <a:spcPct val="0"/>
        </a:spcAft>
        <a:buClr>
          <a:schemeClr val="hlink"/>
        </a:buClr>
        <a:buChar char="•"/>
        <a:defRPr sz="2000">
          <a:solidFill>
            <a:srgbClr val="5F5F5F"/>
          </a:solidFill>
          <a:latin typeface="+mn-lt"/>
        </a:defRPr>
      </a:lvl6pPr>
      <a:lvl7pPr marL="2971800" indent="-228600" algn="l" rtl="0" eaLnBrk="0" fontAlgn="base" hangingPunct="0">
        <a:lnSpc>
          <a:spcPct val="85000"/>
        </a:lnSpc>
        <a:spcBef>
          <a:spcPct val="30000"/>
        </a:spcBef>
        <a:spcAft>
          <a:spcPct val="0"/>
        </a:spcAft>
        <a:buClr>
          <a:schemeClr val="hlink"/>
        </a:buClr>
        <a:buChar char="•"/>
        <a:defRPr sz="2000">
          <a:solidFill>
            <a:srgbClr val="5F5F5F"/>
          </a:solidFill>
          <a:latin typeface="+mn-lt"/>
        </a:defRPr>
      </a:lvl7pPr>
      <a:lvl8pPr marL="3429000" indent="-228600" algn="l" rtl="0" eaLnBrk="0" fontAlgn="base" hangingPunct="0">
        <a:lnSpc>
          <a:spcPct val="85000"/>
        </a:lnSpc>
        <a:spcBef>
          <a:spcPct val="30000"/>
        </a:spcBef>
        <a:spcAft>
          <a:spcPct val="0"/>
        </a:spcAft>
        <a:buClr>
          <a:schemeClr val="hlink"/>
        </a:buClr>
        <a:buChar char="•"/>
        <a:defRPr sz="2000">
          <a:solidFill>
            <a:srgbClr val="5F5F5F"/>
          </a:solidFill>
          <a:latin typeface="+mn-lt"/>
        </a:defRPr>
      </a:lvl8pPr>
      <a:lvl9pPr marL="3886200" indent="-228600" algn="l" rtl="0" eaLnBrk="0" fontAlgn="base" hangingPunct="0">
        <a:lnSpc>
          <a:spcPct val="85000"/>
        </a:lnSpc>
        <a:spcBef>
          <a:spcPct val="30000"/>
        </a:spcBef>
        <a:spcAft>
          <a:spcPct val="0"/>
        </a:spcAft>
        <a:buClr>
          <a:schemeClr val="hlink"/>
        </a:buClr>
        <a:buChar char="•"/>
        <a:defRPr sz="2000">
          <a:solidFill>
            <a:srgbClr val="5F5F5F"/>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xml"/><Relationship Id="rId1" Type="http://schemas.openxmlformats.org/officeDocument/2006/relationships/vmlDrawing" Target="../drawings/vmlDrawing1.vml"/><Relationship Id="rId6" Type="http://schemas.openxmlformats.org/officeDocument/2006/relationships/image" Target="../media/image3.emf"/><Relationship Id="rId5" Type="http://schemas.openxmlformats.org/officeDocument/2006/relationships/oleObject" Target="../embeddings/Microsoft_Excel_97-2003_Worksheet1.xls"/><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17.png"/><Relationship Id="rId3" Type="http://schemas.openxmlformats.org/officeDocument/2006/relationships/image" Target="../media/image7.png"/><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notesSlide" Target="../notesSlides/notesSlide4.xml"/><Relationship Id="rId16"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0.png"/><Relationship Id="rId11" Type="http://schemas.openxmlformats.org/officeDocument/2006/relationships/image" Target="../media/image15.png"/><Relationship Id="rId5" Type="http://schemas.openxmlformats.org/officeDocument/2006/relationships/image" Target="../media/image9.png"/><Relationship Id="rId15" Type="http://schemas.openxmlformats.org/officeDocument/2006/relationships/image" Target="../media/image19.jpeg"/><Relationship Id="rId10" Type="http://schemas.openxmlformats.org/officeDocument/2006/relationships/image" Target="../media/image14.png"/><Relationship Id="rId4" Type="http://schemas.openxmlformats.org/officeDocument/2006/relationships/image" Target="../media/image8.png"/><Relationship Id="rId9" Type="http://schemas.openxmlformats.org/officeDocument/2006/relationships/image" Target="../media/image13.png"/><Relationship Id="rId14" Type="http://schemas.openxmlformats.org/officeDocument/2006/relationships/image" Target="../media/image1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18" Type="http://schemas.openxmlformats.org/officeDocument/2006/relationships/image" Target="../media/image40.png"/><Relationship Id="rId26" Type="http://schemas.openxmlformats.org/officeDocument/2006/relationships/image" Target="../media/image48.png"/><Relationship Id="rId3" Type="http://schemas.openxmlformats.org/officeDocument/2006/relationships/image" Target="../media/image25.png"/><Relationship Id="rId21" Type="http://schemas.openxmlformats.org/officeDocument/2006/relationships/image" Target="../media/image43.pn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png"/><Relationship Id="rId25" Type="http://schemas.openxmlformats.org/officeDocument/2006/relationships/image" Target="../media/image47.png"/><Relationship Id="rId2" Type="http://schemas.openxmlformats.org/officeDocument/2006/relationships/notesSlide" Target="../notesSlides/notesSlide6.xml"/><Relationship Id="rId16" Type="http://schemas.openxmlformats.org/officeDocument/2006/relationships/image" Target="../media/image38.png"/><Relationship Id="rId20" Type="http://schemas.openxmlformats.org/officeDocument/2006/relationships/image" Target="../media/image42.png"/><Relationship Id="rId1" Type="http://schemas.openxmlformats.org/officeDocument/2006/relationships/slideLayout" Target="../slideLayouts/slideLayout6.xml"/><Relationship Id="rId6" Type="http://schemas.openxmlformats.org/officeDocument/2006/relationships/image" Target="../media/image28.png"/><Relationship Id="rId11" Type="http://schemas.openxmlformats.org/officeDocument/2006/relationships/image" Target="../media/image33.png"/><Relationship Id="rId24" Type="http://schemas.openxmlformats.org/officeDocument/2006/relationships/image" Target="../media/image46.png"/><Relationship Id="rId5" Type="http://schemas.openxmlformats.org/officeDocument/2006/relationships/image" Target="../media/image27.png"/><Relationship Id="rId15" Type="http://schemas.openxmlformats.org/officeDocument/2006/relationships/image" Target="../media/image37.png"/><Relationship Id="rId23" Type="http://schemas.openxmlformats.org/officeDocument/2006/relationships/image" Target="../media/image45.png"/><Relationship Id="rId10" Type="http://schemas.openxmlformats.org/officeDocument/2006/relationships/image" Target="../media/image32.png"/><Relationship Id="rId19" Type="http://schemas.openxmlformats.org/officeDocument/2006/relationships/image" Target="../media/image41.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 Id="rId22" Type="http://schemas.openxmlformats.org/officeDocument/2006/relationships/image" Target="../media/image44.png"/><Relationship Id="rId27" Type="http://schemas.openxmlformats.org/officeDocument/2006/relationships/image" Target="../media/image49.jpeg"/></Relationships>
</file>

<file path=ppt/slides/_rels/slide10.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60.png"/><Relationship Id="rId18" Type="http://schemas.openxmlformats.org/officeDocument/2006/relationships/image" Target="../media/image65.png"/><Relationship Id="rId26" Type="http://schemas.openxmlformats.org/officeDocument/2006/relationships/image" Target="../media/image73.png"/><Relationship Id="rId39" Type="http://schemas.openxmlformats.org/officeDocument/2006/relationships/image" Target="../media/image86.png"/><Relationship Id="rId3" Type="http://schemas.openxmlformats.org/officeDocument/2006/relationships/image" Target="../media/image50.png"/><Relationship Id="rId21" Type="http://schemas.openxmlformats.org/officeDocument/2006/relationships/image" Target="../media/image68.png"/><Relationship Id="rId34" Type="http://schemas.openxmlformats.org/officeDocument/2006/relationships/image" Target="../media/image81.png"/><Relationship Id="rId42" Type="http://schemas.openxmlformats.org/officeDocument/2006/relationships/image" Target="../media/image89.png"/><Relationship Id="rId7" Type="http://schemas.openxmlformats.org/officeDocument/2006/relationships/image" Target="../media/image54.png"/><Relationship Id="rId12" Type="http://schemas.openxmlformats.org/officeDocument/2006/relationships/image" Target="../media/image59.png"/><Relationship Id="rId17" Type="http://schemas.openxmlformats.org/officeDocument/2006/relationships/image" Target="../media/image64.png"/><Relationship Id="rId25" Type="http://schemas.openxmlformats.org/officeDocument/2006/relationships/image" Target="../media/image72.png"/><Relationship Id="rId33" Type="http://schemas.openxmlformats.org/officeDocument/2006/relationships/image" Target="../media/image80.png"/><Relationship Id="rId38" Type="http://schemas.openxmlformats.org/officeDocument/2006/relationships/image" Target="../media/image85.png"/><Relationship Id="rId2" Type="http://schemas.openxmlformats.org/officeDocument/2006/relationships/notesSlide" Target="../notesSlides/notesSlide7.xml"/><Relationship Id="rId16" Type="http://schemas.openxmlformats.org/officeDocument/2006/relationships/image" Target="../media/image63.png"/><Relationship Id="rId20" Type="http://schemas.openxmlformats.org/officeDocument/2006/relationships/image" Target="../media/image67.png"/><Relationship Id="rId29" Type="http://schemas.openxmlformats.org/officeDocument/2006/relationships/image" Target="../media/image76.png"/><Relationship Id="rId41" Type="http://schemas.openxmlformats.org/officeDocument/2006/relationships/image" Target="../media/image88.png"/><Relationship Id="rId1" Type="http://schemas.openxmlformats.org/officeDocument/2006/relationships/slideLayout" Target="../slideLayouts/slideLayout2.xml"/><Relationship Id="rId6" Type="http://schemas.openxmlformats.org/officeDocument/2006/relationships/image" Target="../media/image53.png"/><Relationship Id="rId11" Type="http://schemas.openxmlformats.org/officeDocument/2006/relationships/image" Target="../media/image58.png"/><Relationship Id="rId24" Type="http://schemas.openxmlformats.org/officeDocument/2006/relationships/image" Target="../media/image71.png"/><Relationship Id="rId32" Type="http://schemas.openxmlformats.org/officeDocument/2006/relationships/image" Target="../media/image79.png"/><Relationship Id="rId37" Type="http://schemas.openxmlformats.org/officeDocument/2006/relationships/image" Target="../media/image84.png"/><Relationship Id="rId40" Type="http://schemas.openxmlformats.org/officeDocument/2006/relationships/image" Target="../media/image87.png"/><Relationship Id="rId5" Type="http://schemas.openxmlformats.org/officeDocument/2006/relationships/image" Target="../media/image52.png"/><Relationship Id="rId15" Type="http://schemas.openxmlformats.org/officeDocument/2006/relationships/image" Target="../media/image62.png"/><Relationship Id="rId23" Type="http://schemas.openxmlformats.org/officeDocument/2006/relationships/image" Target="../media/image70.png"/><Relationship Id="rId28" Type="http://schemas.openxmlformats.org/officeDocument/2006/relationships/image" Target="../media/image75.png"/><Relationship Id="rId36" Type="http://schemas.openxmlformats.org/officeDocument/2006/relationships/image" Target="../media/image83.png"/><Relationship Id="rId10" Type="http://schemas.openxmlformats.org/officeDocument/2006/relationships/image" Target="../media/image57.png"/><Relationship Id="rId19" Type="http://schemas.openxmlformats.org/officeDocument/2006/relationships/image" Target="../media/image66.png"/><Relationship Id="rId31" Type="http://schemas.openxmlformats.org/officeDocument/2006/relationships/image" Target="../media/image78.png"/><Relationship Id="rId4" Type="http://schemas.openxmlformats.org/officeDocument/2006/relationships/image" Target="../media/image51.png"/><Relationship Id="rId9" Type="http://schemas.openxmlformats.org/officeDocument/2006/relationships/image" Target="../media/image56.png"/><Relationship Id="rId14" Type="http://schemas.openxmlformats.org/officeDocument/2006/relationships/image" Target="../media/image61.png"/><Relationship Id="rId22" Type="http://schemas.openxmlformats.org/officeDocument/2006/relationships/image" Target="../media/image69.png"/><Relationship Id="rId27" Type="http://schemas.openxmlformats.org/officeDocument/2006/relationships/image" Target="../media/image74.png"/><Relationship Id="rId30" Type="http://schemas.openxmlformats.org/officeDocument/2006/relationships/image" Target="../media/image77.png"/><Relationship Id="rId35" Type="http://schemas.openxmlformats.org/officeDocument/2006/relationships/image" Target="../media/image82.png"/></Relationships>
</file>

<file path=ppt/slides/_rels/slide11.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image" Target="../media/image92.wmf"/><Relationship Id="rId18" Type="http://schemas.openxmlformats.org/officeDocument/2006/relationships/image" Target="../media/image97.png"/><Relationship Id="rId26" Type="http://schemas.openxmlformats.org/officeDocument/2006/relationships/image" Target="../media/image105.png"/><Relationship Id="rId3" Type="http://schemas.openxmlformats.org/officeDocument/2006/relationships/tags" Target="../tags/tag5.xml"/><Relationship Id="rId21" Type="http://schemas.openxmlformats.org/officeDocument/2006/relationships/image" Target="../media/image100.png"/><Relationship Id="rId34" Type="http://schemas.openxmlformats.org/officeDocument/2006/relationships/image" Target="../media/image113.png"/><Relationship Id="rId7" Type="http://schemas.openxmlformats.org/officeDocument/2006/relationships/tags" Target="../tags/tag9.xml"/><Relationship Id="rId12" Type="http://schemas.openxmlformats.org/officeDocument/2006/relationships/image" Target="../media/image91.wmf"/><Relationship Id="rId17" Type="http://schemas.openxmlformats.org/officeDocument/2006/relationships/image" Target="../media/image96.png"/><Relationship Id="rId25" Type="http://schemas.openxmlformats.org/officeDocument/2006/relationships/image" Target="../media/image104.png"/><Relationship Id="rId33" Type="http://schemas.openxmlformats.org/officeDocument/2006/relationships/image" Target="../media/image112.png"/><Relationship Id="rId2" Type="http://schemas.openxmlformats.org/officeDocument/2006/relationships/tags" Target="../tags/tag4.xml"/><Relationship Id="rId16" Type="http://schemas.openxmlformats.org/officeDocument/2006/relationships/image" Target="../media/image95.wmf"/><Relationship Id="rId20" Type="http://schemas.openxmlformats.org/officeDocument/2006/relationships/image" Target="../media/image99.png"/><Relationship Id="rId29" Type="http://schemas.openxmlformats.org/officeDocument/2006/relationships/image" Target="../media/image108.png"/><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image" Target="../media/image90.wmf"/><Relationship Id="rId24" Type="http://schemas.openxmlformats.org/officeDocument/2006/relationships/image" Target="../media/image103.png"/><Relationship Id="rId32" Type="http://schemas.openxmlformats.org/officeDocument/2006/relationships/image" Target="../media/image111.png"/><Relationship Id="rId5" Type="http://schemas.openxmlformats.org/officeDocument/2006/relationships/tags" Target="../tags/tag7.xml"/><Relationship Id="rId15" Type="http://schemas.openxmlformats.org/officeDocument/2006/relationships/image" Target="../media/image94.wmf"/><Relationship Id="rId23" Type="http://schemas.openxmlformats.org/officeDocument/2006/relationships/image" Target="../media/image102.png"/><Relationship Id="rId28" Type="http://schemas.openxmlformats.org/officeDocument/2006/relationships/image" Target="../media/image107.png"/><Relationship Id="rId10" Type="http://schemas.openxmlformats.org/officeDocument/2006/relationships/notesSlide" Target="../notesSlides/notesSlide8.xml"/><Relationship Id="rId19" Type="http://schemas.openxmlformats.org/officeDocument/2006/relationships/image" Target="../media/image98.png"/><Relationship Id="rId31" Type="http://schemas.openxmlformats.org/officeDocument/2006/relationships/image" Target="../media/image110.png"/><Relationship Id="rId4" Type="http://schemas.openxmlformats.org/officeDocument/2006/relationships/tags" Target="../tags/tag6.xml"/><Relationship Id="rId9" Type="http://schemas.openxmlformats.org/officeDocument/2006/relationships/slideLayout" Target="../slideLayouts/slideLayout6.xml"/><Relationship Id="rId14" Type="http://schemas.openxmlformats.org/officeDocument/2006/relationships/image" Target="../media/image93.wmf"/><Relationship Id="rId22" Type="http://schemas.openxmlformats.org/officeDocument/2006/relationships/image" Target="../media/image101.png"/><Relationship Id="rId27" Type="http://schemas.openxmlformats.org/officeDocument/2006/relationships/image" Target="../media/image106.png"/><Relationship Id="rId30" Type="http://schemas.openxmlformats.org/officeDocument/2006/relationships/image" Target="../media/image109.png"/><Relationship Id="rId35" Type="http://schemas.openxmlformats.org/officeDocument/2006/relationships/image" Target="../media/image114.png"/></Relationships>
</file>

<file path=ppt/slides/_rels/slide12.xml.rels><?xml version="1.0" encoding="UTF-8" standalone="yes"?>
<Relationships xmlns="http://schemas.openxmlformats.org/package/2006/relationships"><Relationship Id="rId8" Type="http://schemas.openxmlformats.org/officeDocument/2006/relationships/tags" Target="../tags/tag18.xml"/><Relationship Id="rId13" Type="http://schemas.openxmlformats.org/officeDocument/2006/relationships/slideLayout" Target="../slideLayouts/slideLayout2.xml"/><Relationship Id="rId18" Type="http://schemas.openxmlformats.org/officeDocument/2006/relationships/image" Target="../media/image118.png"/><Relationship Id="rId3" Type="http://schemas.openxmlformats.org/officeDocument/2006/relationships/tags" Target="../tags/tag13.xml"/><Relationship Id="rId21" Type="http://schemas.openxmlformats.org/officeDocument/2006/relationships/image" Target="../media/image121.png"/><Relationship Id="rId7" Type="http://schemas.openxmlformats.org/officeDocument/2006/relationships/tags" Target="../tags/tag17.xml"/><Relationship Id="rId12" Type="http://schemas.openxmlformats.org/officeDocument/2006/relationships/tags" Target="../tags/tag22.xml"/><Relationship Id="rId17" Type="http://schemas.openxmlformats.org/officeDocument/2006/relationships/image" Target="../media/image117.png"/><Relationship Id="rId2" Type="http://schemas.openxmlformats.org/officeDocument/2006/relationships/tags" Target="../tags/tag12.xml"/><Relationship Id="rId16" Type="http://schemas.openxmlformats.org/officeDocument/2006/relationships/image" Target="../media/image116.png"/><Relationship Id="rId20" Type="http://schemas.openxmlformats.org/officeDocument/2006/relationships/image" Target="../media/image120.png"/><Relationship Id="rId1" Type="http://schemas.openxmlformats.org/officeDocument/2006/relationships/tags" Target="../tags/tag11.xml"/><Relationship Id="rId6" Type="http://schemas.openxmlformats.org/officeDocument/2006/relationships/tags" Target="../tags/tag16.xml"/><Relationship Id="rId11" Type="http://schemas.openxmlformats.org/officeDocument/2006/relationships/tags" Target="../tags/tag21.xml"/><Relationship Id="rId5" Type="http://schemas.openxmlformats.org/officeDocument/2006/relationships/tags" Target="../tags/tag15.xml"/><Relationship Id="rId15" Type="http://schemas.openxmlformats.org/officeDocument/2006/relationships/image" Target="../media/image115.png"/><Relationship Id="rId10" Type="http://schemas.openxmlformats.org/officeDocument/2006/relationships/tags" Target="../tags/tag20.xml"/><Relationship Id="rId19" Type="http://schemas.openxmlformats.org/officeDocument/2006/relationships/image" Target="../media/image119.png"/><Relationship Id="rId4" Type="http://schemas.openxmlformats.org/officeDocument/2006/relationships/tags" Target="../tags/tag14.xml"/><Relationship Id="rId9" Type="http://schemas.openxmlformats.org/officeDocument/2006/relationships/tags" Target="../tags/tag19.xml"/><Relationship Id="rId14" Type="http://schemas.openxmlformats.org/officeDocument/2006/relationships/notesSlide" Target="../notesSlides/notesSlide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5.png"/><Relationship Id="rId5" Type="http://schemas.openxmlformats.org/officeDocument/2006/relationships/image" Target="../media/image124.png"/><Relationship Id="rId4" Type="http://schemas.openxmlformats.org/officeDocument/2006/relationships/image" Target="../media/image123.png"/></Relationships>
</file>

<file path=ppt/slides/_rels/slide16.xml.rels><?xml version="1.0" encoding="UTF-8" standalone="yes"?>
<Relationships xmlns="http://schemas.openxmlformats.org/package/2006/relationships"><Relationship Id="rId8" Type="http://schemas.openxmlformats.org/officeDocument/2006/relationships/image" Target="../media/image130.png"/><Relationship Id="rId13" Type="http://schemas.openxmlformats.org/officeDocument/2006/relationships/image" Target="../media/image135.png"/><Relationship Id="rId18" Type="http://schemas.openxmlformats.org/officeDocument/2006/relationships/image" Target="../media/image140.png"/><Relationship Id="rId26" Type="http://schemas.openxmlformats.org/officeDocument/2006/relationships/image" Target="../media/image148.png"/><Relationship Id="rId3" Type="http://schemas.openxmlformats.org/officeDocument/2006/relationships/notesSlide" Target="../notesSlides/notesSlide11.xml"/><Relationship Id="rId21" Type="http://schemas.openxmlformats.org/officeDocument/2006/relationships/image" Target="../media/image143.png"/><Relationship Id="rId34" Type="http://schemas.openxmlformats.org/officeDocument/2006/relationships/image" Target="../media/image155.jpeg"/><Relationship Id="rId7" Type="http://schemas.openxmlformats.org/officeDocument/2006/relationships/image" Target="../media/image129.png"/><Relationship Id="rId12" Type="http://schemas.openxmlformats.org/officeDocument/2006/relationships/image" Target="../media/image134.png"/><Relationship Id="rId17" Type="http://schemas.openxmlformats.org/officeDocument/2006/relationships/image" Target="../media/image139.png"/><Relationship Id="rId25" Type="http://schemas.openxmlformats.org/officeDocument/2006/relationships/image" Target="../media/image147.png"/><Relationship Id="rId33" Type="http://schemas.openxmlformats.org/officeDocument/2006/relationships/image" Target="../media/image154.jpeg"/><Relationship Id="rId2" Type="http://schemas.openxmlformats.org/officeDocument/2006/relationships/slideLayout" Target="../slideLayouts/slideLayout6.xml"/><Relationship Id="rId16" Type="http://schemas.openxmlformats.org/officeDocument/2006/relationships/image" Target="../media/image138.png"/><Relationship Id="rId20" Type="http://schemas.openxmlformats.org/officeDocument/2006/relationships/image" Target="../media/image142.png"/><Relationship Id="rId29" Type="http://schemas.openxmlformats.org/officeDocument/2006/relationships/image" Target="../media/image150.jpeg"/><Relationship Id="rId1" Type="http://schemas.openxmlformats.org/officeDocument/2006/relationships/tags" Target="../tags/tag23.xml"/><Relationship Id="rId6" Type="http://schemas.openxmlformats.org/officeDocument/2006/relationships/image" Target="../media/image128.png"/><Relationship Id="rId11" Type="http://schemas.openxmlformats.org/officeDocument/2006/relationships/image" Target="../media/image133.png"/><Relationship Id="rId24" Type="http://schemas.openxmlformats.org/officeDocument/2006/relationships/image" Target="../media/image146.png"/><Relationship Id="rId32" Type="http://schemas.openxmlformats.org/officeDocument/2006/relationships/image" Target="../media/image153.png"/><Relationship Id="rId5" Type="http://schemas.openxmlformats.org/officeDocument/2006/relationships/image" Target="../media/image127.wmf"/><Relationship Id="rId15" Type="http://schemas.openxmlformats.org/officeDocument/2006/relationships/image" Target="../media/image137.png"/><Relationship Id="rId23" Type="http://schemas.openxmlformats.org/officeDocument/2006/relationships/image" Target="../media/image145.png"/><Relationship Id="rId28" Type="http://schemas.openxmlformats.org/officeDocument/2006/relationships/image" Target="../media/image149.png"/><Relationship Id="rId36" Type="http://schemas.openxmlformats.org/officeDocument/2006/relationships/image" Target="../media/image157.png"/><Relationship Id="rId10" Type="http://schemas.openxmlformats.org/officeDocument/2006/relationships/image" Target="../media/image132.png"/><Relationship Id="rId19" Type="http://schemas.openxmlformats.org/officeDocument/2006/relationships/image" Target="../media/image141.png"/><Relationship Id="rId31" Type="http://schemas.openxmlformats.org/officeDocument/2006/relationships/image" Target="../media/image152.png"/><Relationship Id="rId4" Type="http://schemas.openxmlformats.org/officeDocument/2006/relationships/image" Target="../media/image126.png"/><Relationship Id="rId9" Type="http://schemas.openxmlformats.org/officeDocument/2006/relationships/image" Target="../media/image131.png"/><Relationship Id="rId14" Type="http://schemas.openxmlformats.org/officeDocument/2006/relationships/image" Target="../media/image136.png"/><Relationship Id="rId22" Type="http://schemas.openxmlformats.org/officeDocument/2006/relationships/image" Target="../media/image144.png"/><Relationship Id="rId27" Type="http://schemas.openxmlformats.org/officeDocument/2006/relationships/image" Target="../media/image15.png"/><Relationship Id="rId30" Type="http://schemas.openxmlformats.org/officeDocument/2006/relationships/image" Target="../media/image151.png"/><Relationship Id="rId35" Type="http://schemas.openxmlformats.org/officeDocument/2006/relationships/image" Target="../media/image156.jpeg"/></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2.bin"/><Relationship Id="rId13" Type="http://schemas.openxmlformats.org/officeDocument/2006/relationships/image" Target="../media/image165.jpeg"/><Relationship Id="rId3" Type="http://schemas.openxmlformats.org/officeDocument/2006/relationships/notesSlide" Target="../notesSlides/notesSlide12.xml"/><Relationship Id="rId7" Type="http://schemas.openxmlformats.org/officeDocument/2006/relationships/image" Target="../media/image158.emf"/><Relationship Id="rId12" Type="http://schemas.openxmlformats.org/officeDocument/2006/relationships/image" Target="../media/image164.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1.bin"/><Relationship Id="rId11" Type="http://schemas.openxmlformats.org/officeDocument/2006/relationships/image" Target="../media/image163.png"/><Relationship Id="rId5" Type="http://schemas.openxmlformats.org/officeDocument/2006/relationships/image" Target="../media/image160.png"/><Relationship Id="rId10" Type="http://schemas.openxmlformats.org/officeDocument/2006/relationships/image" Target="../media/image162.png"/><Relationship Id="rId4" Type="http://schemas.openxmlformats.org/officeDocument/2006/relationships/image" Target="../media/image159.png"/><Relationship Id="rId9" Type="http://schemas.openxmlformats.org/officeDocument/2006/relationships/image" Target="../media/image161.png"/><Relationship Id="rId14" Type="http://schemas.openxmlformats.org/officeDocument/2006/relationships/image" Target="../media/image166.wmf"/></Relationships>
</file>

<file path=ppt/slides/_rels/slide18.xml.rels><?xml version="1.0" encoding="UTF-8" standalone="yes"?>
<Relationships xmlns="http://schemas.openxmlformats.org/package/2006/relationships"><Relationship Id="rId8" Type="http://schemas.openxmlformats.org/officeDocument/2006/relationships/image" Target="../media/image171.png"/><Relationship Id="rId13" Type="http://schemas.openxmlformats.org/officeDocument/2006/relationships/image" Target="../media/image137.png"/><Relationship Id="rId18" Type="http://schemas.openxmlformats.org/officeDocument/2006/relationships/image" Target="../media/image178.png"/><Relationship Id="rId3" Type="http://schemas.openxmlformats.org/officeDocument/2006/relationships/image" Target="../media/image127.wmf"/><Relationship Id="rId7" Type="http://schemas.openxmlformats.org/officeDocument/2006/relationships/image" Target="../media/image170.png"/><Relationship Id="rId12" Type="http://schemas.openxmlformats.org/officeDocument/2006/relationships/image" Target="../media/image174.png"/><Relationship Id="rId17" Type="http://schemas.openxmlformats.org/officeDocument/2006/relationships/image" Target="../media/image177.gif"/><Relationship Id="rId2" Type="http://schemas.openxmlformats.org/officeDocument/2006/relationships/notesSlide" Target="../notesSlides/notesSlide13.xml"/><Relationship Id="rId16" Type="http://schemas.openxmlformats.org/officeDocument/2006/relationships/image" Target="../media/image150.jpeg"/><Relationship Id="rId20" Type="http://schemas.openxmlformats.org/officeDocument/2006/relationships/image" Target="../media/image180.png"/><Relationship Id="rId1" Type="http://schemas.openxmlformats.org/officeDocument/2006/relationships/slideLayout" Target="../slideLayouts/slideLayout2.xml"/><Relationship Id="rId6" Type="http://schemas.openxmlformats.org/officeDocument/2006/relationships/image" Target="../media/image169.png"/><Relationship Id="rId11" Type="http://schemas.openxmlformats.org/officeDocument/2006/relationships/image" Target="../media/image173.png"/><Relationship Id="rId5" Type="http://schemas.openxmlformats.org/officeDocument/2006/relationships/image" Target="../media/image168.png"/><Relationship Id="rId15" Type="http://schemas.openxmlformats.org/officeDocument/2006/relationships/image" Target="../media/image176.png"/><Relationship Id="rId10" Type="http://schemas.openxmlformats.org/officeDocument/2006/relationships/image" Target="../media/image172.png"/><Relationship Id="rId19" Type="http://schemas.openxmlformats.org/officeDocument/2006/relationships/image" Target="../media/image179.png"/><Relationship Id="rId4" Type="http://schemas.openxmlformats.org/officeDocument/2006/relationships/image" Target="../media/image167.png"/><Relationship Id="rId9" Type="http://schemas.openxmlformats.org/officeDocument/2006/relationships/image" Target="../media/image133.png"/><Relationship Id="rId14" Type="http://schemas.openxmlformats.org/officeDocument/2006/relationships/image" Target="../media/image175.png"/></Relationships>
</file>

<file path=ppt/slides/_rels/slide19.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image" Target="../media/image181.png"/><Relationship Id="rId1" Type="http://schemas.openxmlformats.org/officeDocument/2006/relationships/slideLayout" Target="../slideLayouts/slideLayout2.xml"/><Relationship Id="rId4" Type="http://schemas.openxmlformats.org/officeDocument/2006/relationships/image" Target="../media/image18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hyperlink" Target="http://www.onlineregistrationcenter.com/registerlist.asp?m=178&amp;p=001&amp;vs=5&amp;font=2&amp;s=6" TargetMode="External"/><Relationship Id="rId13" Type="http://schemas.openxmlformats.org/officeDocument/2006/relationships/hyperlink" Target="mailto:ips@informatica.com" TargetMode="External"/><Relationship Id="rId3" Type="http://schemas.openxmlformats.org/officeDocument/2006/relationships/hyperlink" Target="http://partners.informatica.com/index.php?fuseaction=dc.pg&amp;pg=mdm" TargetMode="External"/><Relationship Id="rId7" Type="http://schemas.openxmlformats.org/officeDocument/2006/relationships/hyperlink" Target="http://inter.viewcentral.com/events/cust/search_results.aspx?event_id=432&amp;postingForm=default.aspx&amp;cid=informatica_eu&amp;pid=1&amp;lid=1&amp;cart_currency_code=&amp;payment_type=&amp;orderby_location=&amp;orderby_date=&amp;newRegistration=&amp;bundle_location_group=&amp;errmsg=" TargetMode="External"/><Relationship Id="rId12" Type="http://schemas.openxmlformats.org/officeDocument/2006/relationships/hyperlink" Target="https://my-prod.informatica.com/portal/wps/myportal/!ut/p/c1/04_SB8K8xLLM9MSSzPy8xBz9CP0os3hfUydnSydDRwN3Iz8LAyPLUENfF7NAYwN3E_1wkA7cKgyMCMgbQOQNcABHA30_j_zcVP2C7OwgC0dFRQA2kR5N/dl2/d1/L0lDU0NTS0tVSkNncFJBISEvb0VvUUFBSVFKQUFNWVJDa0VBWkJrT0NrS1hCQS9ZQkpKdzQ" TargetMode="External"/><Relationship Id="rId17" Type="http://schemas.openxmlformats.org/officeDocument/2006/relationships/hyperlink" Target="https://my-prod.informatica.com/openpg/wps/portal/Registration?Register=Register+Now" TargetMode="External"/><Relationship Id="rId2" Type="http://schemas.openxmlformats.org/officeDocument/2006/relationships/notesSlide" Target="../notesSlides/notesSlide15.xml"/><Relationship Id="rId16" Type="http://schemas.openxmlformats.org/officeDocument/2006/relationships/hyperlink" Target="https://www.informatica.com/" TargetMode="External"/><Relationship Id="rId1" Type="http://schemas.openxmlformats.org/officeDocument/2006/relationships/slideLayout" Target="../slideLayouts/slideLayout12.xml"/><Relationship Id="rId6" Type="http://schemas.openxmlformats.org/officeDocument/2006/relationships/hyperlink" Target="http://www.informatica.com/products_services/education_services/Pages/index.aspx" TargetMode="External"/><Relationship Id="rId11" Type="http://schemas.openxmlformats.org/officeDocument/2006/relationships/hyperlink" Target="https://my-prod.informatica.com/infakb/kbexternal/default.aspx" TargetMode="External"/><Relationship Id="rId5" Type="http://schemas.openxmlformats.org/officeDocument/2006/relationships/hyperlink" Target="http://www.siperian.com/index.cfm?page=L2&amp;crid=65" TargetMode="External"/><Relationship Id="rId15" Type="http://schemas.openxmlformats.org/officeDocument/2006/relationships/hyperlink" Target="http://partners.informatica.com/index.php?fuseaction=home.form" TargetMode="External"/><Relationship Id="rId10" Type="http://schemas.openxmlformats.org/officeDocument/2006/relationships/hyperlink" Target="https://store.nationalmailing.com/informatica/default.php" TargetMode="External"/><Relationship Id="rId4" Type="http://schemas.openxmlformats.org/officeDocument/2006/relationships/hyperlink" Target="http://partners.informatica.com/index.php?fuseaction=rcman.main" TargetMode="External"/><Relationship Id="rId9" Type="http://schemas.openxmlformats.org/officeDocument/2006/relationships/hyperlink" Target="https://my-prod.informatica.com/eserviceLDAP/start.swe?SWECmd=Login&amp;SWEPL=1&amp;SWETS=1267809011" TargetMode="External"/><Relationship Id="rId14" Type="http://schemas.openxmlformats.org/officeDocument/2006/relationships/hyperlink" Target="http://partners.informatica.com/"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35.png"/><Relationship Id="rId18" Type="http://schemas.openxmlformats.org/officeDocument/2006/relationships/image" Target="../media/image40.png"/><Relationship Id="rId26" Type="http://schemas.openxmlformats.org/officeDocument/2006/relationships/image" Target="../media/image48.png"/><Relationship Id="rId3" Type="http://schemas.openxmlformats.org/officeDocument/2006/relationships/image" Target="../media/image25.png"/><Relationship Id="rId21" Type="http://schemas.openxmlformats.org/officeDocument/2006/relationships/image" Target="../media/image43.png"/><Relationship Id="rId7" Type="http://schemas.openxmlformats.org/officeDocument/2006/relationships/image" Target="../media/image29.png"/><Relationship Id="rId12" Type="http://schemas.openxmlformats.org/officeDocument/2006/relationships/image" Target="../media/image34.png"/><Relationship Id="rId17" Type="http://schemas.openxmlformats.org/officeDocument/2006/relationships/image" Target="../media/image39.png"/><Relationship Id="rId25" Type="http://schemas.openxmlformats.org/officeDocument/2006/relationships/image" Target="../media/image47.png"/><Relationship Id="rId2" Type="http://schemas.openxmlformats.org/officeDocument/2006/relationships/notesSlide" Target="../notesSlides/notesSlide16.xml"/><Relationship Id="rId16" Type="http://schemas.openxmlformats.org/officeDocument/2006/relationships/image" Target="../media/image38.png"/><Relationship Id="rId20" Type="http://schemas.openxmlformats.org/officeDocument/2006/relationships/image" Target="../media/image42.png"/><Relationship Id="rId1" Type="http://schemas.openxmlformats.org/officeDocument/2006/relationships/slideLayout" Target="../slideLayouts/slideLayout6.xml"/><Relationship Id="rId6" Type="http://schemas.openxmlformats.org/officeDocument/2006/relationships/image" Target="../media/image28.png"/><Relationship Id="rId11" Type="http://schemas.openxmlformats.org/officeDocument/2006/relationships/image" Target="../media/image33.png"/><Relationship Id="rId24" Type="http://schemas.openxmlformats.org/officeDocument/2006/relationships/image" Target="../media/image46.png"/><Relationship Id="rId5" Type="http://schemas.openxmlformats.org/officeDocument/2006/relationships/image" Target="../media/image27.png"/><Relationship Id="rId15" Type="http://schemas.openxmlformats.org/officeDocument/2006/relationships/image" Target="../media/image37.png"/><Relationship Id="rId23" Type="http://schemas.openxmlformats.org/officeDocument/2006/relationships/image" Target="../media/image45.png"/><Relationship Id="rId10" Type="http://schemas.openxmlformats.org/officeDocument/2006/relationships/image" Target="../media/image32.png"/><Relationship Id="rId19" Type="http://schemas.openxmlformats.org/officeDocument/2006/relationships/image" Target="../media/image41.png"/><Relationship Id="rId4" Type="http://schemas.openxmlformats.org/officeDocument/2006/relationships/image" Target="../media/image26.png"/><Relationship Id="rId9" Type="http://schemas.openxmlformats.org/officeDocument/2006/relationships/image" Target="../media/image31.png"/><Relationship Id="rId14" Type="http://schemas.openxmlformats.org/officeDocument/2006/relationships/image" Target="../media/image36.png"/><Relationship Id="rId22" Type="http://schemas.openxmlformats.org/officeDocument/2006/relationships/image" Target="../media/image44.png"/><Relationship Id="rId27" Type="http://schemas.openxmlformats.org/officeDocument/2006/relationships/image" Target="../media/image49.jpeg"/></Relationships>
</file>

<file path=ppt/slides/_rels/slide26.xml.rels><?xml version="1.0" encoding="UTF-8" standalone="yes"?>
<Relationships xmlns="http://schemas.openxmlformats.org/package/2006/relationships"><Relationship Id="rId3" Type="http://schemas.openxmlformats.org/officeDocument/2006/relationships/image" Target="../media/image184.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187.png"/><Relationship Id="rId4" Type="http://schemas.openxmlformats.org/officeDocument/2006/relationships/image" Target="../media/image186.png"/></Relationships>
</file>

<file path=ppt/slides/_rels/slide28.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187.png"/><Relationship Id="rId4" Type="http://schemas.openxmlformats.org/officeDocument/2006/relationships/image" Target="../media/image186.png"/></Relationships>
</file>

<file path=ppt/slides/_rels/slide29.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30.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31.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notesSlide" Target="../notesSlides/notesSlide22.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32.xml.rels><?xml version="1.0" encoding="UTF-8" standalone="yes"?>
<Relationships xmlns="http://schemas.openxmlformats.org/package/2006/relationships"><Relationship Id="rId3" Type="http://schemas.openxmlformats.org/officeDocument/2006/relationships/image" Target="../media/image192.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33.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34.xml.rels><?xml version="1.0" encoding="UTF-8" standalone="yes"?>
<Relationships xmlns="http://schemas.openxmlformats.org/package/2006/relationships"><Relationship Id="rId3" Type="http://schemas.openxmlformats.org/officeDocument/2006/relationships/image" Target="../media/image194.pn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35.xml.rels><?xml version="1.0" encoding="UTF-8" standalone="yes"?>
<Relationships xmlns="http://schemas.openxmlformats.org/package/2006/relationships"><Relationship Id="rId3" Type="http://schemas.openxmlformats.org/officeDocument/2006/relationships/image" Target="../media/image195.png"/><Relationship Id="rId2" Type="http://schemas.openxmlformats.org/officeDocument/2006/relationships/notesSlide" Target="../notesSlides/notesSlide26.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36.xml.rels><?xml version="1.0" encoding="UTF-8" standalone="yes"?>
<Relationships xmlns="http://schemas.openxmlformats.org/package/2006/relationships"><Relationship Id="rId3" Type="http://schemas.openxmlformats.org/officeDocument/2006/relationships/image" Target="../media/image196.png"/><Relationship Id="rId2" Type="http://schemas.openxmlformats.org/officeDocument/2006/relationships/notesSlide" Target="../notesSlides/notesSlide27.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37.xml.rels><?xml version="1.0" encoding="UTF-8" standalone="yes"?>
<Relationships xmlns="http://schemas.openxmlformats.org/package/2006/relationships"><Relationship Id="rId3" Type="http://schemas.openxmlformats.org/officeDocument/2006/relationships/image" Target="../media/image197.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38.xml.rels><?xml version="1.0" encoding="UTF-8" standalone="yes"?>
<Relationships xmlns="http://schemas.openxmlformats.org/package/2006/relationships"><Relationship Id="rId3" Type="http://schemas.openxmlformats.org/officeDocument/2006/relationships/image" Target="../media/image198.pn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39.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notesSlide" Target="../notesSlides/notesSlide30.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40.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31.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41.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notesSlide" Target="../notesSlides/notesSlide32.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42.xml.rels><?xml version="1.0" encoding="UTF-8" standalone="yes"?>
<Relationships xmlns="http://schemas.openxmlformats.org/package/2006/relationships"><Relationship Id="rId3" Type="http://schemas.openxmlformats.org/officeDocument/2006/relationships/image" Target="../media/image202.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43.xml.rels><?xml version="1.0" encoding="UTF-8" standalone="yes"?>
<Relationships xmlns="http://schemas.openxmlformats.org/package/2006/relationships"><Relationship Id="rId3" Type="http://schemas.openxmlformats.org/officeDocument/2006/relationships/image" Target="../media/image203.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44.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45.xml.rels><?xml version="1.0" encoding="UTF-8" standalone="yes"?>
<Relationships xmlns="http://schemas.openxmlformats.org/package/2006/relationships"><Relationship Id="rId3" Type="http://schemas.openxmlformats.org/officeDocument/2006/relationships/image" Target="../media/image205.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46.xml.rels><?xml version="1.0" encoding="UTF-8" standalone="yes"?>
<Relationships xmlns="http://schemas.openxmlformats.org/package/2006/relationships"><Relationship Id="rId3" Type="http://schemas.openxmlformats.org/officeDocument/2006/relationships/image" Target="../media/image206.png"/><Relationship Id="rId2" Type="http://schemas.openxmlformats.org/officeDocument/2006/relationships/notesSlide" Target="../notesSlides/notesSlide37.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47.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48.xml.rels><?xml version="1.0" encoding="UTF-8" standalone="yes"?>
<Relationships xmlns="http://schemas.openxmlformats.org/package/2006/relationships"><Relationship Id="rId3" Type="http://schemas.openxmlformats.org/officeDocument/2006/relationships/image" Target="../media/image208.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49.xml.rels><?xml version="1.0" encoding="UTF-8" standalone="yes"?>
<Relationships xmlns="http://schemas.openxmlformats.org/package/2006/relationships"><Relationship Id="rId3" Type="http://schemas.openxmlformats.org/officeDocument/2006/relationships/image" Target="../media/image209.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50.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51.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52.xml.rels><?xml version="1.0" encoding="UTF-8" standalone="yes"?>
<Relationships xmlns="http://schemas.openxmlformats.org/package/2006/relationships"><Relationship Id="rId3" Type="http://schemas.openxmlformats.org/officeDocument/2006/relationships/image" Target="../media/image211.png"/><Relationship Id="rId2" Type="http://schemas.openxmlformats.org/officeDocument/2006/relationships/notesSlide" Target="../notesSlides/notesSlide43.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53.xml.rels><?xml version="1.0" encoding="UTF-8" standalone="yes"?>
<Relationships xmlns="http://schemas.openxmlformats.org/package/2006/relationships"><Relationship Id="rId3" Type="http://schemas.openxmlformats.org/officeDocument/2006/relationships/image" Target="../media/image212.pn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54.xml.rels><?xml version="1.0" encoding="UTF-8" standalone="yes"?>
<Relationships xmlns="http://schemas.openxmlformats.org/package/2006/relationships"><Relationship Id="rId3" Type="http://schemas.openxmlformats.org/officeDocument/2006/relationships/image" Target="../media/image213.pn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186.png"/></Relationships>
</file>

<file path=ppt/slides/_rels/slide55.xml.rels><?xml version="1.0" encoding="UTF-8" standalone="yes"?>
<Relationships xmlns="http://schemas.openxmlformats.org/package/2006/relationships"><Relationship Id="rId3" Type="http://schemas.openxmlformats.org/officeDocument/2006/relationships/image" Target="../media/image214.pn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56.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57.xml.rels><?xml version="1.0" encoding="UTF-8" standalone="yes"?>
<Relationships xmlns="http://schemas.openxmlformats.org/package/2006/relationships"><Relationship Id="rId3" Type="http://schemas.openxmlformats.org/officeDocument/2006/relationships/image" Target="../media/image216.pn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58.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59.xml.rels><?xml version="1.0" encoding="UTF-8" standalone="yes"?>
<Relationships xmlns="http://schemas.openxmlformats.org/package/2006/relationships"><Relationship Id="rId3" Type="http://schemas.openxmlformats.org/officeDocument/2006/relationships/image" Target="../media/image218.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60.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notesSlide" Target="../notesSlides/notesSlide51.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61.xml.rels><?xml version="1.0" encoding="UTF-8" standalone="yes"?>
<Relationships xmlns="http://schemas.openxmlformats.org/package/2006/relationships"><Relationship Id="rId3" Type="http://schemas.openxmlformats.org/officeDocument/2006/relationships/image" Target="../media/image220.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62.xml.rels><?xml version="1.0" encoding="UTF-8" standalone="yes"?>
<Relationships xmlns="http://schemas.openxmlformats.org/package/2006/relationships"><Relationship Id="rId3" Type="http://schemas.openxmlformats.org/officeDocument/2006/relationships/image" Target="../media/image221.pn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63.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notesSlide" Target="../notesSlides/notesSlide54.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64.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65.xml.rels><?xml version="1.0" encoding="UTF-8" standalone="yes"?>
<Relationships xmlns="http://schemas.openxmlformats.org/package/2006/relationships"><Relationship Id="rId3" Type="http://schemas.openxmlformats.org/officeDocument/2006/relationships/image" Target="../media/image224.png"/><Relationship Id="rId2" Type="http://schemas.openxmlformats.org/officeDocument/2006/relationships/notesSlide" Target="../notesSlides/notesSlide56.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66.xml.rels><?xml version="1.0" encoding="UTF-8" standalone="yes"?>
<Relationships xmlns="http://schemas.openxmlformats.org/package/2006/relationships"><Relationship Id="rId3" Type="http://schemas.openxmlformats.org/officeDocument/2006/relationships/image" Target="../media/image225.pn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67.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notesSlide" Target="../notesSlides/notesSlide58.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68.xml.rels><?xml version="1.0" encoding="UTF-8" standalone="yes"?>
<Relationships xmlns="http://schemas.openxmlformats.org/package/2006/relationships"><Relationship Id="rId3" Type="http://schemas.openxmlformats.org/officeDocument/2006/relationships/image" Target="../media/image227.png"/><Relationship Id="rId2" Type="http://schemas.openxmlformats.org/officeDocument/2006/relationships/notesSlide" Target="../notesSlides/notesSlide59.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69.xml.rels><?xml version="1.0" encoding="UTF-8" standalone="yes"?>
<Relationships xmlns="http://schemas.openxmlformats.org/package/2006/relationships"><Relationship Id="rId3" Type="http://schemas.openxmlformats.org/officeDocument/2006/relationships/image" Target="../media/image228.png"/><Relationship Id="rId2" Type="http://schemas.openxmlformats.org/officeDocument/2006/relationships/notesSlide" Target="../notesSlides/notesSlide60.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70.xml.rels><?xml version="1.0" encoding="UTF-8" standalone="yes"?>
<Relationships xmlns="http://schemas.openxmlformats.org/package/2006/relationships"><Relationship Id="rId3" Type="http://schemas.openxmlformats.org/officeDocument/2006/relationships/image" Target="../media/image229.png"/><Relationship Id="rId2" Type="http://schemas.openxmlformats.org/officeDocument/2006/relationships/notesSlide" Target="../notesSlides/notesSlide61.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71.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notesSlide" Target="../notesSlides/notesSlide62.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72.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notesSlide" Target="../notesSlides/notesSlide63.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73.xml.rels><?xml version="1.0" encoding="UTF-8" standalone="yes"?>
<Relationships xmlns="http://schemas.openxmlformats.org/package/2006/relationships"><Relationship Id="rId3" Type="http://schemas.openxmlformats.org/officeDocument/2006/relationships/image" Target="../media/image232.pn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187.png"/></Relationships>
</file>

<file path=ppt/slides/_rels/slide74.xml.rels><?xml version="1.0" encoding="UTF-8" standalone="yes"?>
<Relationships xmlns="http://schemas.openxmlformats.org/package/2006/relationships"><Relationship Id="rId3" Type="http://schemas.openxmlformats.org/officeDocument/2006/relationships/image" Target="../media/image233.png"/><Relationship Id="rId2" Type="http://schemas.openxmlformats.org/officeDocument/2006/relationships/notesSlide" Target="../notesSlides/notesSlide65.xml"/><Relationship Id="rId1" Type="http://schemas.openxmlformats.org/officeDocument/2006/relationships/slideLayout" Target="../slideLayouts/slideLayout7.xml"/><Relationship Id="rId4" Type="http://schemas.openxmlformats.org/officeDocument/2006/relationships/image" Target="../media/image18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2"/>
          <p:cNvSpPr>
            <a:spLocks noGrp="1" noChangeArrowheads="1"/>
          </p:cNvSpPr>
          <p:nvPr>
            <p:ph type="ctrTitle"/>
          </p:nvPr>
        </p:nvSpPr>
        <p:spPr>
          <a:xfrm>
            <a:off x="0" y="393405"/>
            <a:ext cx="8489581" cy="1765439"/>
          </a:xfrm>
        </p:spPr>
        <p:txBody>
          <a:bodyPr/>
          <a:lstStyle/>
          <a:p>
            <a:pPr eaLnBrk="1" hangingPunct="1"/>
            <a:r>
              <a:rPr lang="en-US" sz="3600" dirty="0" smtClean="0"/>
              <a:t>Informatica MDM - </a:t>
            </a:r>
            <a:r>
              <a:rPr lang="en-US" sz="3600" dirty="0" err="1" smtClean="0"/>
              <a:t>Multidomain</a:t>
            </a:r>
            <a:endParaRPr lang="en-US" sz="2400" dirty="0" smtClean="0"/>
          </a:p>
        </p:txBody>
      </p:sp>
      <p:sp>
        <p:nvSpPr>
          <p:cNvPr id="3075" name="Rectangle 13"/>
          <p:cNvSpPr>
            <a:spLocks noGrp="1" noChangeArrowheads="1"/>
          </p:cNvSpPr>
          <p:nvPr>
            <p:ph type="subTitle" idx="1"/>
          </p:nvPr>
        </p:nvSpPr>
        <p:spPr>
          <a:xfrm>
            <a:off x="943276" y="3359217"/>
            <a:ext cx="8037095" cy="1850958"/>
          </a:xfrm>
        </p:spPr>
        <p:txBody>
          <a:bodyPr/>
          <a:lstStyle/>
          <a:p>
            <a:pPr eaLnBrk="1" hangingPunct="1"/>
            <a:r>
              <a:rPr lang="en-IE" dirty="0" smtClean="0"/>
              <a:t>Colm Moynihan – Technical Director</a:t>
            </a:r>
          </a:p>
          <a:p>
            <a:pPr eaLnBrk="1" hangingPunct="1"/>
            <a:endParaRPr lang="en-IE" dirty="0" smtClean="0"/>
          </a:p>
          <a:p>
            <a:pPr eaLnBrk="1" hangingPunct="1"/>
            <a:r>
              <a:rPr lang="en-IE" smtClean="0"/>
              <a:t>13rd </a:t>
            </a:r>
            <a:r>
              <a:rPr lang="en-IE" dirty="0" smtClean="0"/>
              <a:t>Feb 2012</a:t>
            </a:r>
          </a:p>
          <a:p>
            <a:pPr eaLnBrk="1" hangingPunct="1"/>
            <a:endParaRPr lang="en-US" dirty="0" smtClean="0"/>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178526" y="1248592"/>
            <a:ext cx="8382000" cy="476726"/>
          </a:xfrm>
          <a:prstGeom prst="roundRect">
            <a:avLst/>
          </a:prstGeom>
          <a:solidFill>
            <a:schemeClr val="accent1">
              <a:lumMod val="20000"/>
              <a:lumOff val="80000"/>
            </a:schemeClr>
          </a:solidFill>
          <a:ln w="9525" cap="flat" cmpd="sng" algn="ctr">
            <a:noFill/>
            <a:prstDash val="solid"/>
            <a:round/>
            <a:headEnd type="none" w="med" len="med"/>
            <a:tailEnd type="triangle" w="med" len="med"/>
          </a:ln>
          <a:effectLst/>
        </p:spPr>
        <p:txBody>
          <a:bodyPr wrap="square" anchor="ctr">
            <a:spAutoFit/>
          </a:bodyPr>
          <a:lstStyle/>
          <a:p>
            <a:pPr algn="ctr">
              <a:defRPr/>
            </a:pPr>
            <a:endParaRPr lang="en-US" dirty="0">
              <a:cs typeface="+mn-cs"/>
            </a:endParaRPr>
          </a:p>
        </p:txBody>
      </p:sp>
      <p:sp>
        <p:nvSpPr>
          <p:cNvPr id="2" name="Title 1"/>
          <p:cNvSpPr>
            <a:spLocks noGrp="1"/>
          </p:cNvSpPr>
          <p:nvPr>
            <p:ph type="title"/>
          </p:nvPr>
        </p:nvSpPr>
        <p:spPr>
          <a:xfrm>
            <a:off x="202131" y="196850"/>
            <a:ext cx="8656119" cy="868363"/>
          </a:xfrm>
        </p:spPr>
        <p:txBody>
          <a:bodyPr/>
          <a:lstStyle/>
          <a:p>
            <a:r>
              <a:rPr lang="en-GB" dirty="0" smtClean="0"/>
              <a:t>Agenda</a:t>
            </a:r>
            <a:endParaRPr lang="en-US" dirty="0"/>
          </a:p>
        </p:txBody>
      </p:sp>
      <p:sp>
        <p:nvSpPr>
          <p:cNvPr id="3" name="Content Placeholder 2"/>
          <p:cNvSpPr>
            <a:spLocks noGrp="1"/>
          </p:cNvSpPr>
          <p:nvPr>
            <p:ph idx="1"/>
          </p:nvPr>
        </p:nvSpPr>
        <p:spPr>
          <a:xfrm>
            <a:off x="370757" y="1220369"/>
            <a:ext cx="8551862" cy="4217904"/>
          </a:xfrm>
        </p:spPr>
        <p:txBody>
          <a:bodyPr/>
          <a:lstStyle/>
          <a:p>
            <a:r>
              <a:rPr lang="en-IE" sz="2400" dirty="0" smtClean="0"/>
              <a:t>Introduction</a:t>
            </a:r>
          </a:p>
          <a:p>
            <a:r>
              <a:rPr lang="en-IE" sz="2400" dirty="0" smtClean="0"/>
              <a:t>MDM Partner Offering</a:t>
            </a:r>
          </a:p>
          <a:p>
            <a:r>
              <a:rPr lang="en-IE" sz="2400" dirty="0" smtClean="0"/>
              <a:t>MDM Features</a:t>
            </a:r>
          </a:p>
          <a:p>
            <a:r>
              <a:rPr lang="en-IE" sz="2400" dirty="0" smtClean="0"/>
              <a:t>Reference Data Management Accelerator</a:t>
            </a:r>
          </a:p>
          <a:p>
            <a:r>
              <a:rPr lang="en-IE" sz="2400" dirty="0" smtClean="0"/>
              <a:t>Competitive Intelligence</a:t>
            </a:r>
          </a:p>
          <a:p>
            <a:r>
              <a:rPr lang="en-IE" sz="2400" dirty="0" smtClean="0"/>
              <a:t>Enablement</a:t>
            </a:r>
            <a:endParaRPr lang="en-IE" sz="2400" dirty="0"/>
          </a:p>
          <a:p>
            <a:r>
              <a:rPr lang="en-IE" sz="2400" dirty="0" smtClean="0"/>
              <a:t>Summary</a:t>
            </a:r>
          </a:p>
          <a:p>
            <a:endParaRPr lang="en-US" sz="2400" dirty="0"/>
          </a:p>
        </p:txBody>
      </p:sp>
    </p:spTree>
    <p:extLst>
      <p:ext uri="{BB962C8B-B14F-4D97-AF65-F5344CB8AC3E}">
        <p14:creationId xmlns:p14="http://schemas.microsoft.com/office/powerpoint/2010/main" val="250072182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3"/>
          <p:cNvSpPr>
            <a:spLocks noGrp="1" noChangeArrowheads="1"/>
          </p:cNvSpPr>
          <p:nvPr>
            <p:ph type="title"/>
          </p:nvPr>
        </p:nvSpPr>
        <p:spPr/>
        <p:txBody>
          <a:bodyPr/>
          <a:lstStyle/>
          <a:p>
            <a:pPr eaLnBrk="1" hangingPunct="1"/>
            <a:r>
              <a:rPr lang="en-US" dirty="0" smtClean="0"/>
              <a:t>Informatica</a:t>
            </a:r>
            <a:r>
              <a:rPr lang="en-US" sz="2800" dirty="0" smtClean="0"/>
              <a:t/>
            </a:r>
            <a:br>
              <a:rPr lang="en-US" sz="2800" dirty="0" smtClean="0"/>
            </a:br>
            <a:r>
              <a:rPr lang="en-US" sz="2000" i="1" dirty="0" smtClean="0"/>
              <a:t>The #1 Independent Leader in Data Integration</a:t>
            </a:r>
          </a:p>
        </p:txBody>
      </p:sp>
      <p:sp>
        <p:nvSpPr>
          <p:cNvPr id="23555" name="Content Placeholder 2"/>
          <p:cNvSpPr>
            <a:spLocks/>
          </p:cNvSpPr>
          <p:nvPr/>
        </p:nvSpPr>
        <p:spPr bwMode="auto">
          <a:xfrm>
            <a:off x="522288" y="1498600"/>
            <a:ext cx="3751262" cy="409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42900" indent="-342900" algn="l" eaLnBrk="0" hangingPunct="0">
              <a:spcBef>
                <a:spcPct val="65000"/>
              </a:spcBef>
              <a:buClr>
                <a:srgbClr val="5C8727"/>
              </a:buClr>
              <a:buFontTx/>
              <a:buChar char="•"/>
            </a:pPr>
            <a:r>
              <a:rPr lang="en-US" sz="1600" b="1" dirty="0">
                <a:solidFill>
                  <a:srgbClr val="5C8727"/>
                </a:solidFill>
              </a:rPr>
              <a:t>Founded: </a:t>
            </a:r>
            <a:r>
              <a:rPr lang="en-US" sz="1600" b="1" dirty="0">
                <a:solidFill>
                  <a:srgbClr val="000000"/>
                </a:solidFill>
              </a:rPr>
              <a:t>1993</a:t>
            </a:r>
          </a:p>
          <a:p>
            <a:pPr marL="342900" indent="-342900" algn="l" eaLnBrk="0" hangingPunct="0">
              <a:spcBef>
                <a:spcPct val="65000"/>
              </a:spcBef>
              <a:buClr>
                <a:srgbClr val="5C8727"/>
              </a:buClr>
              <a:buFontTx/>
              <a:buChar char="•"/>
            </a:pPr>
            <a:r>
              <a:rPr lang="en-US" sz="1600" b="1" dirty="0">
                <a:solidFill>
                  <a:srgbClr val="5C8727"/>
                </a:solidFill>
              </a:rPr>
              <a:t>2010 Revenue: </a:t>
            </a:r>
            <a:r>
              <a:rPr lang="en-US" sz="1600" b="1" dirty="0">
                <a:solidFill>
                  <a:srgbClr val="000000"/>
                </a:solidFill>
              </a:rPr>
              <a:t>$650 million </a:t>
            </a:r>
          </a:p>
          <a:p>
            <a:pPr marL="342900" indent="-342900" algn="l" eaLnBrk="0" hangingPunct="0">
              <a:spcBef>
                <a:spcPct val="65000"/>
              </a:spcBef>
              <a:buClr>
                <a:srgbClr val="5C8727"/>
              </a:buClr>
              <a:buFontTx/>
              <a:buChar char="•"/>
            </a:pPr>
            <a:r>
              <a:rPr lang="en-US" sz="1600" b="1" dirty="0">
                <a:solidFill>
                  <a:srgbClr val="5C8727"/>
                </a:solidFill>
              </a:rPr>
              <a:t>5-year Average Growth Rate:</a:t>
            </a:r>
            <a:r>
              <a:rPr lang="en-US" sz="1600" b="1" dirty="0">
                <a:solidFill>
                  <a:srgbClr val="000000"/>
                </a:solidFill>
              </a:rPr>
              <a:t/>
            </a:r>
            <a:br>
              <a:rPr lang="en-US" sz="1600" b="1" dirty="0">
                <a:solidFill>
                  <a:srgbClr val="000000"/>
                </a:solidFill>
              </a:rPr>
            </a:br>
            <a:r>
              <a:rPr lang="en-US" sz="1600" b="1" dirty="0">
                <a:solidFill>
                  <a:srgbClr val="000000"/>
                </a:solidFill>
              </a:rPr>
              <a:t>20% per year</a:t>
            </a:r>
          </a:p>
          <a:p>
            <a:pPr marL="342900" indent="-342900" algn="l" eaLnBrk="0" hangingPunct="0">
              <a:spcBef>
                <a:spcPct val="65000"/>
              </a:spcBef>
              <a:buClr>
                <a:srgbClr val="5C8727"/>
              </a:buClr>
              <a:buFontTx/>
              <a:buChar char="•"/>
            </a:pPr>
            <a:r>
              <a:rPr lang="en-US" sz="1600" b="1" dirty="0">
                <a:solidFill>
                  <a:srgbClr val="5C8727"/>
                </a:solidFill>
              </a:rPr>
              <a:t>Employees: </a:t>
            </a:r>
            <a:r>
              <a:rPr lang="en-US" sz="1600" b="1" dirty="0">
                <a:solidFill>
                  <a:srgbClr val="000000"/>
                </a:solidFill>
              </a:rPr>
              <a:t>2,478</a:t>
            </a:r>
          </a:p>
          <a:p>
            <a:pPr marL="342900" indent="-342900" algn="l" eaLnBrk="0" hangingPunct="0">
              <a:spcBef>
                <a:spcPct val="65000"/>
              </a:spcBef>
              <a:buClr>
                <a:srgbClr val="5C8727"/>
              </a:buClr>
              <a:buFontTx/>
              <a:buChar char="•"/>
            </a:pPr>
            <a:r>
              <a:rPr lang="en-GB" sz="1600" b="1" dirty="0">
                <a:solidFill>
                  <a:srgbClr val="5C8727"/>
                </a:solidFill>
              </a:rPr>
              <a:t>Partners: </a:t>
            </a:r>
            <a:r>
              <a:rPr lang="en-GB" sz="1600" b="1" dirty="0">
                <a:solidFill>
                  <a:srgbClr val="000000"/>
                </a:solidFill>
              </a:rPr>
              <a:t>400+</a:t>
            </a:r>
          </a:p>
          <a:p>
            <a:pPr marL="742950" lvl="1" indent="-285750" algn="l" eaLnBrk="0" hangingPunct="0">
              <a:spcBef>
                <a:spcPct val="30000"/>
              </a:spcBef>
              <a:buClr>
                <a:srgbClr val="5C8727"/>
              </a:buClr>
              <a:buFontTx/>
              <a:buChar char="•"/>
            </a:pPr>
            <a:r>
              <a:rPr lang="en-GB" sz="1400" dirty="0">
                <a:solidFill>
                  <a:srgbClr val="000000"/>
                </a:solidFill>
              </a:rPr>
              <a:t>Major SI, ISV, OEM and              On-Demand Leaders</a:t>
            </a:r>
          </a:p>
          <a:p>
            <a:pPr marL="342900" indent="-342900" algn="l" eaLnBrk="0" hangingPunct="0">
              <a:spcBef>
                <a:spcPct val="65000"/>
              </a:spcBef>
              <a:buClr>
                <a:srgbClr val="5C8727"/>
              </a:buClr>
              <a:buFontTx/>
              <a:buChar char="•"/>
            </a:pPr>
            <a:r>
              <a:rPr lang="en-GB" sz="1600" b="1" dirty="0">
                <a:solidFill>
                  <a:srgbClr val="5C8727"/>
                </a:solidFill>
              </a:rPr>
              <a:t>Customers: </a:t>
            </a:r>
            <a:r>
              <a:rPr lang="en-GB" sz="1600" b="1" dirty="0">
                <a:solidFill>
                  <a:srgbClr val="000000"/>
                </a:solidFill>
              </a:rPr>
              <a:t>4,500</a:t>
            </a:r>
          </a:p>
          <a:p>
            <a:pPr marL="742950" lvl="1" indent="-285750" algn="l" eaLnBrk="0" hangingPunct="0">
              <a:spcBef>
                <a:spcPct val="30000"/>
              </a:spcBef>
              <a:buClr>
                <a:srgbClr val="5C8727"/>
              </a:buClr>
              <a:buFontTx/>
              <a:buChar char="•"/>
            </a:pPr>
            <a:r>
              <a:rPr lang="en-GB" sz="1400" dirty="0">
                <a:solidFill>
                  <a:srgbClr val="000000"/>
                </a:solidFill>
              </a:rPr>
              <a:t>&gt; 70% of the Global 500</a:t>
            </a:r>
          </a:p>
          <a:p>
            <a:pPr marL="742950" lvl="1" indent="-285750" algn="l" eaLnBrk="0" hangingPunct="0">
              <a:spcBef>
                <a:spcPct val="30000"/>
              </a:spcBef>
              <a:buClr>
                <a:srgbClr val="5C8727"/>
              </a:buClr>
              <a:buFontTx/>
              <a:buChar char="•"/>
            </a:pPr>
            <a:r>
              <a:rPr lang="en-GB" sz="1400" dirty="0">
                <a:solidFill>
                  <a:srgbClr val="000000"/>
                </a:solidFill>
              </a:rPr>
              <a:t>Customers in 82 Countries</a:t>
            </a:r>
          </a:p>
          <a:p>
            <a:pPr marL="742950" lvl="1" indent="-285750" algn="l" eaLnBrk="0" hangingPunct="0">
              <a:spcBef>
                <a:spcPct val="30000"/>
              </a:spcBef>
              <a:buClr>
                <a:srgbClr val="5C8727"/>
              </a:buClr>
              <a:buFontTx/>
              <a:buChar char="•"/>
            </a:pPr>
            <a:r>
              <a:rPr lang="en-GB" sz="1400" dirty="0">
                <a:solidFill>
                  <a:srgbClr val="000000"/>
                </a:solidFill>
              </a:rPr>
              <a:t>Direct Presence in 26 Countries</a:t>
            </a:r>
          </a:p>
          <a:p>
            <a:pPr marL="742950" lvl="1" indent="-285750" algn="l" eaLnBrk="0" hangingPunct="0">
              <a:spcBef>
                <a:spcPct val="30000"/>
              </a:spcBef>
              <a:buClr>
                <a:srgbClr val="5C8727"/>
              </a:buClr>
              <a:buFontTx/>
              <a:buChar char="•"/>
            </a:pPr>
            <a:r>
              <a:rPr lang="en-GB" sz="1400" dirty="0">
                <a:solidFill>
                  <a:srgbClr val="000000"/>
                </a:solidFill>
              </a:rPr>
              <a:t># 1 in Customer Loyalty Rankings (6 Years in a Row)</a:t>
            </a:r>
          </a:p>
        </p:txBody>
      </p:sp>
      <p:graphicFrame>
        <p:nvGraphicFramePr>
          <p:cNvPr id="23556" name="Chart 4"/>
          <p:cNvGraphicFramePr>
            <a:graphicFrameLocks/>
          </p:cNvGraphicFramePr>
          <p:nvPr/>
        </p:nvGraphicFramePr>
        <p:xfrm>
          <a:off x="4084638" y="1509713"/>
          <a:ext cx="5127625" cy="4248150"/>
        </p:xfrm>
        <a:graphic>
          <a:graphicData uri="http://schemas.openxmlformats.org/presentationml/2006/ole">
            <mc:AlternateContent xmlns:mc="http://schemas.openxmlformats.org/markup-compatibility/2006">
              <mc:Choice xmlns:v="urn:schemas-microsoft-com:vml" Requires="v">
                <p:oleObj spid="_x0000_s3101" name="Worksheet" r:id="rId5" imgW="4476782" imgH="3400425" progId="Excel.Sheet.8">
                  <p:embed/>
                </p:oleObj>
              </mc:Choice>
              <mc:Fallback>
                <p:oleObj name="Worksheet" r:id="rId5" imgW="4476782" imgH="3400425" progId="Excel.Sheet.8">
                  <p:embed/>
                  <p:pic>
                    <p:nvPicPr>
                      <p:cNvPr id="0" name=""/>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84638" y="1509713"/>
                        <a:ext cx="5127625" cy="4248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557" name="Line 31"/>
          <p:cNvSpPr>
            <a:spLocks noChangeShapeType="1"/>
          </p:cNvSpPr>
          <p:nvPr/>
        </p:nvSpPr>
        <p:spPr bwMode="gray">
          <a:xfrm flipV="1">
            <a:off x="4954588" y="1681163"/>
            <a:ext cx="3394075" cy="2146300"/>
          </a:xfrm>
          <a:prstGeom prst="line">
            <a:avLst/>
          </a:prstGeom>
          <a:noFill/>
          <a:ln w="50800">
            <a:solidFill>
              <a:srgbClr val="469246"/>
            </a:solidFill>
            <a:round/>
            <a:headEnd/>
            <a:tailEnd type="arrow" w="med" len="sm"/>
          </a:ln>
          <a:extLst>
            <a:ext uri="{909E8E84-426E-40DD-AFC4-6F175D3DCCD1}">
              <a14:hiddenFill xmlns:a14="http://schemas.microsoft.com/office/drawing/2010/main">
                <a:noFill/>
              </a14:hiddenFill>
            </a:ext>
          </a:extLst>
        </p:spPr>
        <p:txBody>
          <a:bodyPr/>
          <a:lstStyle/>
          <a:p>
            <a:endParaRPr lang="en-US" dirty="0"/>
          </a:p>
        </p:txBody>
      </p:sp>
      <p:sp>
        <p:nvSpPr>
          <p:cNvPr id="13" name="Rounded Rectangle 14"/>
          <p:cNvSpPr>
            <a:spLocks noChangeArrowheads="1"/>
          </p:cNvSpPr>
          <p:nvPr/>
        </p:nvSpPr>
        <p:spPr bwMode="gray">
          <a:xfrm>
            <a:off x="4129548" y="1498599"/>
            <a:ext cx="4866968" cy="4198375"/>
          </a:xfrm>
          <a:prstGeom prst="roundRect">
            <a:avLst>
              <a:gd name="adj" fmla="val 2435"/>
            </a:avLst>
          </a:prstGeom>
          <a:gradFill flip="none" rotWithShape="1">
            <a:gsLst>
              <a:gs pos="0">
                <a:srgbClr val="005595">
                  <a:alpha val="10000"/>
                </a:srgbClr>
              </a:gs>
              <a:gs pos="50000">
                <a:schemeClr val="accent1">
                  <a:alpha val="10000"/>
                </a:schemeClr>
              </a:gs>
              <a:gs pos="100000">
                <a:schemeClr val="accent1">
                  <a:alpha val="0"/>
                </a:schemeClr>
              </a:gs>
            </a:gsLst>
            <a:lin ang="5400000" scaled="1"/>
            <a:tileRect/>
          </a:gradFill>
          <a:ln w="9525" algn="ctr">
            <a:solidFill>
              <a:schemeClr val="accent2"/>
            </a:solidFill>
            <a:miter lim="800000"/>
            <a:headEnd/>
            <a:tailEnd/>
          </a:ln>
        </p:spPr>
        <p:txBody>
          <a:bodyPr wrap="none" anchor="ctr"/>
          <a:lstStyle/>
          <a:p>
            <a:pPr algn="l">
              <a:defRPr/>
            </a:pPr>
            <a:endParaRPr lang="en-US" dirty="0">
              <a:solidFill>
                <a:srgbClr val="000000"/>
              </a:solidFill>
            </a:endParaRPr>
          </a:p>
        </p:txBody>
      </p:sp>
    </p:spTree>
    <p:custDataLst>
      <p:tags r:id="rId2"/>
    </p:custDataLst>
    <p:extLst>
      <p:ext uri="{BB962C8B-B14F-4D97-AF65-F5344CB8AC3E}">
        <p14:creationId xmlns:p14="http://schemas.microsoft.com/office/powerpoint/2010/main" val="850607660"/>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1159" y="2635972"/>
            <a:ext cx="2437208" cy="2336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1" y="2677318"/>
            <a:ext cx="2452483" cy="23051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44322" y="2655166"/>
            <a:ext cx="2490185" cy="23272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7" name="Line 2"/>
          <p:cNvSpPr>
            <a:spLocks noChangeShapeType="1"/>
          </p:cNvSpPr>
          <p:nvPr/>
        </p:nvSpPr>
        <p:spPr bwMode="gray">
          <a:xfrm>
            <a:off x="534988" y="5762625"/>
            <a:ext cx="8053387" cy="0"/>
          </a:xfrm>
          <a:prstGeom prst="line">
            <a:avLst/>
          </a:prstGeom>
          <a:noFill/>
          <a:ln w="25400">
            <a:solidFill>
              <a:srgbClr val="808080"/>
            </a:solidFill>
            <a:round/>
            <a:headEnd/>
            <a:tailEnd type="triangle" w="med" len="med"/>
          </a:ln>
        </p:spPr>
        <p:txBody>
          <a:bodyPr wrap="none" anchor="ctr"/>
          <a:lstStyle/>
          <a:p>
            <a:endParaRPr lang="en-US" dirty="0"/>
          </a:p>
        </p:txBody>
      </p:sp>
      <p:sp>
        <p:nvSpPr>
          <p:cNvPr id="8198" name="Line 3"/>
          <p:cNvSpPr>
            <a:spLocks noChangeShapeType="1"/>
          </p:cNvSpPr>
          <p:nvPr/>
        </p:nvSpPr>
        <p:spPr bwMode="gray">
          <a:xfrm flipV="1">
            <a:off x="549275" y="1692275"/>
            <a:ext cx="0" cy="4056063"/>
          </a:xfrm>
          <a:prstGeom prst="line">
            <a:avLst/>
          </a:prstGeom>
          <a:noFill/>
          <a:ln w="25400">
            <a:solidFill>
              <a:srgbClr val="808080"/>
            </a:solidFill>
            <a:round/>
            <a:headEnd/>
            <a:tailEnd type="triangle" w="med" len="med"/>
          </a:ln>
        </p:spPr>
        <p:txBody>
          <a:bodyPr wrap="none" anchor="ctr"/>
          <a:lstStyle/>
          <a:p>
            <a:endParaRPr lang="en-US" dirty="0"/>
          </a:p>
        </p:txBody>
      </p:sp>
      <p:sp>
        <p:nvSpPr>
          <p:cNvPr id="8199" name="Text Box 4"/>
          <p:cNvSpPr txBox="1">
            <a:spLocks noChangeArrowheads="1"/>
          </p:cNvSpPr>
          <p:nvPr/>
        </p:nvSpPr>
        <p:spPr bwMode="gray">
          <a:xfrm>
            <a:off x="3149600" y="5829300"/>
            <a:ext cx="2487613" cy="336550"/>
          </a:xfrm>
          <a:prstGeom prst="rect">
            <a:avLst/>
          </a:prstGeom>
          <a:noFill/>
          <a:ln w="25400" algn="ctr">
            <a:noFill/>
            <a:miter lim="800000"/>
            <a:headEnd/>
            <a:tailEnd/>
          </a:ln>
        </p:spPr>
        <p:txBody>
          <a:bodyPr wrap="none">
            <a:spAutoFit/>
          </a:bodyPr>
          <a:lstStyle/>
          <a:p>
            <a:pPr algn="ctr"/>
            <a:r>
              <a:rPr lang="en-US" sz="1600" b="1" dirty="0"/>
              <a:t>Completeness of Vision</a:t>
            </a:r>
          </a:p>
        </p:txBody>
      </p:sp>
      <p:sp>
        <p:nvSpPr>
          <p:cNvPr id="8200" name="Text Box 5"/>
          <p:cNvSpPr txBox="1">
            <a:spLocks noChangeArrowheads="1"/>
          </p:cNvSpPr>
          <p:nvPr/>
        </p:nvSpPr>
        <p:spPr bwMode="gray">
          <a:xfrm rot="-5400000">
            <a:off x="-645318" y="3458369"/>
            <a:ext cx="1890712" cy="336550"/>
          </a:xfrm>
          <a:prstGeom prst="rect">
            <a:avLst/>
          </a:prstGeom>
          <a:noFill/>
          <a:ln w="25400" algn="ctr">
            <a:noFill/>
            <a:miter lim="800000"/>
            <a:headEnd/>
            <a:tailEnd/>
          </a:ln>
        </p:spPr>
        <p:txBody>
          <a:bodyPr wrap="none">
            <a:spAutoFit/>
          </a:bodyPr>
          <a:lstStyle/>
          <a:p>
            <a:pPr algn="ctr"/>
            <a:r>
              <a:rPr lang="en-US" sz="1600" b="1" dirty="0"/>
              <a:t>Ability to Execute</a:t>
            </a:r>
          </a:p>
        </p:txBody>
      </p:sp>
      <p:grpSp>
        <p:nvGrpSpPr>
          <p:cNvPr id="2" name="Group 6"/>
          <p:cNvGrpSpPr>
            <a:grpSpLocks/>
          </p:cNvGrpSpPr>
          <p:nvPr/>
        </p:nvGrpSpPr>
        <p:grpSpPr bwMode="auto">
          <a:xfrm>
            <a:off x="6072189" y="1604963"/>
            <a:ext cx="2614613" cy="4160838"/>
            <a:chOff x="3825" y="1011"/>
            <a:chExt cx="1647" cy="2621"/>
          </a:xfrm>
        </p:grpSpPr>
        <p:sp>
          <p:nvSpPr>
            <p:cNvPr id="8224" name="Rectangle 7"/>
            <p:cNvSpPr>
              <a:spLocks noChangeArrowheads="1"/>
            </p:cNvSpPr>
            <p:nvPr/>
          </p:nvSpPr>
          <p:spPr bwMode="gray">
            <a:xfrm>
              <a:off x="3855" y="3192"/>
              <a:ext cx="1482" cy="312"/>
            </a:xfrm>
            <a:prstGeom prst="rect">
              <a:avLst/>
            </a:prstGeom>
            <a:gradFill rotWithShape="1">
              <a:gsLst>
                <a:gs pos="0">
                  <a:srgbClr val="C0C0C0">
                    <a:alpha val="39998"/>
                  </a:srgbClr>
                </a:gs>
                <a:gs pos="100000">
                  <a:srgbClr val="E2E2E2">
                    <a:alpha val="0"/>
                  </a:srgbClr>
                </a:gs>
              </a:gsLst>
              <a:lin ang="5400000" scaled="1"/>
            </a:gradFill>
            <a:ln w="25400" algn="ctr">
              <a:noFill/>
              <a:miter lim="800000"/>
              <a:headEnd/>
              <a:tailEnd/>
            </a:ln>
          </p:spPr>
          <p:txBody>
            <a:bodyPr wrap="none" anchor="ctr"/>
            <a:lstStyle/>
            <a:p>
              <a:pPr algn="ctr"/>
              <a:endParaRPr lang="en-US" dirty="0"/>
            </a:p>
          </p:txBody>
        </p:sp>
        <p:sp>
          <p:nvSpPr>
            <p:cNvPr id="8225" name="Text Box 9"/>
            <p:cNvSpPr txBox="1">
              <a:spLocks noChangeArrowheads="1"/>
            </p:cNvSpPr>
            <p:nvPr/>
          </p:nvSpPr>
          <p:spPr bwMode="gray">
            <a:xfrm>
              <a:off x="3943" y="3496"/>
              <a:ext cx="1297" cy="136"/>
            </a:xfrm>
            <a:prstGeom prst="rect">
              <a:avLst/>
            </a:prstGeom>
            <a:noFill/>
            <a:ln w="25400" algn="ctr">
              <a:noFill/>
              <a:miter lim="800000"/>
              <a:headEnd/>
              <a:tailEnd/>
            </a:ln>
          </p:spPr>
          <p:txBody>
            <a:bodyPr wrap="none">
              <a:spAutoFit/>
            </a:bodyPr>
            <a:lstStyle/>
            <a:p>
              <a:pPr algn="ctr"/>
              <a:r>
                <a:rPr lang="en-US" sz="800" b="1" dirty="0"/>
                <a:t>Source: Gartner Research (June </a:t>
              </a:r>
              <a:r>
                <a:rPr lang="en-US" sz="800" b="1" dirty="0" smtClean="0"/>
                <a:t>2011)</a:t>
              </a:r>
              <a:endParaRPr lang="en-US" sz="800" b="1" dirty="0"/>
            </a:p>
          </p:txBody>
        </p:sp>
        <p:grpSp>
          <p:nvGrpSpPr>
            <p:cNvPr id="3" name="Group 10"/>
            <p:cNvGrpSpPr>
              <a:grpSpLocks/>
            </p:cNvGrpSpPr>
            <p:nvPr/>
          </p:nvGrpSpPr>
          <p:grpSpPr bwMode="auto">
            <a:xfrm>
              <a:off x="3905" y="1503"/>
              <a:ext cx="1333" cy="1881"/>
              <a:chOff x="2216" y="1503"/>
              <a:chExt cx="1333" cy="1881"/>
            </a:xfrm>
          </p:grpSpPr>
          <p:sp>
            <p:nvSpPr>
              <p:cNvPr id="8233" name="Text Box 11"/>
              <p:cNvSpPr txBox="1">
                <a:spLocks noChangeArrowheads="1"/>
              </p:cNvSpPr>
              <p:nvPr/>
            </p:nvSpPr>
            <p:spPr bwMode="gray">
              <a:xfrm>
                <a:off x="3043" y="3229"/>
                <a:ext cx="506" cy="154"/>
              </a:xfrm>
              <a:prstGeom prst="rect">
                <a:avLst/>
              </a:prstGeom>
              <a:noFill/>
              <a:ln w="25400" algn="ctr">
                <a:noFill/>
                <a:miter lim="800000"/>
                <a:headEnd/>
                <a:tailEnd/>
              </a:ln>
            </p:spPr>
            <p:txBody>
              <a:bodyPr wrap="none">
                <a:spAutoFit/>
              </a:bodyPr>
              <a:lstStyle/>
              <a:p>
                <a:pPr algn="ctr"/>
                <a:r>
                  <a:rPr lang="en-US" sz="1000" dirty="0"/>
                  <a:t>Visionaries</a:t>
                </a:r>
              </a:p>
            </p:txBody>
          </p:sp>
          <p:sp>
            <p:nvSpPr>
              <p:cNvPr id="8234" name="Text Box 12"/>
              <p:cNvSpPr txBox="1">
                <a:spLocks noChangeArrowheads="1"/>
              </p:cNvSpPr>
              <p:nvPr/>
            </p:nvSpPr>
            <p:spPr bwMode="gray">
              <a:xfrm>
                <a:off x="2216" y="3230"/>
                <a:ext cx="608" cy="154"/>
              </a:xfrm>
              <a:prstGeom prst="rect">
                <a:avLst/>
              </a:prstGeom>
              <a:noFill/>
              <a:ln w="25400" algn="ctr">
                <a:noFill/>
                <a:miter lim="800000"/>
                <a:headEnd/>
                <a:tailEnd/>
              </a:ln>
            </p:spPr>
            <p:txBody>
              <a:bodyPr wrap="none">
                <a:spAutoFit/>
              </a:bodyPr>
              <a:lstStyle/>
              <a:p>
                <a:pPr algn="ctr"/>
                <a:r>
                  <a:rPr lang="en-US" sz="1000" dirty="0"/>
                  <a:t>Niche Players</a:t>
                </a:r>
              </a:p>
            </p:txBody>
          </p:sp>
          <p:sp>
            <p:nvSpPr>
              <p:cNvPr id="8235" name="Text Box 13"/>
              <p:cNvSpPr txBox="1">
                <a:spLocks noChangeArrowheads="1"/>
              </p:cNvSpPr>
              <p:nvPr/>
            </p:nvSpPr>
            <p:spPr bwMode="gray">
              <a:xfrm>
                <a:off x="2250" y="1513"/>
                <a:ext cx="541" cy="154"/>
              </a:xfrm>
              <a:prstGeom prst="rect">
                <a:avLst/>
              </a:prstGeom>
              <a:noFill/>
              <a:ln w="25400" algn="ctr">
                <a:noFill/>
                <a:miter lim="800000"/>
                <a:headEnd/>
                <a:tailEnd/>
              </a:ln>
            </p:spPr>
            <p:txBody>
              <a:bodyPr wrap="none">
                <a:spAutoFit/>
              </a:bodyPr>
              <a:lstStyle/>
              <a:p>
                <a:pPr algn="ctr"/>
                <a:r>
                  <a:rPr lang="en-US" sz="1000" dirty="0"/>
                  <a:t>Challengers</a:t>
                </a:r>
              </a:p>
            </p:txBody>
          </p:sp>
          <p:sp>
            <p:nvSpPr>
              <p:cNvPr id="8236" name="Text Box 14"/>
              <p:cNvSpPr txBox="1">
                <a:spLocks noChangeArrowheads="1"/>
              </p:cNvSpPr>
              <p:nvPr/>
            </p:nvSpPr>
            <p:spPr bwMode="gray">
              <a:xfrm>
                <a:off x="3055" y="1503"/>
                <a:ext cx="483" cy="173"/>
              </a:xfrm>
              <a:prstGeom prst="rect">
                <a:avLst/>
              </a:prstGeom>
              <a:noFill/>
              <a:ln w="25400" algn="ctr">
                <a:noFill/>
                <a:miter lim="800000"/>
                <a:headEnd/>
                <a:tailEnd/>
              </a:ln>
            </p:spPr>
            <p:txBody>
              <a:bodyPr wrap="none">
                <a:spAutoFit/>
              </a:bodyPr>
              <a:lstStyle/>
              <a:p>
                <a:pPr algn="ctr"/>
                <a:r>
                  <a:rPr lang="en-US" sz="1200" b="1" dirty="0">
                    <a:solidFill>
                      <a:schemeClr val="tx2"/>
                    </a:solidFill>
                  </a:rPr>
                  <a:t>Leaders</a:t>
                </a:r>
              </a:p>
            </p:txBody>
          </p:sp>
        </p:grpSp>
        <p:sp>
          <p:nvSpPr>
            <p:cNvPr id="8227" name="Oval 15"/>
            <p:cNvSpPr>
              <a:spLocks noChangeArrowheads="1"/>
            </p:cNvSpPr>
            <p:nvPr/>
          </p:nvSpPr>
          <p:spPr bwMode="gray">
            <a:xfrm>
              <a:off x="5052" y="1910"/>
              <a:ext cx="420" cy="116"/>
            </a:xfrm>
            <a:prstGeom prst="ellipse">
              <a:avLst/>
            </a:prstGeom>
            <a:noFill/>
            <a:ln w="38100" algn="ctr">
              <a:solidFill>
                <a:srgbClr val="78A22F"/>
              </a:solidFill>
              <a:round/>
              <a:headEnd/>
              <a:tailEnd/>
            </a:ln>
          </p:spPr>
          <p:txBody>
            <a:bodyPr wrap="none" anchor="ctr"/>
            <a:lstStyle/>
            <a:p>
              <a:pPr algn="ctr"/>
              <a:endParaRPr lang="en-US" dirty="0"/>
            </a:p>
          </p:txBody>
        </p:sp>
        <p:grpSp>
          <p:nvGrpSpPr>
            <p:cNvPr id="4" name="Group 16"/>
            <p:cNvGrpSpPr>
              <a:grpSpLocks/>
            </p:cNvGrpSpPr>
            <p:nvPr/>
          </p:nvGrpSpPr>
          <p:grpSpPr bwMode="auto">
            <a:xfrm>
              <a:off x="3825" y="1011"/>
              <a:ext cx="1542" cy="373"/>
              <a:chOff x="3825" y="1011"/>
              <a:chExt cx="1542" cy="373"/>
            </a:xfrm>
          </p:grpSpPr>
          <p:grpSp>
            <p:nvGrpSpPr>
              <p:cNvPr id="5" name="Group 17"/>
              <p:cNvGrpSpPr>
                <a:grpSpLocks/>
              </p:cNvGrpSpPr>
              <p:nvPr/>
            </p:nvGrpSpPr>
            <p:grpSpPr bwMode="auto">
              <a:xfrm>
                <a:off x="3938" y="1011"/>
                <a:ext cx="1316" cy="373"/>
                <a:chOff x="604" y="1009"/>
                <a:chExt cx="1316" cy="373"/>
              </a:xfrm>
            </p:grpSpPr>
            <p:sp>
              <p:nvSpPr>
                <p:cNvPr id="8231" name="AutoShape 18"/>
                <p:cNvSpPr>
                  <a:spLocks noChangeArrowheads="1"/>
                </p:cNvSpPr>
                <p:nvPr/>
              </p:nvSpPr>
              <p:spPr bwMode="gray">
                <a:xfrm>
                  <a:off x="604" y="1009"/>
                  <a:ext cx="1316" cy="373"/>
                </a:xfrm>
                <a:prstGeom prst="roundRect">
                  <a:avLst>
                    <a:gd name="adj" fmla="val 3579"/>
                  </a:avLst>
                </a:prstGeom>
                <a:solidFill>
                  <a:schemeClr val="bg1"/>
                </a:solidFill>
                <a:ln w="15875" algn="ctr">
                  <a:solidFill>
                    <a:srgbClr val="808080"/>
                  </a:solidFill>
                  <a:round/>
                  <a:headEnd/>
                  <a:tailEnd/>
                </a:ln>
              </p:spPr>
              <p:txBody>
                <a:bodyPr wrap="none" anchor="ctr"/>
                <a:lstStyle/>
                <a:p>
                  <a:pPr algn="ctr"/>
                  <a:endParaRPr lang="en-US" dirty="0"/>
                </a:p>
              </p:txBody>
            </p:sp>
            <p:sp>
              <p:nvSpPr>
                <p:cNvPr id="8232" name="AutoShape 19"/>
                <p:cNvSpPr>
                  <a:spLocks noChangeArrowheads="1"/>
                </p:cNvSpPr>
                <p:nvPr/>
              </p:nvSpPr>
              <p:spPr bwMode="gray">
                <a:xfrm>
                  <a:off x="620" y="1025"/>
                  <a:ext cx="1284" cy="341"/>
                </a:xfrm>
                <a:prstGeom prst="roundRect">
                  <a:avLst>
                    <a:gd name="adj" fmla="val 4042"/>
                  </a:avLst>
                </a:prstGeom>
                <a:solidFill>
                  <a:srgbClr val="005595"/>
                </a:solidFill>
                <a:ln w="25400" algn="ctr">
                  <a:noFill/>
                  <a:round/>
                  <a:headEnd/>
                  <a:tailEnd/>
                </a:ln>
              </p:spPr>
              <p:txBody>
                <a:bodyPr wrap="none" anchor="ctr"/>
                <a:lstStyle/>
                <a:p>
                  <a:pPr algn="ctr"/>
                  <a:endParaRPr lang="en-US" dirty="0"/>
                </a:p>
              </p:txBody>
            </p:sp>
          </p:grpSp>
          <p:sp>
            <p:nvSpPr>
              <p:cNvPr id="8230" name="Text Box 20"/>
              <p:cNvSpPr txBox="1">
                <a:spLocks noChangeArrowheads="1"/>
              </p:cNvSpPr>
              <p:nvPr/>
            </p:nvSpPr>
            <p:spPr bwMode="gray">
              <a:xfrm>
                <a:off x="3825" y="1036"/>
                <a:ext cx="1542" cy="324"/>
              </a:xfrm>
              <a:prstGeom prst="rect">
                <a:avLst/>
              </a:prstGeom>
              <a:noFill/>
              <a:ln w="25400" algn="ctr">
                <a:noFill/>
                <a:miter lim="800000"/>
                <a:headEnd/>
                <a:tailEnd/>
              </a:ln>
            </p:spPr>
            <p:txBody>
              <a:bodyPr>
                <a:spAutoFit/>
              </a:bodyPr>
              <a:lstStyle/>
              <a:p>
                <a:pPr algn="ctr">
                  <a:lnSpc>
                    <a:spcPct val="90000"/>
                  </a:lnSpc>
                  <a:spcBef>
                    <a:spcPct val="50000"/>
                  </a:spcBef>
                </a:pPr>
                <a:r>
                  <a:rPr lang="en-US" sz="1200" b="1" dirty="0" smtClean="0">
                    <a:solidFill>
                      <a:schemeClr val="bg1"/>
                    </a:solidFill>
                  </a:rPr>
                  <a:t>2011 </a:t>
                </a:r>
                <a:r>
                  <a:rPr lang="en-US" sz="1200" b="1" dirty="0">
                    <a:solidFill>
                      <a:schemeClr val="bg1"/>
                    </a:solidFill>
                  </a:rPr>
                  <a:t>Data Quality </a:t>
                </a:r>
              </a:p>
              <a:p>
                <a:pPr algn="ctr">
                  <a:lnSpc>
                    <a:spcPct val="90000"/>
                  </a:lnSpc>
                  <a:spcBef>
                    <a:spcPct val="50000"/>
                  </a:spcBef>
                </a:pPr>
                <a:r>
                  <a:rPr lang="en-US" sz="1200" b="1" dirty="0">
                    <a:solidFill>
                      <a:schemeClr val="bg1"/>
                    </a:solidFill>
                  </a:rPr>
                  <a:t>Magic Quadrant</a:t>
                </a:r>
              </a:p>
            </p:txBody>
          </p:sp>
        </p:grpSp>
      </p:grpSp>
      <p:grpSp>
        <p:nvGrpSpPr>
          <p:cNvPr id="6" name="Group 21"/>
          <p:cNvGrpSpPr>
            <a:grpSpLocks/>
          </p:cNvGrpSpPr>
          <p:nvPr/>
        </p:nvGrpSpPr>
        <p:grpSpPr bwMode="auto">
          <a:xfrm>
            <a:off x="3406780" y="1592263"/>
            <a:ext cx="2452690" cy="4173538"/>
            <a:chOff x="2146" y="1003"/>
            <a:chExt cx="1545" cy="2629"/>
          </a:xfrm>
        </p:grpSpPr>
        <p:sp>
          <p:nvSpPr>
            <p:cNvPr id="8212" name="Text Box 23"/>
            <p:cNvSpPr txBox="1">
              <a:spLocks noChangeArrowheads="1"/>
            </p:cNvSpPr>
            <p:nvPr/>
          </p:nvSpPr>
          <p:spPr bwMode="gray">
            <a:xfrm>
              <a:off x="2146" y="3496"/>
              <a:ext cx="1481" cy="136"/>
            </a:xfrm>
            <a:prstGeom prst="rect">
              <a:avLst/>
            </a:prstGeom>
            <a:noFill/>
            <a:ln w="25400" algn="ctr">
              <a:noFill/>
              <a:miter lim="800000"/>
              <a:headEnd/>
              <a:tailEnd/>
            </a:ln>
          </p:spPr>
          <p:txBody>
            <a:bodyPr wrap="none">
              <a:spAutoFit/>
            </a:bodyPr>
            <a:lstStyle/>
            <a:p>
              <a:pPr algn="ctr"/>
              <a:r>
                <a:rPr lang="en-US" sz="800" b="1" dirty="0"/>
                <a:t>Source: Gartner Research (September </a:t>
              </a:r>
              <a:r>
                <a:rPr lang="en-US" sz="800" b="1" dirty="0" smtClean="0"/>
                <a:t>2011)</a:t>
              </a:r>
              <a:endParaRPr lang="en-US" sz="800" b="1" dirty="0"/>
            </a:p>
          </p:txBody>
        </p:sp>
        <p:grpSp>
          <p:nvGrpSpPr>
            <p:cNvPr id="7" name="Group 25"/>
            <p:cNvGrpSpPr>
              <a:grpSpLocks/>
            </p:cNvGrpSpPr>
            <p:nvPr/>
          </p:nvGrpSpPr>
          <p:grpSpPr bwMode="auto">
            <a:xfrm>
              <a:off x="2149" y="1003"/>
              <a:ext cx="1542" cy="373"/>
              <a:chOff x="2149" y="1003"/>
              <a:chExt cx="1542" cy="373"/>
            </a:xfrm>
          </p:grpSpPr>
          <p:grpSp>
            <p:nvGrpSpPr>
              <p:cNvPr id="8" name="Group 26"/>
              <p:cNvGrpSpPr>
                <a:grpSpLocks/>
              </p:cNvGrpSpPr>
              <p:nvPr/>
            </p:nvGrpSpPr>
            <p:grpSpPr bwMode="auto">
              <a:xfrm>
                <a:off x="2262" y="1003"/>
                <a:ext cx="1316" cy="373"/>
                <a:chOff x="604" y="1009"/>
                <a:chExt cx="1316" cy="373"/>
              </a:xfrm>
            </p:grpSpPr>
            <p:sp>
              <p:nvSpPr>
                <p:cNvPr id="8222" name="AutoShape 27"/>
                <p:cNvSpPr>
                  <a:spLocks noChangeArrowheads="1"/>
                </p:cNvSpPr>
                <p:nvPr/>
              </p:nvSpPr>
              <p:spPr bwMode="gray">
                <a:xfrm>
                  <a:off x="604" y="1009"/>
                  <a:ext cx="1316" cy="373"/>
                </a:xfrm>
                <a:prstGeom prst="roundRect">
                  <a:avLst>
                    <a:gd name="adj" fmla="val 3579"/>
                  </a:avLst>
                </a:prstGeom>
                <a:solidFill>
                  <a:schemeClr val="bg1"/>
                </a:solidFill>
                <a:ln w="15875" algn="ctr">
                  <a:solidFill>
                    <a:srgbClr val="808080"/>
                  </a:solidFill>
                  <a:round/>
                  <a:headEnd/>
                  <a:tailEnd/>
                </a:ln>
              </p:spPr>
              <p:txBody>
                <a:bodyPr wrap="none" anchor="ctr"/>
                <a:lstStyle/>
                <a:p>
                  <a:pPr algn="ctr"/>
                  <a:endParaRPr lang="en-US" dirty="0"/>
                </a:p>
              </p:txBody>
            </p:sp>
            <p:sp>
              <p:nvSpPr>
                <p:cNvPr id="8223" name="AutoShape 28"/>
                <p:cNvSpPr>
                  <a:spLocks noChangeArrowheads="1"/>
                </p:cNvSpPr>
                <p:nvPr/>
              </p:nvSpPr>
              <p:spPr bwMode="gray">
                <a:xfrm>
                  <a:off x="620" y="1025"/>
                  <a:ext cx="1284" cy="341"/>
                </a:xfrm>
                <a:prstGeom prst="roundRect">
                  <a:avLst>
                    <a:gd name="adj" fmla="val 4042"/>
                  </a:avLst>
                </a:prstGeom>
                <a:solidFill>
                  <a:srgbClr val="005595"/>
                </a:solidFill>
                <a:ln w="25400" algn="ctr">
                  <a:noFill/>
                  <a:round/>
                  <a:headEnd/>
                  <a:tailEnd/>
                </a:ln>
              </p:spPr>
              <p:txBody>
                <a:bodyPr wrap="none" anchor="ctr"/>
                <a:lstStyle/>
                <a:p>
                  <a:pPr algn="ctr"/>
                  <a:endParaRPr lang="en-US" dirty="0"/>
                </a:p>
              </p:txBody>
            </p:sp>
          </p:grpSp>
          <p:sp>
            <p:nvSpPr>
              <p:cNvPr id="8221" name="Text Box 29"/>
              <p:cNvSpPr txBox="1">
                <a:spLocks noChangeArrowheads="1"/>
              </p:cNvSpPr>
              <p:nvPr/>
            </p:nvSpPr>
            <p:spPr bwMode="gray">
              <a:xfrm>
                <a:off x="2149" y="1028"/>
                <a:ext cx="1542" cy="324"/>
              </a:xfrm>
              <a:prstGeom prst="rect">
                <a:avLst/>
              </a:prstGeom>
              <a:noFill/>
              <a:ln w="25400" algn="ctr">
                <a:noFill/>
                <a:miter lim="800000"/>
                <a:headEnd/>
                <a:tailEnd/>
              </a:ln>
            </p:spPr>
            <p:txBody>
              <a:bodyPr>
                <a:spAutoFit/>
              </a:bodyPr>
              <a:lstStyle/>
              <a:p>
                <a:pPr algn="ctr">
                  <a:lnSpc>
                    <a:spcPct val="90000"/>
                  </a:lnSpc>
                  <a:spcBef>
                    <a:spcPct val="50000"/>
                  </a:spcBef>
                </a:pPr>
                <a:r>
                  <a:rPr lang="en-US" sz="1200" b="1" dirty="0" smtClean="0">
                    <a:solidFill>
                      <a:schemeClr val="bg1"/>
                    </a:solidFill>
                  </a:rPr>
                  <a:t>2011 </a:t>
                </a:r>
                <a:r>
                  <a:rPr lang="en-US" sz="1200" b="1" dirty="0">
                    <a:solidFill>
                      <a:schemeClr val="bg1"/>
                    </a:solidFill>
                  </a:rPr>
                  <a:t>Data Integration </a:t>
                </a:r>
              </a:p>
              <a:p>
                <a:pPr algn="ctr">
                  <a:lnSpc>
                    <a:spcPct val="90000"/>
                  </a:lnSpc>
                  <a:spcBef>
                    <a:spcPct val="50000"/>
                  </a:spcBef>
                </a:pPr>
                <a:r>
                  <a:rPr lang="en-US" sz="1200" b="1" dirty="0">
                    <a:solidFill>
                      <a:schemeClr val="bg1"/>
                    </a:solidFill>
                  </a:rPr>
                  <a:t>Magic Quadrant</a:t>
                </a:r>
              </a:p>
            </p:txBody>
          </p:sp>
        </p:grpSp>
        <p:sp>
          <p:nvSpPr>
            <p:cNvPr id="8215" name="Rectangle 30"/>
            <p:cNvSpPr>
              <a:spLocks noChangeArrowheads="1"/>
            </p:cNvSpPr>
            <p:nvPr/>
          </p:nvSpPr>
          <p:spPr bwMode="gray">
            <a:xfrm>
              <a:off x="2185" y="3198"/>
              <a:ext cx="1482" cy="300"/>
            </a:xfrm>
            <a:prstGeom prst="rect">
              <a:avLst/>
            </a:prstGeom>
            <a:gradFill rotWithShape="1">
              <a:gsLst>
                <a:gs pos="0">
                  <a:srgbClr val="C0C0C0">
                    <a:alpha val="39998"/>
                  </a:srgbClr>
                </a:gs>
                <a:gs pos="100000">
                  <a:srgbClr val="E2E2E2">
                    <a:alpha val="0"/>
                  </a:srgbClr>
                </a:gs>
              </a:gsLst>
              <a:lin ang="5400000" scaled="1"/>
            </a:gradFill>
            <a:ln w="25400" algn="ctr">
              <a:noFill/>
              <a:miter lim="800000"/>
              <a:headEnd/>
              <a:tailEnd/>
            </a:ln>
          </p:spPr>
          <p:txBody>
            <a:bodyPr wrap="none" anchor="ctr"/>
            <a:lstStyle/>
            <a:p>
              <a:pPr algn="ctr"/>
              <a:endParaRPr lang="en-US" dirty="0"/>
            </a:p>
          </p:txBody>
        </p:sp>
        <p:sp>
          <p:nvSpPr>
            <p:cNvPr id="8216" name="Text Box 31"/>
            <p:cNvSpPr txBox="1">
              <a:spLocks noChangeArrowheads="1"/>
            </p:cNvSpPr>
            <p:nvPr/>
          </p:nvSpPr>
          <p:spPr bwMode="gray">
            <a:xfrm>
              <a:off x="3052" y="3229"/>
              <a:ext cx="506" cy="154"/>
            </a:xfrm>
            <a:prstGeom prst="rect">
              <a:avLst/>
            </a:prstGeom>
            <a:noFill/>
            <a:ln w="25400" algn="ctr">
              <a:noFill/>
              <a:miter lim="800000"/>
              <a:headEnd/>
              <a:tailEnd/>
            </a:ln>
          </p:spPr>
          <p:txBody>
            <a:bodyPr wrap="none">
              <a:spAutoFit/>
            </a:bodyPr>
            <a:lstStyle/>
            <a:p>
              <a:pPr algn="ctr"/>
              <a:r>
                <a:rPr lang="en-US" sz="1000" dirty="0"/>
                <a:t>Visionaries</a:t>
              </a:r>
            </a:p>
          </p:txBody>
        </p:sp>
        <p:sp>
          <p:nvSpPr>
            <p:cNvPr id="8217" name="Text Box 32"/>
            <p:cNvSpPr txBox="1">
              <a:spLocks noChangeArrowheads="1"/>
            </p:cNvSpPr>
            <p:nvPr/>
          </p:nvSpPr>
          <p:spPr bwMode="gray">
            <a:xfrm>
              <a:off x="2225" y="3230"/>
              <a:ext cx="608" cy="154"/>
            </a:xfrm>
            <a:prstGeom prst="rect">
              <a:avLst/>
            </a:prstGeom>
            <a:noFill/>
            <a:ln w="25400" algn="ctr">
              <a:noFill/>
              <a:miter lim="800000"/>
              <a:headEnd/>
              <a:tailEnd/>
            </a:ln>
          </p:spPr>
          <p:txBody>
            <a:bodyPr wrap="none">
              <a:spAutoFit/>
            </a:bodyPr>
            <a:lstStyle/>
            <a:p>
              <a:pPr algn="ctr"/>
              <a:r>
                <a:rPr lang="en-US" sz="1000" dirty="0"/>
                <a:t>Niche Players</a:t>
              </a:r>
            </a:p>
          </p:txBody>
        </p:sp>
        <p:sp>
          <p:nvSpPr>
            <p:cNvPr id="8218" name="Text Box 33"/>
            <p:cNvSpPr txBox="1">
              <a:spLocks noChangeArrowheads="1"/>
            </p:cNvSpPr>
            <p:nvPr/>
          </p:nvSpPr>
          <p:spPr bwMode="gray">
            <a:xfrm>
              <a:off x="2259" y="1513"/>
              <a:ext cx="541" cy="154"/>
            </a:xfrm>
            <a:prstGeom prst="rect">
              <a:avLst/>
            </a:prstGeom>
            <a:noFill/>
            <a:ln w="25400" algn="ctr">
              <a:noFill/>
              <a:miter lim="800000"/>
              <a:headEnd/>
              <a:tailEnd/>
            </a:ln>
          </p:spPr>
          <p:txBody>
            <a:bodyPr wrap="none">
              <a:spAutoFit/>
            </a:bodyPr>
            <a:lstStyle/>
            <a:p>
              <a:pPr algn="ctr"/>
              <a:r>
                <a:rPr lang="en-US" sz="1000" dirty="0"/>
                <a:t>Challengers</a:t>
              </a:r>
            </a:p>
          </p:txBody>
        </p:sp>
        <p:sp>
          <p:nvSpPr>
            <p:cNvPr id="8219" name="Text Box 34"/>
            <p:cNvSpPr txBox="1">
              <a:spLocks noChangeArrowheads="1"/>
            </p:cNvSpPr>
            <p:nvPr/>
          </p:nvSpPr>
          <p:spPr bwMode="gray">
            <a:xfrm>
              <a:off x="3064" y="1503"/>
              <a:ext cx="483" cy="173"/>
            </a:xfrm>
            <a:prstGeom prst="rect">
              <a:avLst/>
            </a:prstGeom>
            <a:noFill/>
            <a:ln w="25400" algn="ctr">
              <a:noFill/>
              <a:miter lim="800000"/>
              <a:headEnd/>
              <a:tailEnd/>
            </a:ln>
          </p:spPr>
          <p:txBody>
            <a:bodyPr wrap="none">
              <a:spAutoFit/>
            </a:bodyPr>
            <a:lstStyle/>
            <a:p>
              <a:pPr algn="ctr"/>
              <a:r>
                <a:rPr lang="en-US" sz="1200" b="1" dirty="0">
                  <a:solidFill>
                    <a:schemeClr val="tx2"/>
                  </a:solidFill>
                </a:rPr>
                <a:t>Leaders</a:t>
              </a:r>
            </a:p>
          </p:txBody>
        </p:sp>
      </p:grpSp>
      <p:grpSp>
        <p:nvGrpSpPr>
          <p:cNvPr id="9" name="Group 35"/>
          <p:cNvGrpSpPr>
            <a:grpSpLocks/>
          </p:cNvGrpSpPr>
          <p:nvPr/>
        </p:nvGrpSpPr>
        <p:grpSpPr bwMode="auto">
          <a:xfrm>
            <a:off x="915988" y="1612900"/>
            <a:ext cx="2447925" cy="4076700"/>
            <a:chOff x="525" y="1003"/>
            <a:chExt cx="1542" cy="2568"/>
          </a:xfrm>
        </p:grpSpPr>
        <p:sp>
          <p:nvSpPr>
            <p:cNvPr id="8205" name="Text Box 36"/>
            <p:cNvSpPr txBox="1">
              <a:spLocks noChangeArrowheads="1"/>
            </p:cNvSpPr>
            <p:nvPr/>
          </p:nvSpPr>
          <p:spPr bwMode="auto">
            <a:xfrm>
              <a:off x="572" y="3491"/>
              <a:ext cx="1443" cy="80"/>
            </a:xfrm>
            <a:prstGeom prst="rect">
              <a:avLst/>
            </a:prstGeom>
            <a:noFill/>
            <a:ln w="9525">
              <a:noFill/>
              <a:miter lim="800000"/>
              <a:headEnd/>
              <a:tailEnd/>
            </a:ln>
          </p:spPr>
          <p:txBody>
            <a:bodyPr/>
            <a:lstStyle/>
            <a:p>
              <a:pPr algn="ctr" eaLnBrk="0" hangingPunct="0"/>
              <a:r>
                <a:rPr lang="en-US" sz="800" b="1" dirty="0"/>
                <a:t>Source: </a:t>
              </a:r>
              <a:r>
                <a:rPr lang="en-US" sz="800" b="1" dirty="0" smtClean="0"/>
                <a:t>Gartner Research (October 2011)</a:t>
              </a:r>
              <a:endParaRPr lang="en-US" sz="800" b="1" dirty="0"/>
            </a:p>
          </p:txBody>
        </p:sp>
        <p:grpSp>
          <p:nvGrpSpPr>
            <p:cNvPr id="10" name="Group 38"/>
            <p:cNvGrpSpPr>
              <a:grpSpLocks/>
            </p:cNvGrpSpPr>
            <p:nvPr/>
          </p:nvGrpSpPr>
          <p:grpSpPr bwMode="auto">
            <a:xfrm>
              <a:off x="525" y="1003"/>
              <a:ext cx="1542" cy="373"/>
              <a:chOff x="525" y="1003"/>
              <a:chExt cx="1542" cy="373"/>
            </a:xfrm>
          </p:grpSpPr>
          <p:grpSp>
            <p:nvGrpSpPr>
              <p:cNvPr id="11" name="Group 39"/>
              <p:cNvGrpSpPr>
                <a:grpSpLocks/>
              </p:cNvGrpSpPr>
              <p:nvPr/>
            </p:nvGrpSpPr>
            <p:grpSpPr bwMode="auto">
              <a:xfrm>
                <a:off x="638" y="1003"/>
                <a:ext cx="1316" cy="373"/>
                <a:chOff x="604" y="1009"/>
                <a:chExt cx="1316" cy="373"/>
              </a:xfrm>
            </p:grpSpPr>
            <p:sp>
              <p:nvSpPr>
                <p:cNvPr id="8210" name="AutoShape 40"/>
                <p:cNvSpPr>
                  <a:spLocks noChangeArrowheads="1"/>
                </p:cNvSpPr>
                <p:nvPr/>
              </p:nvSpPr>
              <p:spPr bwMode="gray">
                <a:xfrm>
                  <a:off x="604" y="1009"/>
                  <a:ext cx="1316" cy="373"/>
                </a:xfrm>
                <a:prstGeom prst="roundRect">
                  <a:avLst>
                    <a:gd name="adj" fmla="val 3579"/>
                  </a:avLst>
                </a:prstGeom>
                <a:solidFill>
                  <a:schemeClr val="bg1"/>
                </a:solidFill>
                <a:ln w="15875" algn="ctr">
                  <a:solidFill>
                    <a:srgbClr val="808080"/>
                  </a:solidFill>
                  <a:round/>
                  <a:headEnd/>
                  <a:tailEnd/>
                </a:ln>
              </p:spPr>
              <p:txBody>
                <a:bodyPr wrap="none" anchor="ctr"/>
                <a:lstStyle/>
                <a:p>
                  <a:pPr algn="ctr"/>
                  <a:endParaRPr lang="en-US" dirty="0"/>
                </a:p>
              </p:txBody>
            </p:sp>
            <p:sp>
              <p:nvSpPr>
                <p:cNvPr id="8211" name="AutoShape 41"/>
                <p:cNvSpPr>
                  <a:spLocks noChangeArrowheads="1"/>
                </p:cNvSpPr>
                <p:nvPr/>
              </p:nvSpPr>
              <p:spPr bwMode="gray">
                <a:xfrm>
                  <a:off x="620" y="1025"/>
                  <a:ext cx="1284" cy="341"/>
                </a:xfrm>
                <a:prstGeom prst="roundRect">
                  <a:avLst>
                    <a:gd name="adj" fmla="val 4042"/>
                  </a:avLst>
                </a:prstGeom>
                <a:solidFill>
                  <a:srgbClr val="005595"/>
                </a:solidFill>
                <a:ln w="25400" algn="ctr">
                  <a:noFill/>
                  <a:round/>
                  <a:headEnd/>
                  <a:tailEnd/>
                </a:ln>
              </p:spPr>
              <p:txBody>
                <a:bodyPr wrap="none" anchor="ctr"/>
                <a:lstStyle/>
                <a:p>
                  <a:pPr algn="ctr"/>
                  <a:endParaRPr lang="en-US" dirty="0"/>
                </a:p>
              </p:txBody>
            </p:sp>
          </p:grpSp>
          <p:sp>
            <p:nvSpPr>
              <p:cNvPr id="8209" name="Text Box 42"/>
              <p:cNvSpPr txBox="1">
                <a:spLocks noChangeArrowheads="1"/>
              </p:cNvSpPr>
              <p:nvPr/>
            </p:nvSpPr>
            <p:spPr bwMode="gray">
              <a:xfrm>
                <a:off x="525" y="1028"/>
                <a:ext cx="1542" cy="324"/>
              </a:xfrm>
              <a:prstGeom prst="rect">
                <a:avLst/>
              </a:prstGeom>
              <a:noFill/>
              <a:ln w="25400" algn="ctr">
                <a:noFill/>
                <a:miter lim="800000"/>
                <a:headEnd/>
                <a:tailEnd/>
              </a:ln>
            </p:spPr>
            <p:txBody>
              <a:bodyPr>
                <a:spAutoFit/>
              </a:bodyPr>
              <a:lstStyle/>
              <a:p>
                <a:pPr algn="ctr">
                  <a:lnSpc>
                    <a:spcPct val="90000"/>
                  </a:lnSpc>
                  <a:spcBef>
                    <a:spcPct val="50000"/>
                  </a:spcBef>
                </a:pPr>
                <a:r>
                  <a:rPr lang="en-US" sz="1200" b="1" dirty="0" smtClean="0">
                    <a:solidFill>
                      <a:schemeClr val="bg1"/>
                    </a:solidFill>
                  </a:rPr>
                  <a:t>2011 MDM</a:t>
                </a:r>
                <a:endParaRPr lang="en-US" sz="1200" b="1" dirty="0">
                  <a:solidFill>
                    <a:schemeClr val="bg1"/>
                  </a:solidFill>
                </a:endParaRPr>
              </a:p>
              <a:p>
                <a:pPr algn="ctr">
                  <a:lnSpc>
                    <a:spcPct val="90000"/>
                  </a:lnSpc>
                  <a:spcBef>
                    <a:spcPct val="50000"/>
                  </a:spcBef>
                </a:pPr>
                <a:r>
                  <a:rPr lang="en-US" sz="1200" b="1" dirty="0" smtClean="0">
                    <a:solidFill>
                      <a:schemeClr val="bg1"/>
                    </a:solidFill>
                  </a:rPr>
                  <a:t>Magic Quadrant</a:t>
                </a:r>
                <a:endParaRPr lang="en-US" sz="1200" b="1" dirty="0">
                  <a:solidFill>
                    <a:schemeClr val="bg1"/>
                  </a:solidFill>
                </a:endParaRPr>
              </a:p>
            </p:txBody>
          </p:sp>
        </p:grpSp>
        <p:sp>
          <p:nvSpPr>
            <p:cNvPr id="8207" name="Oval 43"/>
            <p:cNvSpPr>
              <a:spLocks noChangeArrowheads="1"/>
            </p:cNvSpPr>
            <p:nvPr/>
          </p:nvSpPr>
          <p:spPr bwMode="gray">
            <a:xfrm>
              <a:off x="1596" y="2217"/>
              <a:ext cx="432" cy="109"/>
            </a:xfrm>
            <a:prstGeom prst="ellipse">
              <a:avLst/>
            </a:prstGeom>
            <a:noFill/>
            <a:ln w="38100" algn="ctr">
              <a:solidFill>
                <a:srgbClr val="78A22F"/>
              </a:solidFill>
              <a:round/>
              <a:headEnd/>
              <a:tailEnd/>
            </a:ln>
          </p:spPr>
          <p:txBody>
            <a:bodyPr wrap="none" anchor="ctr"/>
            <a:lstStyle/>
            <a:p>
              <a:pPr algn="ctr"/>
              <a:endParaRPr lang="en-US" dirty="0"/>
            </a:p>
          </p:txBody>
        </p:sp>
      </p:grpSp>
      <p:sp>
        <p:nvSpPr>
          <p:cNvPr id="8204" name="Rectangle 44"/>
          <p:cNvSpPr>
            <a:spLocks noGrp="1" noChangeArrowheads="1"/>
          </p:cNvSpPr>
          <p:nvPr>
            <p:ph type="title"/>
          </p:nvPr>
        </p:nvSpPr>
        <p:spPr>
          <a:xfrm>
            <a:off x="608013" y="304800"/>
            <a:ext cx="7729537" cy="842963"/>
          </a:xfrm>
        </p:spPr>
        <p:txBody>
          <a:bodyPr/>
          <a:lstStyle/>
          <a:p>
            <a:r>
              <a:rPr lang="en-GB" sz="3400" dirty="0" smtClean="0"/>
              <a:t>Proven Technology Leadership</a:t>
            </a:r>
            <a:endParaRPr lang="en-US" sz="2400" i="1" dirty="0" smtClean="0"/>
          </a:p>
        </p:txBody>
      </p:sp>
      <p:sp>
        <p:nvSpPr>
          <p:cNvPr id="48" name="Rectangle 30"/>
          <p:cNvSpPr>
            <a:spLocks noChangeArrowheads="1"/>
          </p:cNvSpPr>
          <p:nvPr/>
        </p:nvSpPr>
        <p:spPr bwMode="gray">
          <a:xfrm>
            <a:off x="914400" y="5086350"/>
            <a:ext cx="2352675" cy="476250"/>
          </a:xfrm>
          <a:prstGeom prst="rect">
            <a:avLst/>
          </a:prstGeom>
          <a:gradFill rotWithShape="1">
            <a:gsLst>
              <a:gs pos="0">
                <a:srgbClr val="C0C0C0">
                  <a:alpha val="39998"/>
                </a:srgbClr>
              </a:gs>
              <a:gs pos="100000">
                <a:srgbClr val="E2E2E2">
                  <a:alpha val="0"/>
                </a:srgbClr>
              </a:gs>
            </a:gsLst>
            <a:lin ang="5400000" scaled="1"/>
          </a:gradFill>
          <a:ln w="25400" algn="ctr">
            <a:noFill/>
            <a:miter lim="800000"/>
            <a:headEnd/>
            <a:tailEnd/>
          </a:ln>
        </p:spPr>
        <p:txBody>
          <a:bodyPr wrap="none" anchor="ctr"/>
          <a:lstStyle/>
          <a:p>
            <a:pPr algn="ctr"/>
            <a:endParaRPr lang="en-US" dirty="0"/>
          </a:p>
        </p:txBody>
      </p:sp>
      <p:sp>
        <p:nvSpPr>
          <p:cNvPr id="49" name="Text Box 31"/>
          <p:cNvSpPr txBox="1">
            <a:spLocks noChangeArrowheads="1"/>
          </p:cNvSpPr>
          <p:nvPr/>
        </p:nvSpPr>
        <p:spPr bwMode="gray">
          <a:xfrm>
            <a:off x="2290763" y="5135562"/>
            <a:ext cx="803275" cy="244475"/>
          </a:xfrm>
          <a:prstGeom prst="rect">
            <a:avLst/>
          </a:prstGeom>
          <a:noFill/>
          <a:ln w="25400" algn="ctr">
            <a:noFill/>
            <a:miter lim="800000"/>
            <a:headEnd/>
            <a:tailEnd/>
          </a:ln>
        </p:spPr>
        <p:txBody>
          <a:bodyPr wrap="none">
            <a:spAutoFit/>
          </a:bodyPr>
          <a:lstStyle/>
          <a:p>
            <a:pPr algn="ctr"/>
            <a:r>
              <a:rPr lang="en-US" sz="1000" dirty="0"/>
              <a:t>Visionaries</a:t>
            </a:r>
          </a:p>
        </p:txBody>
      </p:sp>
      <p:sp>
        <p:nvSpPr>
          <p:cNvPr id="50" name="Text Box 32"/>
          <p:cNvSpPr txBox="1">
            <a:spLocks noChangeArrowheads="1"/>
          </p:cNvSpPr>
          <p:nvPr/>
        </p:nvSpPr>
        <p:spPr bwMode="gray">
          <a:xfrm>
            <a:off x="977900" y="5137150"/>
            <a:ext cx="965200" cy="244475"/>
          </a:xfrm>
          <a:prstGeom prst="rect">
            <a:avLst/>
          </a:prstGeom>
          <a:noFill/>
          <a:ln w="25400" algn="ctr">
            <a:noFill/>
            <a:miter lim="800000"/>
            <a:headEnd/>
            <a:tailEnd/>
          </a:ln>
        </p:spPr>
        <p:txBody>
          <a:bodyPr wrap="none">
            <a:spAutoFit/>
          </a:bodyPr>
          <a:lstStyle/>
          <a:p>
            <a:pPr algn="ctr"/>
            <a:r>
              <a:rPr lang="en-US" sz="1000" dirty="0"/>
              <a:t>Niche Players</a:t>
            </a:r>
          </a:p>
        </p:txBody>
      </p:sp>
      <p:sp>
        <p:nvSpPr>
          <p:cNvPr id="51" name="Text Box 33"/>
          <p:cNvSpPr txBox="1">
            <a:spLocks noChangeArrowheads="1"/>
          </p:cNvSpPr>
          <p:nvPr/>
        </p:nvSpPr>
        <p:spPr bwMode="gray">
          <a:xfrm>
            <a:off x="914400" y="2408237"/>
            <a:ext cx="858838" cy="244475"/>
          </a:xfrm>
          <a:prstGeom prst="rect">
            <a:avLst/>
          </a:prstGeom>
          <a:noFill/>
          <a:ln w="25400" algn="ctr">
            <a:noFill/>
            <a:miter lim="800000"/>
            <a:headEnd/>
            <a:tailEnd/>
          </a:ln>
        </p:spPr>
        <p:txBody>
          <a:bodyPr wrap="none">
            <a:spAutoFit/>
          </a:bodyPr>
          <a:lstStyle/>
          <a:p>
            <a:pPr algn="ctr"/>
            <a:r>
              <a:rPr lang="en-US" sz="1000" dirty="0"/>
              <a:t>Challengers</a:t>
            </a:r>
          </a:p>
        </p:txBody>
      </p:sp>
      <p:sp>
        <p:nvSpPr>
          <p:cNvPr id="52" name="Text Box 34"/>
          <p:cNvSpPr txBox="1">
            <a:spLocks noChangeArrowheads="1"/>
          </p:cNvSpPr>
          <p:nvPr/>
        </p:nvSpPr>
        <p:spPr bwMode="gray">
          <a:xfrm>
            <a:off x="2192338" y="2392362"/>
            <a:ext cx="766763" cy="274638"/>
          </a:xfrm>
          <a:prstGeom prst="rect">
            <a:avLst/>
          </a:prstGeom>
          <a:noFill/>
          <a:ln w="25400" algn="ctr">
            <a:noFill/>
            <a:miter lim="800000"/>
            <a:headEnd/>
            <a:tailEnd/>
          </a:ln>
        </p:spPr>
        <p:txBody>
          <a:bodyPr wrap="none">
            <a:spAutoFit/>
          </a:bodyPr>
          <a:lstStyle/>
          <a:p>
            <a:pPr algn="ctr"/>
            <a:r>
              <a:rPr lang="en-US" sz="1200" b="1" dirty="0">
                <a:solidFill>
                  <a:schemeClr val="tx2"/>
                </a:solidFill>
              </a:rPr>
              <a:t>Leaders</a:t>
            </a:r>
          </a:p>
        </p:txBody>
      </p:sp>
      <p:sp>
        <p:nvSpPr>
          <p:cNvPr id="53" name="Oval 43"/>
          <p:cNvSpPr>
            <a:spLocks noChangeArrowheads="1"/>
          </p:cNvSpPr>
          <p:nvPr/>
        </p:nvSpPr>
        <p:spPr bwMode="gray">
          <a:xfrm>
            <a:off x="5247487" y="2951018"/>
            <a:ext cx="824702" cy="230313"/>
          </a:xfrm>
          <a:prstGeom prst="ellipse">
            <a:avLst/>
          </a:prstGeom>
          <a:noFill/>
          <a:ln w="38100" algn="ctr">
            <a:solidFill>
              <a:srgbClr val="78A22F"/>
            </a:solidFill>
            <a:round/>
            <a:headEnd/>
            <a:tailEnd/>
          </a:ln>
        </p:spPr>
        <p:txBody>
          <a:bodyPr wrap="none" anchor="ctr"/>
          <a:lstStyle/>
          <a:p>
            <a:pPr algn="ctr"/>
            <a:endParaRPr lang="en-US" dirty="0"/>
          </a:p>
        </p:txBody>
      </p:sp>
      <p:sp>
        <p:nvSpPr>
          <p:cNvPr id="12" name="TextBox 11"/>
          <p:cNvSpPr txBox="1"/>
          <p:nvPr/>
        </p:nvSpPr>
        <p:spPr>
          <a:xfrm>
            <a:off x="3652110" y="1158047"/>
            <a:ext cx="2074607" cy="307777"/>
          </a:xfrm>
          <a:prstGeom prst="rect">
            <a:avLst/>
          </a:prstGeom>
          <a:noFill/>
        </p:spPr>
        <p:txBody>
          <a:bodyPr wrap="none" rtlCol="0">
            <a:spAutoFit/>
          </a:bodyPr>
          <a:lstStyle/>
          <a:p>
            <a:r>
              <a:rPr lang="en-IE" sz="1400" dirty="0" smtClean="0">
                <a:solidFill>
                  <a:srgbClr val="FF0000"/>
                </a:solidFill>
              </a:rPr>
              <a:t>No 1 in Data Integration</a:t>
            </a:r>
            <a:endParaRPr lang="en-US" sz="1400" dirty="0">
              <a:solidFill>
                <a:srgbClr val="FF0000"/>
              </a:solidFill>
            </a:endParaRPr>
          </a:p>
        </p:txBody>
      </p:sp>
      <p:sp>
        <p:nvSpPr>
          <p:cNvPr id="54" name="TextBox 53"/>
          <p:cNvSpPr txBox="1"/>
          <p:nvPr/>
        </p:nvSpPr>
        <p:spPr>
          <a:xfrm>
            <a:off x="1125867" y="1193653"/>
            <a:ext cx="2013628" cy="307777"/>
          </a:xfrm>
          <a:prstGeom prst="rect">
            <a:avLst/>
          </a:prstGeom>
          <a:noFill/>
        </p:spPr>
        <p:txBody>
          <a:bodyPr wrap="none" rtlCol="0">
            <a:spAutoFit/>
          </a:bodyPr>
          <a:lstStyle/>
          <a:p>
            <a:r>
              <a:rPr lang="en-IE" sz="1400" dirty="0" smtClean="0">
                <a:solidFill>
                  <a:srgbClr val="FF0000"/>
                </a:solidFill>
              </a:rPr>
              <a:t>No 1 Visionary in MDM</a:t>
            </a:r>
            <a:endParaRPr lang="en-US" sz="1400" dirty="0">
              <a:solidFill>
                <a:srgbClr val="FF0000"/>
              </a:solidFill>
            </a:endParaRPr>
          </a:p>
        </p:txBody>
      </p:sp>
      <p:sp>
        <p:nvSpPr>
          <p:cNvPr id="55" name="TextBox 54"/>
          <p:cNvSpPr txBox="1"/>
          <p:nvPr/>
        </p:nvSpPr>
        <p:spPr>
          <a:xfrm>
            <a:off x="6705529" y="1158046"/>
            <a:ext cx="1071127" cy="307777"/>
          </a:xfrm>
          <a:prstGeom prst="rect">
            <a:avLst/>
          </a:prstGeom>
          <a:noFill/>
        </p:spPr>
        <p:txBody>
          <a:bodyPr wrap="none" rtlCol="0">
            <a:spAutoFit/>
          </a:bodyPr>
          <a:lstStyle/>
          <a:p>
            <a:r>
              <a:rPr lang="en-IE" sz="1400" dirty="0" smtClean="0">
                <a:solidFill>
                  <a:srgbClr val="FF0000"/>
                </a:solidFill>
              </a:rPr>
              <a:t>No 2 in DQ</a:t>
            </a:r>
            <a:endParaRPr lang="en-US" sz="1400" dirty="0">
              <a:solidFill>
                <a:srgbClr val="FF0000"/>
              </a:solidFill>
            </a:endParaRPr>
          </a:p>
        </p:txBody>
      </p:sp>
    </p:spTree>
    <p:extLst>
      <p:ext uri="{BB962C8B-B14F-4D97-AF65-F5344CB8AC3E}">
        <p14:creationId xmlns:p14="http://schemas.microsoft.com/office/powerpoint/2010/main" val="36350337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3"/>
          <p:cNvGrpSpPr>
            <a:grpSpLocks/>
          </p:cNvGrpSpPr>
          <p:nvPr/>
        </p:nvGrpSpPr>
        <p:grpSpPr bwMode="auto">
          <a:xfrm>
            <a:off x="292100" y="304800"/>
            <a:ext cx="8567738" cy="3071813"/>
            <a:chOff x="292100" y="533400"/>
            <a:chExt cx="8567738" cy="2667000"/>
          </a:xfrm>
        </p:grpSpPr>
        <p:pic>
          <p:nvPicPr>
            <p:cNvPr id="83971" name="Picture 2" descr="clouds3"/>
            <p:cNvPicPr>
              <a:picLocks noChangeAspect="1" noChangeArrowheads="1"/>
            </p:cNvPicPr>
            <p:nvPr/>
          </p:nvPicPr>
          <p:blipFill>
            <a:blip r:embed="rId3" cstate="print"/>
            <a:srcRect/>
            <a:stretch>
              <a:fillRect/>
            </a:stretch>
          </p:blipFill>
          <p:spPr bwMode="auto">
            <a:xfrm>
              <a:off x="292100" y="584200"/>
              <a:ext cx="8567738" cy="2616200"/>
            </a:xfrm>
            <a:prstGeom prst="rect">
              <a:avLst/>
            </a:prstGeom>
            <a:noFill/>
            <a:ln w="9525">
              <a:noFill/>
              <a:miter lim="800000"/>
              <a:headEnd/>
              <a:tailEnd/>
            </a:ln>
          </p:spPr>
        </p:pic>
        <p:sp>
          <p:nvSpPr>
            <p:cNvPr id="73" name="Rectangle 72"/>
            <p:cNvSpPr/>
            <p:nvPr/>
          </p:nvSpPr>
          <p:spPr>
            <a:xfrm>
              <a:off x="381000" y="533400"/>
              <a:ext cx="2971800" cy="686391"/>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en-US" dirty="0">
                <a:solidFill>
                  <a:srgbClr val="FFFFFF"/>
                </a:solidFill>
              </a:endParaRPr>
            </a:p>
          </p:txBody>
        </p:sp>
      </p:grpSp>
      <p:sp>
        <p:nvSpPr>
          <p:cNvPr id="83973" name="Rectangle 24"/>
          <p:cNvSpPr>
            <a:spLocks noGrp="1" noChangeArrowheads="1"/>
          </p:cNvSpPr>
          <p:nvPr>
            <p:ph type="title" idx="4294967295"/>
          </p:nvPr>
        </p:nvSpPr>
        <p:spPr>
          <a:xfrm>
            <a:off x="566738" y="233363"/>
            <a:ext cx="8275637" cy="1001712"/>
          </a:xfrm>
        </p:spPr>
        <p:txBody>
          <a:bodyPr/>
          <a:lstStyle/>
          <a:p>
            <a:pPr eaLnBrk="1" hangingPunct="1"/>
            <a:r>
              <a:rPr lang="en-US" sz="2800" dirty="0" smtClean="0">
                <a:ea typeface="Gulim" pitchFamily="34" charset="-127"/>
              </a:rPr>
              <a:t>Informatica Platform</a:t>
            </a:r>
            <a:r>
              <a:rPr lang="en-US" sz="2400" dirty="0" smtClean="0"/>
              <a:t/>
            </a:r>
            <a:br>
              <a:rPr lang="en-US" sz="2400" dirty="0" smtClean="0"/>
            </a:br>
            <a:r>
              <a:rPr lang="en-US" sz="1400" i="1" dirty="0" smtClean="0"/>
              <a:t>Automate The Data Integration Lifecycle To Gain A Competitive Advantage</a:t>
            </a:r>
            <a:endParaRPr lang="en-US" sz="1800" i="1" dirty="0" smtClean="0"/>
          </a:p>
        </p:txBody>
      </p:sp>
      <p:grpSp>
        <p:nvGrpSpPr>
          <p:cNvPr id="3" name="Group 75"/>
          <p:cNvGrpSpPr>
            <a:grpSpLocks/>
          </p:cNvGrpSpPr>
          <p:nvPr/>
        </p:nvGrpSpPr>
        <p:grpSpPr bwMode="auto">
          <a:xfrm>
            <a:off x="533400" y="1292225"/>
            <a:ext cx="4595813" cy="1225550"/>
            <a:chOff x="533401" y="1292087"/>
            <a:chExt cx="4595813" cy="1225075"/>
          </a:xfrm>
        </p:grpSpPr>
        <p:sp>
          <p:nvSpPr>
            <p:cNvPr id="83975" name="Text Box 19"/>
            <p:cNvSpPr txBox="1">
              <a:spLocks noChangeArrowheads="1"/>
            </p:cNvSpPr>
            <p:nvPr/>
          </p:nvSpPr>
          <p:spPr bwMode="gray">
            <a:xfrm>
              <a:off x="3919538" y="2055497"/>
              <a:ext cx="1122362" cy="461665"/>
            </a:xfrm>
            <a:prstGeom prst="rect">
              <a:avLst/>
            </a:prstGeom>
            <a:noFill/>
            <a:ln w="9525" algn="ctr">
              <a:noFill/>
              <a:miter lim="800000"/>
              <a:headEnd/>
              <a:tailEnd/>
            </a:ln>
          </p:spPr>
          <p:txBody>
            <a:bodyPr>
              <a:spAutoFit/>
            </a:bodyPr>
            <a:lstStyle/>
            <a:p>
              <a:pPr>
                <a:spcBef>
                  <a:spcPct val="50000"/>
                </a:spcBef>
              </a:pPr>
              <a:r>
                <a:rPr lang="en-US" sz="1200" b="1" dirty="0">
                  <a:solidFill>
                    <a:schemeClr val="accent1"/>
                  </a:solidFill>
                  <a:latin typeface="Arial Narrow" pitchFamily="34" charset="0"/>
                  <a:cs typeface="Arial" charset="0"/>
                </a:rPr>
                <a:t>Data Quality Assessment</a:t>
              </a:r>
            </a:p>
          </p:txBody>
        </p:sp>
        <p:sp>
          <p:nvSpPr>
            <p:cNvPr id="83976" name="Text Box 43"/>
            <p:cNvSpPr txBox="1">
              <a:spLocks noChangeArrowheads="1"/>
            </p:cNvSpPr>
            <p:nvPr/>
          </p:nvSpPr>
          <p:spPr bwMode="auto">
            <a:xfrm>
              <a:off x="799810" y="1837682"/>
              <a:ext cx="184731" cy="223138"/>
            </a:xfrm>
            <a:prstGeom prst="rect">
              <a:avLst/>
            </a:prstGeom>
            <a:noFill/>
            <a:ln w="9525">
              <a:noFill/>
              <a:miter lim="800000"/>
              <a:headEnd/>
              <a:tailEnd/>
            </a:ln>
          </p:spPr>
          <p:txBody>
            <a:bodyPr wrap="none">
              <a:spAutoFit/>
            </a:bodyPr>
            <a:lstStyle/>
            <a:p>
              <a:pPr>
                <a:lnSpc>
                  <a:spcPct val="85000"/>
                </a:lnSpc>
              </a:pPr>
              <a:endParaRPr lang="en-US" sz="1000" b="1" dirty="0">
                <a:cs typeface="Arial" charset="0"/>
              </a:endParaRPr>
            </a:p>
          </p:txBody>
        </p:sp>
        <p:pic>
          <p:nvPicPr>
            <p:cNvPr id="83977" name="Picture 34" descr="data_rep"/>
            <p:cNvPicPr>
              <a:picLocks noChangeAspect="1" noChangeArrowheads="1"/>
            </p:cNvPicPr>
            <p:nvPr/>
          </p:nvPicPr>
          <p:blipFill>
            <a:blip r:embed="rId4" cstate="print"/>
            <a:srcRect/>
            <a:stretch>
              <a:fillRect/>
            </a:stretch>
          </p:blipFill>
          <p:spPr bwMode="auto">
            <a:xfrm>
              <a:off x="533401" y="1292088"/>
              <a:ext cx="720725" cy="714771"/>
            </a:xfrm>
            <a:prstGeom prst="rect">
              <a:avLst/>
            </a:prstGeom>
            <a:noFill/>
            <a:ln w="9525">
              <a:noFill/>
              <a:miter lim="800000"/>
              <a:headEnd/>
              <a:tailEnd/>
            </a:ln>
          </p:spPr>
        </p:pic>
        <p:sp>
          <p:nvSpPr>
            <p:cNvPr id="83978" name="Text Box 19"/>
            <p:cNvSpPr txBox="1">
              <a:spLocks noChangeArrowheads="1"/>
            </p:cNvSpPr>
            <p:nvPr/>
          </p:nvSpPr>
          <p:spPr bwMode="gray">
            <a:xfrm>
              <a:off x="542925" y="2055497"/>
              <a:ext cx="762000" cy="461665"/>
            </a:xfrm>
            <a:prstGeom prst="rect">
              <a:avLst/>
            </a:prstGeom>
            <a:noFill/>
            <a:ln w="9525" algn="ctr">
              <a:noFill/>
              <a:miter lim="800000"/>
              <a:headEnd/>
              <a:tailEnd/>
            </a:ln>
          </p:spPr>
          <p:txBody>
            <a:bodyPr>
              <a:spAutoFit/>
            </a:bodyPr>
            <a:lstStyle/>
            <a:p>
              <a:pPr>
                <a:spcBef>
                  <a:spcPct val="50000"/>
                </a:spcBef>
              </a:pPr>
              <a:r>
                <a:rPr lang="en-US" sz="1200" b="1" dirty="0">
                  <a:solidFill>
                    <a:schemeClr val="accent1"/>
                  </a:solidFill>
                  <a:latin typeface="Arial Narrow" pitchFamily="34" charset="0"/>
                  <a:cs typeface="Arial" charset="0"/>
                </a:rPr>
                <a:t>Data         Loader</a:t>
              </a:r>
            </a:p>
          </p:txBody>
        </p:sp>
        <p:sp>
          <p:nvSpPr>
            <p:cNvPr id="83979" name="Text Box 39"/>
            <p:cNvSpPr txBox="1">
              <a:spLocks noChangeArrowheads="1"/>
            </p:cNvSpPr>
            <p:nvPr/>
          </p:nvSpPr>
          <p:spPr bwMode="auto">
            <a:xfrm>
              <a:off x="4390735" y="1860943"/>
              <a:ext cx="184731" cy="223138"/>
            </a:xfrm>
            <a:prstGeom prst="rect">
              <a:avLst/>
            </a:prstGeom>
            <a:noFill/>
            <a:ln w="9525">
              <a:noFill/>
              <a:miter lim="800000"/>
              <a:headEnd/>
              <a:tailEnd/>
            </a:ln>
          </p:spPr>
          <p:txBody>
            <a:bodyPr wrap="none">
              <a:spAutoFit/>
            </a:bodyPr>
            <a:lstStyle/>
            <a:p>
              <a:pPr>
                <a:lnSpc>
                  <a:spcPct val="85000"/>
                </a:lnSpc>
              </a:pPr>
              <a:endParaRPr lang="en-US" sz="1000" b="1" dirty="0">
                <a:cs typeface="Arial" charset="0"/>
              </a:endParaRPr>
            </a:p>
          </p:txBody>
        </p:sp>
        <p:pic>
          <p:nvPicPr>
            <p:cNvPr id="83980" name="Picture 42" descr="data quality"/>
            <p:cNvPicPr>
              <a:picLocks noChangeAspect="1" noChangeArrowheads="1"/>
            </p:cNvPicPr>
            <p:nvPr/>
          </p:nvPicPr>
          <p:blipFill>
            <a:blip r:embed="rId5" cstate="print"/>
            <a:srcRect/>
            <a:stretch>
              <a:fillRect/>
            </a:stretch>
          </p:blipFill>
          <p:spPr bwMode="auto">
            <a:xfrm>
              <a:off x="4108451" y="1292087"/>
              <a:ext cx="752475" cy="742262"/>
            </a:xfrm>
            <a:prstGeom prst="rect">
              <a:avLst/>
            </a:prstGeom>
            <a:noFill/>
            <a:ln w="9525">
              <a:noFill/>
              <a:miter lim="800000"/>
              <a:headEnd/>
              <a:tailEnd/>
            </a:ln>
          </p:spPr>
        </p:pic>
        <p:sp>
          <p:nvSpPr>
            <p:cNvPr id="83981" name="Text Box 33"/>
            <p:cNvSpPr txBox="1">
              <a:spLocks noChangeArrowheads="1"/>
            </p:cNvSpPr>
            <p:nvPr/>
          </p:nvSpPr>
          <p:spPr bwMode="auto">
            <a:xfrm>
              <a:off x="3152485" y="1865173"/>
              <a:ext cx="184731" cy="223138"/>
            </a:xfrm>
            <a:prstGeom prst="rect">
              <a:avLst/>
            </a:prstGeom>
            <a:noFill/>
            <a:ln w="9525">
              <a:noFill/>
              <a:miter lim="800000"/>
              <a:headEnd/>
              <a:tailEnd/>
            </a:ln>
          </p:spPr>
          <p:txBody>
            <a:bodyPr wrap="none">
              <a:spAutoFit/>
            </a:bodyPr>
            <a:lstStyle/>
            <a:p>
              <a:pPr>
                <a:lnSpc>
                  <a:spcPct val="85000"/>
                </a:lnSpc>
              </a:pPr>
              <a:endParaRPr lang="en-US" sz="1000" b="1" dirty="0">
                <a:cs typeface="Arial" charset="0"/>
              </a:endParaRPr>
            </a:p>
          </p:txBody>
        </p:sp>
        <p:pic>
          <p:nvPicPr>
            <p:cNvPr id="83982" name="Picture 46" descr="data_synch"/>
            <p:cNvPicPr>
              <a:picLocks noChangeAspect="1" noChangeArrowheads="1"/>
            </p:cNvPicPr>
            <p:nvPr/>
          </p:nvPicPr>
          <p:blipFill>
            <a:blip r:embed="rId6" cstate="print"/>
            <a:srcRect/>
            <a:stretch>
              <a:fillRect/>
            </a:stretch>
          </p:blipFill>
          <p:spPr bwMode="auto">
            <a:xfrm>
              <a:off x="2884489" y="1292088"/>
              <a:ext cx="720725" cy="714771"/>
            </a:xfrm>
            <a:prstGeom prst="rect">
              <a:avLst/>
            </a:prstGeom>
            <a:noFill/>
            <a:ln w="9525">
              <a:noFill/>
              <a:miter lim="800000"/>
              <a:headEnd/>
              <a:tailEnd/>
            </a:ln>
          </p:spPr>
        </p:pic>
        <p:sp>
          <p:nvSpPr>
            <p:cNvPr id="83983" name="Text Box 19"/>
            <p:cNvSpPr txBox="1">
              <a:spLocks noChangeArrowheads="1"/>
            </p:cNvSpPr>
            <p:nvPr/>
          </p:nvSpPr>
          <p:spPr bwMode="gray">
            <a:xfrm>
              <a:off x="2667001" y="2055497"/>
              <a:ext cx="1228725" cy="461665"/>
            </a:xfrm>
            <a:prstGeom prst="rect">
              <a:avLst/>
            </a:prstGeom>
            <a:noFill/>
            <a:ln w="9525" algn="ctr">
              <a:noFill/>
              <a:miter lim="800000"/>
              <a:headEnd/>
              <a:tailEnd/>
            </a:ln>
          </p:spPr>
          <p:txBody>
            <a:bodyPr>
              <a:spAutoFit/>
            </a:bodyPr>
            <a:lstStyle/>
            <a:p>
              <a:pPr>
                <a:spcBef>
                  <a:spcPct val="50000"/>
                </a:spcBef>
              </a:pPr>
              <a:r>
                <a:rPr lang="en-US" sz="1200" b="1" dirty="0">
                  <a:solidFill>
                    <a:schemeClr val="accent1"/>
                  </a:solidFill>
                  <a:latin typeface="Arial Narrow" pitchFamily="34" charset="0"/>
                  <a:cs typeface="Arial" charset="0"/>
                </a:rPr>
                <a:t>Data Synchronization</a:t>
              </a:r>
            </a:p>
          </p:txBody>
        </p:sp>
        <p:sp>
          <p:nvSpPr>
            <p:cNvPr id="83984" name="Text Box 43"/>
            <p:cNvSpPr txBox="1">
              <a:spLocks noChangeArrowheads="1"/>
            </p:cNvSpPr>
            <p:nvPr/>
          </p:nvSpPr>
          <p:spPr bwMode="auto">
            <a:xfrm>
              <a:off x="2006310" y="1837682"/>
              <a:ext cx="184731" cy="223138"/>
            </a:xfrm>
            <a:prstGeom prst="rect">
              <a:avLst/>
            </a:prstGeom>
            <a:noFill/>
            <a:ln w="9525">
              <a:noFill/>
              <a:miter lim="800000"/>
              <a:headEnd/>
              <a:tailEnd/>
            </a:ln>
          </p:spPr>
          <p:txBody>
            <a:bodyPr wrap="none">
              <a:spAutoFit/>
            </a:bodyPr>
            <a:lstStyle/>
            <a:p>
              <a:pPr>
                <a:lnSpc>
                  <a:spcPct val="85000"/>
                </a:lnSpc>
              </a:pPr>
              <a:endParaRPr lang="en-US" sz="1000" b="1" dirty="0">
                <a:cs typeface="Arial" charset="0"/>
              </a:endParaRPr>
            </a:p>
          </p:txBody>
        </p:sp>
        <p:pic>
          <p:nvPicPr>
            <p:cNvPr id="83985" name="Picture 34" descr="data_rep"/>
            <p:cNvPicPr>
              <a:picLocks noChangeAspect="1" noChangeArrowheads="1"/>
            </p:cNvPicPr>
            <p:nvPr/>
          </p:nvPicPr>
          <p:blipFill>
            <a:blip r:embed="rId4" cstate="print"/>
            <a:srcRect/>
            <a:stretch>
              <a:fillRect/>
            </a:stretch>
          </p:blipFill>
          <p:spPr bwMode="auto">
            <a:xfrm>
              <a:off x="1739901" y="1292088"/>
              <a:ext cx="720725" cy="714771"/>
            </a:xfrm>
            <a:prstGeom prst="rect">
              <a:avLst/>
            </a:prstGeom>
            <a:noFill/>
            <a:ln w="9525">
              <a:noFill/>
              <a:miter lim="800000"/>
              <a:headEnd/>
              <a:tailEnd/>
            </a:ln>
          </p:spPr>
        </p:pic>
        <p:sp>
          <p:nvSpPr>
            <p:cNvPr id="83986" name="Text Box 19"/>
            <p:cNvSpPr txBox="1">
              <a:spLocks noChangeArrowheads="1"/>
            </p:cNvSpPr>
            <p:nvPr/>
          </p:nvSpPr>
          <p:spPr bwMode="gray">
            <a:xfrm>
              <a:off x="1673225" y="2055497"/>
              <a:ext cx="914400" cy="461665"/>
            </a:xfrm>
            <a:prstGeom prst="rect">
              <a:avLst/>
            </a:prstGeom>
            <a:noFill/>
            <a:ln w="9525" algn="ctr">
              <a:noFill/>
              <a:miter lim="800000"/>
              <a:headEnd/>
              <a:tailEnd/>
            </a:ln>
          </p:spPr>
          <p:txBody>
            <a:bodyPr>
              <a:spAutoFit/>
            </a:bodyPr>
            <a:lstStyle/>
            <a:p>
              <a:pPr>
                <a:spcBef>
                  <a:spcPct val="50000"/>
                </a:spcBef>
              </a:pPr>
              <a:r>
                <a:rPr lang="en-US" sz="1200" b="1" dirty="0">
                  <a:solidFill>
                    <a:schemeClr val="accent1"/>
                  </a:solidFill>
                  <a:latin typeface="Arial Narrow" pitchFamily="34" charset="0"/>
                  <a:cs typeface="Arial" charset="0"/>
                </a:rPr>
                <a:t>Data Replication</a:t>
              </a:r>
            </a:p>
          </p:txBody>
        </p:sp>
        <p:pic>
          <p:nvPicPr>
            <p:cNvPr id="83987" name="Picture 89" descr="cloud"/>
            <p:cNvPicPr>
              <a:picLocks noChangeAspect="1" noChangeArrowheads="1"/>
            </p:cNvPicPr>
            <p:nvPr/>
          </p:nvPicPr>
          <p:blipFill>
            <a:blip r:embed="rId7" cstate="print"/>
            <a:srcRect/>
            <a:stretch>
              <a:fillRect/>
            </a:stretch>
          </p:blipFill>
          <p:spPr bwMode="auto">
            <a:xfrm>
              <a:off x="1073151" y="1704455"/>
              <a:ext cx="481013" cy="441975"/>
            </a:xfrm>
            <a:prstGeom prst="rect">
              <a:avLst/>
            </a:prstGeom>
            <a:noFill/>
            <a:ln w="9525">
              <a:noFill/>
              <a:miter lim="800000"/>
              <a:headEnd/>
              <a:tailEnd/>
            </a:ln>
          </p:spPr>
        </p:pic>
        <p:pic>
          <p:nvPicPr>
            <p:cNvPr id="83988" name="Picture 90" descr="cloud"/>
            <p:cNvPicPr>
              <a:picLocks noChangeAspect="1" noChangeArrowheads="1"/>
            </p:cNvPicPr>
            <p:nvPr/>
          </p:nvPicPr>
          <p:blipFill>
            <a:blip r:embed="rId7" cstate="print"/>
            <a:srcRect/>
            <a:stretch>
              <a:fillRect/>
            </a:stretch>
          </p:blipFill>
          <p:spPr bwMode="auto">
            <a:xfrm>
              <a:off x="2286001" y="1704455"/>
              <a:ext cx="481013" cy="441975"/>
            </a:xfrm>
            <a:prstGeom prst="rect">
              <a:avLst/>
            </a:prstGeom>
            <a:noFill/>
            <a:ln w="9525">
              <a:noFill/>
              <a:miter lim="800000"/>
              <a:headEnd/>
              <a:tailEnd/>
            </a:ln>
          </p:spPr>
        </p:pic>
        <p:pic>
          <p:nvPicPr>
            <p:cNvPr id="83989" name="Picture 91" descr="cloud"/>
            <p:cNvPicPr>
              <a:picLocks noChangeAspect="1" noChangeArrowheads="1"/>
            </p:cNvPicPr>
            <p:nvPr/>
          </p:nvPicPr>
          <p:blipFill>
            <a:blip r:embed="rId7" cstate="print"/>
            <a:srcRect/>
            <a:stretch>
              <a:fillRect/>
            </a:stretch>
          </p:blipFill>
          <p:spPr bwMode="auto">
            <a:xfrm>
              <a:off x="3438526" y="1704455"/>
              <a:ext cx="481013" cy="441975"/>
            </a:xfrm>
            <a:prstGeom prst="rect">
              <a:avLst/>
            </a:prstGeom>
            <a:noFill/>
            <a:ln w="9525">
              <a:noFill/>
              <a:miter lim="800000"/>
              <a:headEnd/>
              <a:tailEnd/>
            </a:ln>
          </p:spPr>
        </p:pic>
        <p:pic>
          <p:nvPicPr>
            <p:cNvPr id="83990" name="Picture 92" descr="cloud"/>
            <p:cNvPicPr>
              <a:picLocks noChangeAspect="1" noChangeArrowheads="1"/>
            </p:cNvPicPr>
            <p:nvPr/>
          </p:nvPicPr>
          <p:blipFill>
            <a:blip r:embed="rId7" cstate="print"/>
            <a:srcRect/>
            <a:stretch>
              <a:fillRect/>
            </a:stretch>
          </p:blipFill>
          <p:spPr bwMode="auto">
            <a:xfrm>
              <a:off x="4648201" y="1704455"/>
              <a:ext cx="481013" cy="441975"/>
            </a:xfrm>
            <a:prstGeom prst="rect">
              <a:avLst/>
            </a:prstGeom>
            <a:noFill/>
            <a:ln w="9525">
              <a:noFill/>
              <a:miter lim="800000"/>
              <a:headEnd/>
              <a:tailEnd/>
            </a:ln>
          </p:spPr>
        </p:pic>
      </p:grpSp>
      <p:grpSp>
        <p:nvGrpSpPr>
          <p:cNvPr id="4" name="Group 74"/>
          <p:cNvGrpSpPr>
            <a:grpSpLocks/>
          </p:cNvGrpSpPr>
          <p:nvPr/>
        </p:nvGrpSpPr>
        <p:grpSpPr bwMode="auto">
          <a:xfrm>
            <a:off x="5453063" y="1309688"/>
            <a:ext cx="3181350" cy="1450975"/>
            <a:chOff x="5453063" y="1309006"/>
            <a:chExt cx="3181351" cy="1451348"/>
          </a:xfrm>
        </p:grpSpPr>
        <p:grpSp>
          <p:nvGrpSpPr>
            <p:cNvPr id="5" name="Group 61"/>
            <p:cNvGrpSpPr>
              <a:grpSpLocks/>
            </p:cNvGrpSpPr>
            <p:nvPr/>
          </p:nvGrpSpPr>
          <p:grpSpPr bwMode="auto">
            <a:xfrm>
              <a:off x="7497763" y="1311120"/>
              <a:ext cx="1122362" cy="1262453"/>
              <a:chOff x="6650038" y="1771650"/>
              <a:chExt cx="1122362" cy="973788"/>
            </a:xfrm>
          </p:grpSpPr>
          <p:pic>
            <p:nvPicPr>
              <p:cNvPr id="83993" name="Picture 29" descr="PowerCenter_with-text"/>
              <p:cNvPicPr>
                <a:picLocks noChangeAspect="1" noChangeArrowheads="1"/>
              </p:cNvPicPr>
              <p:nvPr/>
            </p:nvPicPr>
            <p:blipFill>
              <a:blip r:embed="rId8" cstate="print"/>
              <a:srcRect/>
              <a:stretch>
                <a:fillRect/>
              </a:stretch>
            </p:blipFill>
            <p:spPr bwMode="auto">
              <a:xfrm>
                <a:off x="6810375" y="1771650"/>
                <a:ext cx="755650" cy="820738"/>
              </a:xfrm>
              <a:prstGeom prst="rect">
                <a:avLst/>
              </a:prstGeom>
              <a:noFill/>
              <a:ln w="9525">
                <a:noFill/>
                <a:miter lim="800000"/>
                <a:headEnd/>
                <a:tailEnd/>
              </a:ln>
            </p:spPr>
          </p:pic>
          <p:sp>
            <p:nvSpPr>
              <p:cNvPr id="83994" name="Text Box 19"/>
              <p:cNvSpPr txBox="1">
                <a:spLocks noChangeArrowheads="1"/>
              </p:cNvSpPr>
              <p:nvPr/>
            </p:nvSpPr>
            <p:spPr bwMode="gray">
              <a:xfrm>
                <a:off x="6650038" y="2531776"/>
                <a:ext cx="1122362" cy="213662"/>
              </a:xfrm>
              <a:prstGeom prst="rect">
                <a:avLst/>
              </a:prstGeom>
              <a:noFill/>
              <a:ln w="9525" algn="ctr">
                <a:noFill/>
                <a:miter lim="800000"/>
                <a:headEnd/>
                <a:tailEnd/>
              </a:ln>
            </p:spPr>
            <p:txBody>
              <a:bodyPr>
                <a:spAutoFit/>
              </a:bodyPr>
              <a:lstStyle/>
              <a:p>
                <a:pPr>
                  <a:spcBef>
                    <a:spcPct val="50000"/>
                  </a:spcBef>
                </a:pPr>
                <a:r>
                  <a:rPr lang="en-US" sz="1200" b="1" dirty="0">
                    <a:solidFill>
                      <a:schemeClr val="accent1"/>
                    </a:solidFill>
                    <a:latin typeface="Arial Narrow" pitchFamily="34" charset="0"/>
                    <a:cs typeface="Arial" charset="0"/>
                  </a:rPr>
                  <a:t>Cloud Edition</a:t>
                </a:r>
              </a:p>
            </p:txBody>
          </p:sp>
        </p:grpSp>
        <p:sp>
          <p:nvSpPr>
            <p:cNvPr id="83995" name="Text Box 19"/>
            <p:cNvSpPr txBox="1">
              <a:spLocks noChangeArrowheads="1"/>
            </p:cNvSpPr>
            <p:nvPr/>
          </p:nvSpPr>
          <p:spPr bwMode="gray">
            <a:xfrm>
              <a:off x="6534151" y="2298689"/>
              <a:ext cx="1122363" cy="461665"/>
            </a:xfrm>
            <a:prstGeom prst="rect">
              <a:avLst/>
            </a:prstGeom>
            <a:noFill/>
            <a:ln w="9525" algn="ctr">
              <a:noFill/>
              <a:miter lim="800000"/>
              <a:headEnd/>
              <a:tailEnd/>
            </a:ln>
          </p:spPr>
          <p:txBody>
            <a:bodyPr>
              <a:spAutoFit/>
            </a:bodyPr>
            <a:lstStyle/>
            <a:p>
              <a:pPr>
                <a:spcBef>
                  <a:spcPct val="50000"/>
                </a:spcBef>
              </a:pPr>
              <a:r>
                <a:rPr lang="en-US" sz="1200" b="1" dirty="0">
                  <a:solidFill>
                    <a:schemeClr val="accent1"/>
                  </a:solidFill>
                  <a:latin typeface="Arial Narrow" pitchFamily="34" charset="0"/>
                  <a:cs typeface="Arial" charset="0"/>
                </a:rPr>
                <a:t>Global Address Verification</a:t>
              </a:r>
            </a:p>
          </p:txBody>
        </p:sp>
        <p:pic>
          <p:nvPicPr>
            <p:cNvPr id="83996" name="Picture 93" descr="cloud"/>
            <p:cNvPicPr>
              <a:picLocks noChangeAspect="1" noChangeArrowheads="1"/>
            </p:cNvPicPr>
            <p:nvPr/>
          </p:nvPicPr>
          <p:blipFill>
            <a:blip r:embed="rId7" cstate="print"/>
            <a:srcRect/>
            <a:stretch>
              <a:fillRect/>
            </a:stretch>
          </p:blipFill>
          <p:spPr bwMode="auto">
            <a:xfrm>
              <a:off x="5791201" y="1524706"/>
              <a:ext cx="481013" cy="441973"/>
            </a:xfrm>
            <a:prstGeom prst="rect">
              <a:avLst/>
            </a:prstGeom>
            <a:noFill/>
            <a:ln w="9525">
              <a:noFill/>
              <a:miter lim="800000"/>
              <a:headEnd/>
              <a:tailEnd/>
            </a:ln>
          </p:spPr>
        </p:pic>
        <p:pic>
          <p:nvPicPr>
            <p:cNvPr id="83997" name="Picture 96" descr="cloud"/>
            <p:cNvPicPr>
              <a:picLocks noChangeAspect="1" noChangeArrowheads="1"/>
            </p:cNvPicPr>
            <p:nvPr/>
          </p:nvPicPr>
          <p:blipFill>
            <a:blip r:embed="rId7" cstate="print"/>
            <a:srcRect/>
            <a:stretch>
              <a:fillRect/>
            </a:stretch>
          </p:blipFill>
          <p:spPr bwMode="auto">
            <a:xfrm>
              <a:off x="8153401" y="1653702"/>
              <a:ext cx="481013" cy="441975"/>
            </a:xfrm>
            <a:prstGeom prst="rect">
              <a:avLst/>
            </a:prstGeom>
            <a:noFill/>
            <a:ln w="9525">
              <a:noFill/>
              <a:miter lim="800000"/>
              <a:headEnd/>
              <a:tailEnd/>
            </a:ln>
          </p:spPr>
        </p:pic>
        <p:pic>
          <p:nvPicPr>
            <p:cNvPr id="83998" name="Picture 27" descr="DataQuality_text"/>
            <p:cNvPicPr>
              <a:picLocks noChangeAspect="1" noChangeArrowheads="1"/>
            </p:cNvPicPr>
            <p:nvPr/>
          </p:nvPicPr>
          <p:blipFill>
            <a:blip r:embed="rId9" cstate="print"/>
            <a:srcRect/>
            <a:stretch>
              <a:fillRect/>
            </a:stretch>
          </p:blipFill>
          <p:spPr bwMode="auto">
            <a:xfrm>
              <a:off x="5661026" y="1309006"/>
              <a:ext cx="735013" cy="1061584"/>
            </a:xfrm>
            <a:prstGeom prst="rect">
              <a:avLst/>
            </a:prstGeom>
            <a:noFill/>
            <a:ln w="9525">
              <a:noFill/>
              <a:miter lim="800000"/>
              <a:headEnd/>
              <a:tailEnd/>
            </a:ln>
          </p:spPr>
        </p:pic>
        <p:sp>
          <p:nvSpPr>
            <p:cNvPr id="83999" name="Text Box 19"/>
            <p:cNvSpPr txBox="1">
              <a:spLocks noChangeArrowheads="1"/>
            </p:cNvSpPr>
            <p:nvPr/>
          </p:nvSpPr>
          <p:spPr bwMode="gray">
            <a:xfrm>
              <a:off x="5453063" y="2302919"/>
              <a:ext cx="1122362" cy="276999"/>
            </a:xfrm>
            <a:prstGeom prst="rect">
              <a:avLst/>
            </a:prstGeom>
            <a:noFill/>
            <a:ln w="9525" algn="ctr">
              <a:noFill/>
              <a:miter lim="800000"/>
              <a:headEnd/>
              <a:tailEnd/>
            </a:ln>
          </p:spPr>
          <p:txBody>
            <a:bodyPr>
              <a:spAutoFit/>
            </a:bodyPr>
            <a:lstStyle/>
            <a:p>
              <a:pPr>
                <a:spcBef>
                  <a:spcPct val="50000"/>
                </a:spcBef>
              </a:pPr>
              <a:r>
                <a:rPr lang="en-US" sz="1200" b="1" dirty="0">
                  <a:solidFill>
                    <a:schemeClr val="accent1"/>
                  </a:solidFill>
                  <a:latin typeface="Arial Narrow" pitchFamily="34" charset="0"/>
                  <a:cs typeface="Arial" charset="0"/>
                </a:rPr>
                <a:t>Cloud Edition</a:t>
              </a:r>
            </a:p>
          </p:txBody>
        </p:sp>
        <p:pic>
          <p:nvPicPr>
            <p:cNvPr id="84000" name="Picture 27" descr="DataQuality_text"/>
            <p:cNvPicPr>
              <a:picLocks noChangeAspect="1" noChangeArrowheads="1"/>
            </p:cNvPicPr>
            <p:nvPr/>
          </p:nvPicPr>
          <p:blipFill>
            <a:blip r:embed="rId9" cstate="print"/>
            <a:srcRect/>
            <a:stretch>
              <a:fillRect/>
            </a:stretch>
          </p:blipFill>
          <p:spPr bwMode="auto">
            <a:xfrm>
              <a:off x="6727826" y="1309006"/>
              <a:ext cx="735013" cy="1061584"/>
            </a:xfrm>
            <a:prstGeom prst="rect">
              <a:avLst/>
            </a:prstGeom>
            <a:noFill/>
            <a:ln w="9525">
              <a:noFill/>
              <a:miter lim="800000"/>
              <a:headEnd/>
              <a:tailEnd/>
            </a:ln>
          </p:spPr>
        </p:pic>
        <p:pic>
          <p:nvPicPr>
            <p:cNvPr id="84001" name="Picture 103" descr="cloud"/>
            <p:cNvPicPr>
              <a:picLocks noChangeAspect="1" noChangeArrowheads="1"/>
            </p:cNvPicPr>
            <p:nvPr/>
          </p:nvPicPr>
          <p:blipFill>
            <a:blip r:embed="rId7" cstate="print"/>
            <a:srcRect/>
            <a:stretch>
              <a:fillRect/>
            </a:stretch>
          </p:blipFill>
          <p:spPr bwMode="auto">
            <a:xfrm>
              <a:off x="7239001" y="1653702"/>
              <a:ext cx="481013" cy="441975"/>
            </a:xfrm>
            <a:prstGeom prst="rect">
              <a:avLst/>
            </a:prstGeom>
            <a:noFill/>
            <a:ln w="9525">
              <a:noFill/>
              <a:miter lim="800000"/>
              <a:headEnd/>
              <a:tailEnd/>
            </a:ln>
          </p:spPr>
        </p:pic>
        <p:pic>
          <p:nvPicPr>
            <p:cNvPr id="84002" name="Picture 104" descr="cloud"/>
            <p:cNvPicPr>
              <a:picLocks noChangeAspect="1" noChangeArrowheads="1"/>
            </p:cNvPicPr>
            <p:nvPr/>
          </p:nvPicPr>
          <p:blipFill>
            <a:blip r:embed="rId7" cstate="print"/>
            <a:srcRect/>
            <a:stretch>
              <a:fillRect/>
            </a:stretch>
          </p:blipFill>
          <p:spPr bwMode="auto">
            <a:xfrm>
              <a:off x="6096001" y="1653702"/>
              <a:ext cx="481013" cy="441975"/>
            </a:xfrm>
            <a:prstGeom prst="rect">
              <a:avLst/>
            </a:prstGeom>
            <a:noFill/>
            <a:ln w="9525">
              <a:noFill/>
              <a:miter lim="800000"/>
              <a:headEnd/>
              <a:tailEnd/>
            </a:ln>
          </p:spPr>
        </p:pic>
      </p:grpSp>
      <p:grpSp>
        <p:nvGrpSpPr>
          <p:cNvPr id="6" name="Group 98"/>
          <p:cNvGrpSpPr>
            <a:grpSpLocks/>
          </p:cNvGrpSpPr>
          <p:nvPr/>
        </p:nvGrpSpPr>
        <p:grpSpPr bwMode="auto">
          <a:xfrm>
            <a:off x="2770188" y="5295900"/>
            <a:ext cx="1168400" cy="906463"/>
            <a:chOff x="4287" y="3235"/>
            <a:chExt cx="736" cy="617"/>
          </a:xfrm>
        </p:grpSpPr>
        <p:grpSp>
          <p:nvGrpSpPr>
            <p:cNvPr id="7" name="Group 79"/>
            <p:cNvGrpSpPr>
              <a:grpSpLocks/>
            </p:cNvGrpSpPr>
            <p:nvPr/>
          </p:nvGrpSpPr>
          <p:grpSpPr bwMode="auto">
            <a:xfrm>
              <a:off x="4287" y="3557"/>
              <a:ext cx="736" cy="295"/>
              <a:chOff x="6832600" y="5556250"/>
              <a:chExt cx="1168400" cy="466725"/>
            </a:xfrm>
          </p:grpSpPr>
          <p:sp>
            <p:nvSpPr>
              <p:cNvPr id="84005" name="AutoShape 50"/>
              <p:cNvSpPr>
                <a:spLocks noChangeArrowheads="1"/>
              </p:cNvSpPr>
              <p:nvPr/>
            </p:nvSpPr>
            <p:spPr bwMode="gray">
              <a:xfrm>
                <a:off x="6851650" y="5567363"/>
                <a:ext cx="1123950" cy="455612"/>
              </a:xfrm>
              <a:prstGeom prst="roundRect">
                <a:avLst>
                  <a:gd name="adj" fmla="val 3954"/>
                </a:avLst>
              </a:prstGeom>
              <a:solidFill>
                <a:srgbClr val="E6E6E6"/>
              </a:solidFill>
              <a:ln w="9525" algn="ctr">
                <a:solidFill>
                  <a:schemeClr val="bg2"/>
                </a:solidFill>
                <a:round/>
                <a:headEnd/>
                <a:tailEnd/>
              </a:ln>
            </p:spPr>
            <p:txBody>
              <a:bodyPr wrap="none" anchor="ctr"/>
              <a:lstStyle/>
              <a:p>
                <a:endParaRPr lang="en-US" sz="2000" dirty="0">
                  <a:cs typeface="Arial" charset="0"/>
                </a:endParaRPr>
              </a:p>
            </p:txBody>
          </p:sp>
          <p:sp>
            <p:nvSpPr>
              <p:cNvPr id="84006" name="Text Box 51"/>
              <p:cNvSpPr txBox="1">
                <a:spLocks noChangeArrowheads="1"/>
              </p:cNvSpPr>
              <p:nvPr/>
            </p:nvSpPr>
            <p:spPr bwMode="gray">
              <a:xfrm>
                <a:off x="6832600" y="5556250"/>
                <a:ext cx="1168400" cy="431093"/>
              </a:xfrm>
              <a:prstGeom prst="rect">
                <a:avLst/>
              </a:prstGeom>
              <a:noFill/>
              <a:ln w="9525" algn="ctr">
                <a:noFill/>
                <a:miter lim="800000"/>
                <a:headEnd/>
                <a:tailEnd/>
              </a:ln>
            </p:spPr>
            <p:txBody>
              <a:bodyPr>
                <a:spAutoFit/>
              </a:bodyPr>
              <a:lstStyle/>
              <a:p>
                <a:pPr>
                  <a:spcBef>
                    <a:spcPct val="50000"/>
                  </a:spcBef>
                </a:pPr>
                <a:r>
                  <a:rPr lang="en-US" sz="1000" b="1" dirty="0">
                    <a:solidFill>
                      <a:schemeClr val="accent1"/>
                    </a:solidFill>
                    <a:latin typeface="Arial Narrow" pitchFamily="34" charset="0"/>
                    <a:cs typeface="Arial" charset="0"/>
                  </a:rPr>
                  <a:t>Data Transformation</a:t>
                </a:r>
              </a:p>
            </p:txBody>
          </p:sp>
        </p:grpSp>
        <p:grpSp>
          <p:nvGrpSpPr>
            <p:cNvPr id="8" name="Group 13"/>
            <p:cNvGrpSpPr>
              <a:grpSpLocks/>
            </p:cNvGrpSpPr>
            <p:nvPr/>
          </p:nvGrpSpPr>
          <p:grpSpPr bwMode="auto">
            <a:xfrm>
              <a:off x="4299" y="3235"/>
              <a:ext cx="713" cy="270"/>
              <a:chOff x="4441" y="3039"/>
              <a:chExt cx="1137" cy="318"/>
            </a:xfrm>
          </p:grpSpPr>
          <p:sp>
            <p:nvSpPr>
              <p:cNvPr id="84008" name="AutoShape 52"/>
              <p:cNvSpPr>
                <a:spLocks noChangeArrowheads="1"/>
              </p:cNvSpPr>
              <p:nvPr/>
            </p:nvSpPr>
            <p:spPr bwMode="gray">
              <a:xfrm>
                <a:off x="4441" y="3039"/>
                <a:ext cx="1137" cy="318"/>
              </a:xfrm>
              <a:prstGeom prst="roundRect">
                <a:avLst>
                  <a:gd name="adj" fmla="val 3954"/>
                </a:avLst>
              </a:prstGeom>
              <a:solidFill>
                <a:srgbClr val="E6E6E6"/>
              </a:solidFill>
              <a:ln w="9525" algn="ctr">
                <a:solidFill>
                  <a:schemeClr val="bg2"/>
                </a:solidFill>
                <a:round/>
                <a:headEnd/>
                <a:tailEnd/>
              </a:ln>
            </p:spPr>
            <p:txBody>
              <a:bodyPr wrap="none" anchor="ctr"/>
              <a:lstStyle/>
              <a:p>
                <a:endParaRPr lang="en-US" sz="2000" dirty="0">
                  <a:cs typeface="Arial" charset="0"/>
                </a:endParaRPr>
              </a:p>
            </p:txBody>
          </p:sp>
          <p:sp>
            <p:nvSpPr>
              <p:cNvPr id="84009" name="Text Box 53"/>
              <p:cNvSpPr txBox="1">
                <a:spLocks noChangeArrowheads="1"/>
              </p:cNvSpPr>
              <p:nvPr/>
            </p:nvSpPr>
            <p:spPr bwMode="gray">
              <a:xfrm>
                <a:off x="4451" y="3112"/>
                <a:ext cx="1117" cy="197"/>
              </a:xfrm>
              <a:prstGeom prst="rect">
                <a:avLst/>
              </a:prstGeom>
              <a:noFill/>
              <a:ln w="9525" algn="ctr">
                <a:noFill/>
                <a:miter lim="800000"/>
                <a:headEnd/>
                <a:tailEnd/>
              </a:ln>
            </p:spPr>
            <p:txBody>
              <a:bodyPr>
                <a:spAutoFit/>
              </a:bodyPr>
              <a:lstStyle/>
              <a:p>
                <a:pPr>
                  <a:spcBef>
                    <a:spcPct val="50000"/>
                  </a:spcBef>
                </a:pPr>
                <a:r>
                  <a:rPr lang="en-US" sz="1000" b="1" dirty="0">
                    <a:solidFill>
                      <a:schemeClr val="accent1"/>
                    </a:solidFill>
                    <a:latin typeface="Arial Narrow" pitchFamily="34" charset="0"/>
                    <a:cs typeface="Arial" charset="0"/>
                  </a:rPr>
                  <a:t>Data Exchange</a:t>
                </a:r>
              </a:p>
            </p:txBody>
          </p:sp>
        </p:grpSp>
      </p:grpSp>
      <p:grpSp>
        <p:nvGrpSpPr>
          <p:cNvPr id="9" name="Group 77"/>
          <p:cNvGrpSpPr>
            <a:grpSpLocks/>
          </p:cNvGrpSpPr>
          <p:nvPr/>
        </p:nvGrpSpPr>
        <p:grpSpPr bwMode="auto">
          <a:xfrm>
            <a:off x="142875" y="5753100"/>
            <a:ext cx="1177925" cy="422275"/>
            <a:chOff x="2276475" y="5567363"/>
            <a:chExt cx="1177925" cy="455612"/>
          </a:xfrm>
        </p:grpSpPr>
        <p:sp>
          <p:nvSpPr>
            <p:cNvPr id="84011" name="AutoShape 14"/>
            <p:cNvSpPr>
              <a:spLocks noChangeArrowheads="1"/>
            </p:cNvSpPr>
            <p:nvPr/>
          </p:nvSpPr>
          <p:spPr bwMode="gray">
            <a:xfrm>
              <a:off x="2303463" y="5567363"/>
              <a:ext cx="1123950" cy="455612"/>
            </a:xfrm>
            <a:prstGeom prst="roundRect">
              <a:avLst>
                <a:gd name="adj" fmla="val 3954"/>
              </a:avLst>
            </a:prstGeom>
            <a:solidFill>
              <a:srgbClr val="E6E6E6"/>
            </a:solidFill>
            <a:ln w="9525" algn="ctr">
              <a:solidFill>
                <a:srgbClr val="FF0000"/>
              </a:solidFill>
              <a:round/>
              <a:headEnd/>
              <a:tailEnd/>
            </a:ln>
          </p:spPr>
          <p:txBody>
            <a:bodyPr wrap="none" anchor="ctr"/>
            <a:lstStyle/>
            <a:p>
              <a:endParaRPr lang="en-US" sz="2000" dirty="0">
                <a:solidFill>
                  <a:srgbClr val="FF0000"/>
                </a:solidFill>
                <a:cs typeface="Arial" charset="0"/>
              </a:endParaRPr>
            </a:p>
          </p:txBody>
        </p:sp>
        <p:sp>
          <p:nvSpPr>
            <p:cNvPr id="84012" name="Text Box 23"/>
            <p:cNvSpPr txBox="1">
              <a:spLocks noChangeArrowheads="1"/>
            </p:cNvSpPr>
            <p:nvPr/>
          </p:nvSpPr>
          <p:spPr bwMode="gray">
            <a:xfrm>
              <a:off x="2276475" y="5571919"/>
              <a:ext cx="1177925" cy="265240"/>
            </a:xfrm>
            <a:prstGeom prst="rect">
              <a:avLst/>
            </a:prstGeom>
            <a:noFill/>
            <a:ln w="9525" algn="ctr">
              <a:noFill/>
              <a:miter lim="800000"/>
              <a:headEnd/>
              <a:tailEnd/>
            </a:ln>
          </p:spPr>
          <p:txBody>
            <a:bodyPr>
              <a:spAutoFit/>
            </a:bodyPr>
            <a:lstStyle/>
            <a:p>
              <a:pPr>
                <a:spcBef>
                  <a:spcPct val="50000"/>
                </a:spcBef>
              </a:pPr>
              <a:r>
                <a:rPr lang="en-GB" sz="1000" b="1" dirty="0" smtClean="0">
                  <a:solidFill>
                    <a:schemeClr val="accent1"/>
                  </a:solidFill>
                  <a:latin typeface="Arial Narrow" pitchFamily="34" charset="0"/>
                  <a:cs typeface="Arial" charset="0"/>
                </a:rPr>
                <a:t>Data Replication</a:t>
              </a:r>
              <a:endParaRPr lang="en-US" sz="1000" b="1" dirty="0">
                <a:solidFill>
                  <a:schemeClr val="accent1"/>
                </a:solidFill>
                <a:latin typeface="Arial Narrow" pitchFamily="34" charset="0"/>
                <a:cs typeface="Arial" charset="0"/>
              </a:endParaRPr>
            </a:p>
          </p:txBody>
        </p:sp>
      </p:grpSp>
      <p:grpSp>
        <p:nvGrpSpPr>
          <p:cNvPr id="10" name="Group 96"/>
          <p:cNvGrpSpPr>
            <a:grpSpLocks/>
          </p:cNvGrpSpPr>
          <p:nvPr/>
        </p:nvGrpSpPr>
        <p:grpSpPr bwMode="auto">
          <a:xfrm>
            <a:off x="4103120" y="4271963"/>
            <a:ext cx="1130300" cy="1377950"/>
            <a:chOff x="2537" y="2902"/>
            <a:chExt cx="712" cy="938"/>
          </a:xfrm>
        </p:grpSpPr>
        <p:sp>
          <p:nvSpPr>
            <p:cNvPr id="84014" name="AutoShape 20"/>
            <p:cNvSpPr>
              <a:spLocks noChangeArrowheads="1"/>
            </p:cNvSpPr>
            <p:nvPr/>
          </p:nvSpPr>
          <p:spPr bwMode="gray">
            <a:xfrm>
              <a:off x="2537" y="2902"/>
              <a:ext cx="712" cy="270"/>
            </a:xfrm>
            <a:prstGeom prst="roundRect">
              <a:avLst>
                <a:gd name="adj" fmla="val 3954"/>
              </a:avLst>
            </a:prstGeom>
            <a:solidFill>
              <a:srgbClr val="E6E6E6"/>
            </a:solidFill>
            <a:ln w="9525" algn="ctr">
              <a:solidFill>
                <a:schemeClr val="bg2"/>
              </a:solidFill>
              <a:round/>
              <a:headEnd/>
              <a:tailEnd/>
            </a:ln>
          </p:spPr>
          <p:txBody>
            <a:bodyPr wrap="none" anchor="ctr"/>
            <a:lstStyle/>
            <a:p>
              <a:r>
                <a:rPr lang="en-US" sz="1000" b="1" dirty="0">
                  <a:solidFill>
                    <a:schemeClr val="accent1"/>
                  </a:solidFill>
                  <a:latin typeface="Arial Narrow" pitchFamily="34" charset="0"/>
                  <a:cs typeface="Arial" charset="0"/>
                </a:rPr>
                <a:t>Data Archive </a:t>
              </a:r>
            </a:p>
          </p:txBody>
        </p:sp>
        <p:sp>
          <p:nvSpPr>
            <p:cNvPr id="84015" name="AutoShape 20"/>
            <p:cNvSpPr>
              <a:spLocks noChangeArrowheads="1"/>
            </p:cNvSpPr>
            <p:nvPr/>
          </p:nvSpPr>
          <p:spPr bwMode="gray">
            <a:xfrm>
              <a:off x="2537" y="3237"/>
              <a:ext cx="712" cy="270"/>
            </a:xfrm>
            <a:prstGeom prst="roundRect">
              <a:avLst>
                <a:gd name="adj" fmla="val 3954"/>
              </a:avLst>
            </a:prstGeom>
            <a:solidFill>
              <a:srgbClr val="E6E6E6"/>
            </a:solidFill>
            <a:ln w="9525" algn="ctr">
              <a:solidFill>
                <a:schemeClr val="bg2"/>
              </a:solidFill>
              <a:round/>
              <a:headEnd/>
              <a:tailEnd/>
            </a:ln>
          </p:spPr>
          <p:txBody>
            <a:bodyPr wrap="none" anchor="ctr"/>
            <a:lstStyle/>
            <a:p>
              <a:r>
                <a:rPr lang="en-US" sz="1000" b="1" dirty="0">
                  <a:solidFill>
                    <a:schemeClr val="accent1"/>
                  </a:solidFill>
                  <a:latin typeface="Arial Narrow" pitchFamily="34" charset="0"/>
                  <a:cs typeface="Arial" charset="0"/>
                </a:rPr>
                <a:t>Data Subset </a:t>
              </a:r>
            </a:p>
          </p:txBody>
        </p:sp>
        <p:sp>
          <p:nvSpPr>
            <p:cNvPr id="84016" name="AutoShape 20"/>
            <p:cNvSpPr>
              <a:spLocks noChangeArrowheads="1"/>
            </p:cNvSpPr>
            <p:nvPr/>
          </p:nvSpPr>
          <p:spPr bwMode="gray">
            <a:xfrm>
              <a:off x="2537" y="3570"/>
              <a:ext cx="712" cy="270"/>
            </a:xfrm>
            <a:prstGeom prst="roundRect">
              <a:avLst>
                <a:gd name="adj" fmla="val 3954"/>
              </a:avLst>
            </a:prstGeom>
            <a:solidFill>
              <a:srgbClr val="E6E6E6"/>
            </a:solidFill>
            <a:ln w="9525" algn="ctr">
              <a:solidFill>
                <a:schemeClr val="bg2"/>
              </a:solidFill>
              <a:round/>
              <a:headEnd/>
              <a:tailEnd/>
            </a:ln>
          </p:spPr>
          <p:txBody>
            <a:bodyPr wrap="none" anchor="ctr"/>
            <a:lstStyle/>
            <a:p>
              <a:r>
                <a:rPr lang="en-US" sz="1000" b="1" dirty="0">
                  <a:solidFill>
                    <a:schemeClr val="accent1"/>
                  </a:solidFill>
                  <a:latin typeface="Arial Narrow" pitchFamily="34" charset="0"/>
                  <a:cs typeface="Arial" charset="0"/>
                </a:rPr>
                <a:t>Data Privacy </a:t>
              </a:r>
            </a:p>
          </p:txBody>
        </p:sp>
      </p:grpSp>
      <p:grpSp>
        <p:nvGrpSpPr>
          <p:cNvPr id="11" name="Group 97"/>
          <p:cNvGrpSpPr>
            <a:grpSpLocks/>
          </p:cNvGrpSpPr>
          <p:nvPr/>
        </p:nvGrpSpPr>
        <p:grpSpPr bwMode="auto">
          <a:xfrm>
            <a:off x="5348288" y="4824413"/>
            <a:ext cx="1131887" cy="1377950"/>
            <a:chOff x="3427" y="2902"/>
            <a:chExt cx="713" cy="938"/>
          </a:xfrm>
        </p:grpSpPr>
        <p:sp>
          <p:nvSpPr>
            <p:cNvPr id="84018" name="AutoShape 20"/>
            <p:cNvSpPr>
              <a:spLocks noChangeArrowheads="1"/>
            </p:cNvSpPr>
            <p:nvPr/>
          </p:nvSpPr>
          <p:spPr bwMode="gray">
            <a:xfrm>
              <a:off x="3427" y="2902"/>
              <a:ext cx="713" cy="270"/>
            </a:xfrm>
            <a:prstGeom prst="roundRect">
              <a:avLst>
                <a:gd name="adj" fmla="val 3954"/>
              </a:avLst>
            </a:prstGeom>
            <a:solidFill>
              <a:srgbClr val="E6E6E6"/>
            </a:solidFill>
            <a:ln w="9525" algn="ctr">
              <a:solidFill>
                <a:schemeClr val="bg2"/>
              </a:solidFill>
              <a:round/>
              <a:headEnd/>
              <a:tailEnd/>
            </a:ln>
          </p:spPr>
          <p:txBody>
            <a:bodyPr wrap="none" anchor="ctr"/>
            <a:lstStyle/>
            <a:p>
              <a:r>
                <a:rPr lang="en-US" sz="1000" b="1" dirty="0">
                  <a:solidFill>
                    <a:schemeClr val="accent1"/>
                  </a:solidFill>
                  <a:latin typeface="Arial Narrow" pitchFamily="34" charset="0"/>
                  <a:cs typeface="Arial" charset="0"/>
                </a:rPr>
                <a:t>RulePoint</a:t>
              </a:r>
            </a:p>
          </p:txBody>
        </p:sp>
        <p:sp>
          <p:nvSpPr>
            <p:cNvPr id="84019" name="AutoShape 20"/>
            <p:cNvSpPr>
              <a:spLocks noChangeArrowheads="1"/>
            </p:cNvSpPr>
            <p:nvPr/>
          </p:nvSpPr>
          <p:spPr bwMode="gray">
            <a:xfrm>
              <a:off x="3427" y="3244"/>
              <a:ext cx="713" cy="270"/>
            </a:xfrm>
            <a:prstGeom prst="roundRect">
              <a:avLst>
                <a:gd name="adj" fmla="val 3954"/>
              </a:avLst>
            </a:prstGeom>
            <a:solidFill>
              <a:srgbClr val="E6E6E6"/>
            </a:solidFill>
            <a:ln w="9525" algn="ctr">
              <a:solidFill>
                <a:schemeClr val="bg2"/>
              </a:solidFill>
              <a:round/>
              <a:headEnd/>
              <a:tailEnd/>
            </a:ln>
          </p:spPr>
          <p:txBody>
            <a:bodyPr wrap="none" anchor="ctr"/>
            <a:lstStyle/>
            <a:p>
              <a:r>
                <a:rPr lang="en-US" sz="1000" b="1" dirty="0">
                  <a:solidFill>
                    <a:schemeClr val="accent1"/>
                  </a:solidFill>
                  <a:latin typeface="Arial Narrow" pitchFamily="34" charset="0"/>
                  <a:cs typeface="Arial" charset="0"/>
                </a:rPr>
                <a:t>RuleCast</a:t>
              </a:r>
            </a:p>
          </p:txBody>
        </p:sp>
        <p:sp>
          <p:nvSpPr>
            <p:cNvPr id="84020" name="AutoShape 20"/>
            <p:cNvSpPr>
              <a:spLocks noChangeArrowheads="1"/>
            </p:cNvSpPr>
            <p:nvPr/>
          </p:nvSpPr>
          <p:spPr bwMode="gray">
            <a:xfrm>
              <a:off x="3427" y="3570"/>
              <a:ext cx="713" cy="270"/>
            </a:xfrm>
            <a:prstGeom prst="roundRect">
              <a:avLst>
                <a:gd name="adj" fmla="val 3954"/>
              </a:avLst>
            </a:prstGeom>
            <a:solidFill>
              <a:srgbClr val="E6E6E6"/>
            </a:solidFill>
            <a:ln w="9525" algn="ctr">
              <a:solidFill>
                <a:schemeClr val="bg2"/>
              </a:solidFill>
              <a:round/>
              <a:headEnd/>
              <a:tailEnd/>
            </a:ln>
          </p:spPr>
          <p:txBody>
            <a:bodyPr wrap="none" anchor="ctr"/>
            <a:lstStyle/>
            <a:p>
              <a:r>
                <a:rPr lang="en-US" sz="1000" b="1" dirty="0">
                  <a:solidFill>
                    <a:schemeClr val="accent1"/>
                  </a:solidFill>
                  <a:latin typeface="Arial Narrow" pitchFamily="34" charset="0"/>
                  <a:cs typeface="Arial" charset="0"/>
                </a:rPr>
                <a:t>Real-Time</a:t>
              </a:r>
            </a:p>
            <a:p>
              <a:r>
                <a:rPr lang="en-US" sz="1000" b="1" dirty="0">
                  <a:solidFill>
                    <a:schemeClr val="accent1"/>
                  </a:solidFill>
                  <a:latin typeface="Arial Narrow" pitchFamily="34" charset="0"/>
                  <a:cs typeface="Arial" charset="0"/>
                </a:rPr>
                <a:t>Alert Manager </a:t>
              </a:r>
            </a:p>
          </p:txBody>
        </p:sp>
      </p:grpSp>
      <p:pic>
        <p:nvPicPr>
          <p:cNvPr id="84021" name="Picture 82" descr="edi"/>
          <p:cNvPicPr>
            <a:picLocks noChangeAspect="1" noChangeArrowheads="1"/>
          </p:cNvPicPr>
          <p:nvPr/>
        </p:nvPicPr>
        <p:blipFill>
          <a:blip r:embed="rId10" cstate="print"/>
          <a:srcRect/>
          <a:stretch>
            <a:fillRect/>
          </a:stretch>
        </p:blipFill>
        <p:spPr bwMode="auto">
          <a:xfrm>
            <a:off x="177800" y="2743200"/>
            <a:ext cx="1116013" cy="1350963"/>
          </a:xfrm>
          <a:prstGeom prst="rect">
            <a:avLst/>
          </a:prstGeom>
          <a:noFill/>
          <a:ln w="9525">
            <a:noFill/>
            <a:miter lim="800000"/>
            <a:headEnd/>
            <a:tailEnd/>
          </a:ln>
        </p:spPr>
      </p:pic>
      <p:pic>
        <p:nvPicPr>
          <p:cNvPr id="84022" name="Picture 83" descr="dq"/>
          <p:cNvPicPr>
            <a:picLocks noChangeAspect="1" noChangeArrowheads="1"/>
          </p:cNvPicPr>
          <p:nvPr/>
        </p:nvPicPr>
        <p:blipFill>
          <a:blip r:embed="rId11" cstate="print"/>
          <a:srcRect/>
          <a:stretch>
            <a:fillRect/>
          </a:stretch>
        </p:blipFill>
        <p:spPr bwMode="auto">
          <a:xfrm>
            <a:off x="1471613" y="2749550"/>
            <a:ext cx="1082675" cy="1343025"/>
          </a:xfrm>
          <a:prstGeom prst="rect">
            <a:avLst/>
          </a:prstGeom>
          <a:noFill/>
          <a:ln w="9525">
            <a:noFill/>
            <a:miter lim="800000"/>
            <a:headEnd/>
            <a:tailEnd/>
          </a:ln>
        </p:spPr>
      </p:pic>
      <p:pic>
        <p:nvPicPr>
          <p:cNvPr id="84023" name="Picture 84" descr="appilm"/>
          <p:cNvPicPr>
            <a:picLocks noChangeAspect="1" noChangeArrowheads="1"/>
          </p:cNvPicPr>
          <p:nvPr/>
        </p:nvPicPr>
        <p:blipFill>
          <a:blip r:embed="rId12" cstate="print"/>
          <a:srcRect/>
          <a:stretch>
            <a:fillRect/>
          </a:stretch>
        </p:blipFill>
        <p:spPr bwMode="auto">
          <a:xfrm>
            <a:off x="4081463" y="2771775"/>
            <a:ext cx="1093787" cy="1354138"/>
          </a:xfrm>
          <a:prstGeom prst="rect">
            <a:avLst/>
          </a:prstGeom>
          <a:noFill/>
          <a:ln w="9525">
            <a:noFill/>
            <a:miter lim="800000"/>
            <a:headEnd/>
            <a:tailEnd/>
          </a:ln>
        </p:spPr>
      </p:pic>
      <p:pic>
        <p:nvPicPr>
          <p:cNvPr id="84024" name="Picture 85" descr="cep"/>
          <p:cNvPicPr>
            <a:picLocks noChangeAspect="1" noChangeArrowheads="1"/>
          </p:cNvPicPr>
          <p:nvPr/>
        </p:nvPicPr>
        <p:blipFill>
          <a:blip r:embed="rId13" cstate="print"/>
          <a:srcRect/>
          <a:stretch>
            <a:fillRect/>
          </a:stretch>
        </p:blipFill>
        <p:spPr bwMode="auto">
          <a:xfrm>
            <a:off x="5308600" y="2797175"/>
            <a:ext cx="1062038" cy="1317625"/>
          </a:xfrm>
          <a:prstGeom prst="rect">
            <a:avLst/>
          </a:prstGeom>
          <a:noFill/>
          <a:ln w="9525">
            <a:noFill/>
            <a:miter lim="800000"/>
            <a:headEnd/>
            <a:tailEnd/>
          </a:ln>
        </p:spPr>
      </p:pic>
      <p:pic>
        <p:nvPicPr>
          <p:cNvPr id="84025" name="Picture 86" descr="b2b"/>
          <p:cNvPicPr>
            <a:picLocks noChangeAspect="1" noChangeArrowheads="1"/>
          </p:cNvPicPr>
          <p:nvPr/>
        </p:nvPicPr>
        <p:blipFill>
          <a:blip r:embed="rId14" cstate="print"/>
          <a:srcRect/>
          <a:stretch>
            <a:fillRect/>
          </a:stretch>
        </p:blipFill>
        <p:spPr bwMode="auto">
          <a:xfrm>
            <a:off x="2794000" y="2776538"/>
            <a:ext cx="1085850" cy="1327150"/>
          </a:xfrm>
          <a:prstGeom prst="rect">
            <a:avLst/>
          </a:prstGeom>
          <a:noFill/>
          <a:ln w="9525">
            <a:noFill/>
            <a:miter lim="800000"/>
            <a:headEnd/>
            <a:tailEnd/>
          </a:ln>
        </p:spPr>
      </p:pic>
      <p:grpSp>
        <p:nvGrpSpPr>
          <p:cNvPr id="12" name="Group 87"/>
          <p:cNvGrpSpPr>
            <a:grpSpLocks/>
          </p:cNvGrpSpPr>
          <p:nvPr/>
        </p:nvGrpSpPr>
        <p:grpSpPr bwMode="auto">
          <a:xfrm>
            <a:off x="142875" y="4254500"/>
            <a:ext cx="1177925" cy="1423988"/>
            <a:chOff x="678" y="2533"/>
            <a:chExt cx="742" cy="971"/>
          </a:xfrm>
        </p:grpSpPr>
        <p:grpSp>
          <p:nvGrpSpPr>
            <p:cNvPr id="13" name="Group 76"/>
            <p:cNvGrpSpPr>
              <a:grpSpLocks/>
            </p:cNvGrpSpPr>
            <p:nvPr/>
          </p:nvGrpSpPr>
          <p:grpSpPr bwMode="auto">
            <a:xfrm>
              <a:off x="695" y="3194"/>
              <a:ext cx="708" cy="310"/>
              <a:chOff x="2319338" y="4955121"/>
              <a:chExt cx="1123950" cy="487359"/>
            </a:xfrm>
          </p:grpSpPr>
          <p:sp>
            <p:nvSpPr>
              <p:cNvPr id="84028" name="AutoShape 14"/>
              <p:cNvSpPr>
                <a:spLocks noChangeArrowheads="1"/>
              </p:cNvSpPr>
              <p:nvPr/>
            </p:nvSpPr>
            <p:spPr bwMode="gray">
              <a:xfrm>
                <a:off x="2319338" y="4986868"/>
                <a:ext cx="1123950" cy="455612"/>
              </a:xfrm>
              <a:prstGeom prst="roundRect">
                <a:avLst>
                  <a:gd name="adj" fmla="val 3954"/>
                </a:avLst>
              </a:prstGeom>
              <a:solidFill>
                <a:srgbClr val="E6E6E6"/>
              </a:solidFill>
              <a:ln w="9525" algn="ctr">
                <a:solidFill>
                  <a:schemeClr val="bg2"/>
                </a:solidFill>
                <a:round/>
                <a:headEnd/>
                <a:tailEnd/>
              </a:ln>
            </p:spPr>
            <p:txBody>
              <a:bodyPr wrap="none" anchor="ctr"/>
              <a:lstStyle/>
              <a:p>
                <a:endParaRPr lang="en-US" sz="2000" dirty="0">
                  <a:cs typeface="Arial" charset="0"/>
                </a:endParaRPr>
              </a:p>
            </p:txBody>
          </p:sp>
          <p:sp>
            <p:nvSpPr>
              <p:cNvPr id="84029" name="Text Box 47"/>
              <p:cNvSpPr txBox="1">
                <a:spLocks noChangeArrowheads="1"/>
              </p:cNvSpPr>
              <p:nvPr/>
            </p:nvSpPr>
            <p:spPr bwMode="gray">
              <a:xfrm>
                <a:off x="2320926" y="4955121"/>
                <a:ext cx="1122362" cy="263707"/>
              </a:xfrm>
              <a:prstGeom prst="rect">
                <a:avLst/>
              </a:prstGeom>
              <a:noFill/>
              <a:ln w="9525" algn="ctr">
                <a:noFill/>
                <a:miter lim="800000"/>
                <a:headEnd/>
                <a:tailEnd/>
              </a:ln>
            </p:spPr>
            <p:txBody>
              <a:bodyPr>
                <a:spAutoFit/>
              </a:bodyPr>
              <a:lstStyle/>
              <a:p>
                <a:pPr>
                  <a:spcBef>
                    <a:spcPct val="50000"/>
                  </a:spcBef>
                </a:pPr>
                <a:r>
                  <a:rPr lang="en-US" sz="1000" b="1" dirty="0">
                    <a:solidFill>
                      <a:schemeClr val="accent1"/>
                    </a:solidFill>
                    <a:latin typeface="Arial Narrow" pitchFamily="34" charset="0"/>
                    <a:cs typeface="Arial" charset="0"/>
                  </a:rPr>
                  <a:t>Real-time Edition</a:t>
                </a:r>
              </a:p>
            </p:txBody>
          </p:sp>
        </p:grpSp>
        <p:grpSp>
          <p:nvGrpSpPr>
            <p:cNvPr id="14" name="Group 75"/>
            <p:cNvGrpSpPr>
              <a:grpSpLocks/>
            </p:cNvGrpSpPr>
            <p:nvPr/>
          </p:nvGrpSpPr>
          <p:grpSpPr bwMode="auto">
            <a:xfrm>
              <a:off x="695" y="2873"/>
              <a:ext cx="708" cy="288"/>
              <a:chOff x="2319338" y="4409017"/>
              <a:chExt cx="1123950" cy="456406"/>
            </a:xfrm>
          </p:grpSpPr>
          <p:sp>
            <p:nvSpPr>
              <p:cNvPr id="84031" name="AutoShape 14"/>
              <p:cNvSpPr>
                <a:spLocks noChangeArrowheads="1"/>
              </p:cNvSpPr>
              <p:nvPr/>
            </p:nvSpPr>
            <p:spPr bwMode="gray">
              <a:xfrm>
                <a:off x="2319338" y="4409811"/>
                <a:ext cx="1123950" cy="455612"/>
              </a:xfrm>
              <a:prstGeom prst="roundRect">
                <a:avLst>
                  <a:gd name="adj" fmla="val 3954"/>
                </a:avLst>
              </a:prstGeom>
              <a:solidFill>
                <a:srgbClr val="E6E6E6"/>
              </a:solidFill>
              <a:ln w="9525" algn="ctr">
                <a:solidFill>
                  <a:schemeClr val="bg2"/>
                </a:solidFill>
                <a:round/>
                <a:headEnd/>
                <a:tailEnd/>
              </a:ln>
            </p:spPr>
            <p:txBody>
              <a:bodyPr wrap="none" anchor="ctr"/>
              <a:lstStyle/>
              <a:p>
                <a:endParaRPr lang="en-US" sz="2000" dirty="0">
                  <a:cs typeface="Arial" charset="0"/>
                </a:endParaRPr>
              </a:p>
            </p:txBody>
          </p:sp>
          <p:sp>
            <p:nvSpPr>
              <p:cNvPr id="84032" name="Text Box 19"/>
              <p:cNvSpPr txBox="1">
                <a:spLocks noChangeArrowheads="1"/>
              </p:cNvSpPr>
              <p:nvPr/>
            </p:nvSpPr>
            <p:spPr bwMode="gray">
              <a:xfrm>
                <a:off x="2320926" y="4409017"/>
                <a:ext cx="1122362" cy="265823"/>
              </a:xfrm>
              <a:prstGeom prst="rect">
                <a:avLst/>
              </a:prstGeom>
              <a:noFill/>
              <a:ln w="9525" algn="ctr">
                <a:noFill/>
                <a:miter lim="800000"/>
                <a:headEnd/>
                <a:tailEnd/>
              </a:ln>
            </p:spPr>
            <p:txBody>
              <a:bodyPr>
                <a:spAutoFit/>
              </a:bodyPr>
              <a:lstStyle/>
              <a:p>
                <a:pPr>
                  <a:spcBef>
                    <a:spcPct val="50000"/>
                  </a:spcBef>
                </a:pPr>
                <a:r>
                  <a:rPr lang="en-US" sz="1000" b="1" dirty="0">
                    <a:solidFill>
                      <a:schemeClr val="accent1"/>
                    </a:solidFill>
                    <a:latin typeface="Arial Narrow" pitchFamily="34" charset="0"/>
                    <a:cs typeface="Arial" charset="0"/>
                  </a:rPr>
                  <a:t>Advanced Edition</a:t>
                </a:r>
              </a:p>
            </p:txBody>
          </p:sp>
        </p:grpSp>
        <p:grpSp>
          <p:nvGrpSpPr>
            <p:cNvPr id="15" name="Group 74"/>
            <p:cNvGrpSpPr>
              <a:grpSpLocks/>
            </p:cNvGrpSpPr>
            <p:nvPr/>
          </p:nvGrpSpPr>
          <p:grpSpPr bwMode="auto">
            <a:xfrm>
              <a:off x="678" y="2533"/>
              <a:ext cx="742" cy="287"/>
              <a:chOff x="1031875" y="4946650"/>
              <a:chExt cx="1177925" cy="455612"/>
            </a:xfrm>
          </p:grpSpPr>
          <p:sp>
            <p:nvSpPr>
              <p:cNvPr id="84034" name="AutoShape 14"/>
              <p:cNvSpPr>
                <a:spLocks noChangeArrowheads="1"/>
              </p:cNvSpPr>
              <p:nvPr/>
            </p:nvSpPr>
            <p:spPr bwMode="gray">
              <a:xfrm>
                <a:off x="1058863" y="4946650"/>
                <a:ext cx="1123950" cy="455612"/>
              </a:xfrm>
              <a:prstGeom prst="roundRect">
                <a:avLst>
                  <a:gd name="adj" fmla="val 3954"/>
                </a:avLst>
              </a:prstGeom>
              <a:solidFill>
                <a:srgbClr val="E6E6E6"/>
              </a:solidFill>
              <a:ln w="9525" algn="ctr">
                <a:solidFill>
                  <a:schemeClr val="bg2"/>
                </a:solidFill>
                <a:round/>
                <a:headEnd/>
                <a:tailEnd/>
              </a:ln>
            </p:spPr>
            <p:txBody>
              <a:bodyPr wrap="none" anchor="ctr"/>
              <a:lstStyle/>
              <a:p>
                <a:endParaRPr lang="en-US" sz="2000" dirty="0">
                  <a:cs typeface="Arial" charset="0"/>
                </a:endParaRPr>
              </a:p>
            </p:txBody>
          </p:sp>
          <p:sp>
            <p:nvSpPr>
              <p:cNvPr id="84035" name="Text Box 23"/>
              <p:cNvSpPr txBox="1">
                <a:spLocks noChangeArrowheads="1"/>
              </p:cNvSpPr>
              <p:nvPr/>
            </p:nvSpPr>
            <p:spPr bwMode="gray">
              <a:xfrm>
                <a:off x="1031875" y="5035941"/>
                <a:ext cx="1177925" cy="266285"/>
              </a:xfrm>
              <a:prstGeom prst="rect">
                <a:avLst/>
              </a:prstGeom>
              <a:noFill/>
              <a:ln w="9525" algn="ctr">
                <a:noFill/>
                <a:miter lim="800000"/>
                <a:headEnd/>
                <a:tailEnd/>
              </a:ln>
            </p:spPr>
            <p:txBody>
              <a:bodyPr>
                <a:spAutoFit/>
              </a:bodyPr>
              <a:lstStyle/>
              <a:p>
                <a:pPr>
                  <a:spcBef>
                    <a:spcPct val="50000"/>
                  </a:spcBef>
                </a:pPr>
                <a:r>
                  <a:rPr lang="en-US" sz="1000" b="1" dirty="0">
                    <a:solidFill>
                      <a:schemeClr val="accent1"/>
                    </a:solidFill>
                    <a:latin typeface="Arial Narrow" pitchFamily="34" charset="0"/>
                    <a:cs typeface="Arial" charset="0"/>
                  </a:rPr>
                  <a:t>PowerExchange</a:t>
                </a:r>
              </a:p>
            </p:txBody>
          </p:sp>
        </p:grpSp>
      </p:grpSp>
      <p:grpSp>
        <p:nvGrpSpPr>
          <p:cNvPr id="16" name="Group 95"/>
          <p:cNvGrpSpPr>
            <a:grpSpLocks/>
          </p:cNvGrpSpPr>
          <p:nvPr/>
        </p:nvGrpSpPr>
        <p:grpSpPr bwMode="auto">
          <a:xfrm>
            <a:off x="1433513" y="4273550"/>
            <a:ext cx="1133475" cy="1376363"/>
            <a:chOff x="1697" y="2998"/>
            <a:chExt cx="714" cy="937"/>
          </a:xfrm>
        </p:grpSpPr>
        <p:grpSp>
          <p:nvGrpSpPr>
            <p:cNvPr id="17" name="Group 4"/>
            <p:cNvGrpSpPr>
              <a:grpSpLocks/>
            </p:cNvGrpSpPr>
            <p:nvPr/>
          </p:nvGrpSpPr>
          <p:grpSpPr bwMode="auto">
            <a:xfrm>
              <a:off x="1700" y="3648"/>
              <a:ext cx="708" cy="287"/>
              <a:chOff x="3109" y="3428"/>
              <a:chExt cx="1130" cy="338"/>
            </a:xfrm>
          </p:grpSpPr>
          <p:sp>
            <p:nvSpPr>
              <p:cNvPr id="84038" name="AutoShape 14"/>
              <p:cNvSpPr>
                <a:spLocks noChangeArrowheads="1"/>
              </p:cNvSpPr>
              <p:nvPr/>
            </p:nvSpPr>
            <p:spPr bwMode="gray">
              <a:xfrm>
                <a:off x="3109" y="3428"/>
                <a:ext cx="1130" cy="338"/>
              </a:xfrm>
              <a:prstGeom prst="roundRect">
                <a:avLst>
                  <a:gd name="adj" fmla="val 3954"/>
                </a:avLst>
              </a:prstGeom>
              <a:solidFill>
                <a:srgbClr val="E6E6E6"/>
              </a:solidFill>
              <a:ln w="9525" algn="ctr">
                <a:solidFill>
                  <a:schemeClr val="bg2"/>
                </a:solidFill>
                <a:round/>
                <a:headEnd/>
                <a:tailEnd/>
              </a:ln>
            </p:spPr>
            <p:txBody>
              <a:bodyPr wrap="none" anchor="ctr"/>
              <a:lstStyle/>
              <a:p>
                <a:endParaRPr lang="en-US" sz="2000" dirty="0">
                  <a:cs typeface="Arial" charset="0"/>
                </a:endParaRPr>
              </a:p>
            </p:txBody>
          </p:sp>
          <p:sp>
            <p:nvSpPr>
              <p:cNvPr id="84039" name="Text Box 17"/>
              <p:cNvSpPr txBox="1">
                <a:spLocks noChangeArrowheads="1"/>
              </p:cNvSpPr>
              <p:nvPr/>
            </p:nvSpPr>
            <p:spPr bwMode="gray">
              <a:xfrm>
                <a:off x="3123" y="3511"/>
                <a:ext cx="1102" cy="197"/>
              </a:xfrm>
              <a:prstGeom prst="rect">
                <a:avLst/>
              </a:prstGeom>
              <a:noFill/>
              <a:ln w="9525" algn="ctr">
                <a:noFill/>
                <a:miter lim="800000"/>
                <a:headEnd/>
                <a:tailEnd/>
              </a:ln>
            </p:spPr>
            <p:txBody>
              <a:bodyPr>
                <a:spAutoFit/>
              </a:bodyPr>
              <a:lstStyle/>
              <a:p>
                <a:pPr>
                  <a:spcBef>
                    <a:spcPct val="50000"/>
                  </a:spcBef>
                </a:pPr>
                <a:r>
                  <a:rPr lang="en-US" sz="1000" b="1" dirty="0">
                    <a:solidFill>
                      <a:schemeClr val="accent1"/>
                    </a:solidFill>
                    <a:latin typeface="Arial Narrow" pitchFamily="34" charset="0"/>
                    <a:cs typeface="Arial" charset="0"/>
                  </a:rPr>
                  <a:t>Data Explorer</a:t>
                </a:r>
              </a:p>
            </p:txBody>
          </p:sp>
        </p:grpSp>
        <p:grpSp>
          <p:nvGrpSpPr>
            <p:cNvPr id="18" name="Group 7"/>
            <p:cNvGrpSpPr>
              <a:grpSpLocks/>
            </p:cNvGrpSpPr>
            <p:nvPr/>
          </p:nvGrpSpPr>
          <p:grpSpPr bwMode="auto">
            <a:xfrm>
              <a:off x="1697" y="3324"/>
              <a:ext cx="714" cy="270"/>
              <a:chOff x="3106" y="3024"/>
              <a:chExt cx="1137" cy="318"/>
            </a:xfrm>
          </p:grpSpPr>
          <p:sp>
            <p:nvSpPr>
              <p:cNvPr id="84041" name="AutoShape 20"/>
              <p:cNvSpPr>
                <a:spLocks noChangeArrowheads="1"/>
              </p:cNvSpPr>
              <p:nvPr/>
            </p:nvSpPr>
            <p:spPr bwMode="gray">
              <a:xfrm>
                <a:off x="3106" y="3024"/>
                <a:ext cx="1137" cy="318"/>
              </a:xfrm>
              <a:prstGeom prst="roundRect">
                <a:avLst>
                  <a:gd name="adj" fmla="val 3954"/>
                </a:avLst>
              </a:prstGeom>
              <a:solidFill>
                <a:srgbClr val="E6E6E6"/>
              </a:solidFill>
              <a:ln w="9525" algn="ctr">
                <a:solidFill>
                  <a:schemeClr val="bg2"/>
                </a:solidFill>
                <a:round/>
                <a:headEnd/>
                <a:tailEnd/>
              </a:ln>
            </p:spPr>
            <p:txBody>
              <a:bodyPr wrap="none" anchor="ctr"/>
              <a:lstStyle/>
              <a:p>
                <a:endParaRPr lang="en-US" sz="2000" dirty="0">
                  <a:cs typeface="Arial" charset="0"/>
                </a:endParaRPr>
              </a:p>
            </p:txBody>
          </p:sp>
          <p:sp>
            <p:nvSpPr>
              <p:cNvPr id="84042" name="Text Box 21"/>
              <p:cNvSpPr txBox="1">
                <a:spLocks noChangeArrowheads="1"/>
              </p:cNvSpPr>
              <p:nvPr/>
            </p:nvSpPr>
            <p:spPr bwMode="gray">
              <a:xfrm>
                <a:off x="3116" y="3097"/>
                <a:ext cx="1117" cy="197"/>
              </a:xfrm>
              <a:prstGeom prst="rect">
                <a:avLst/>
              </a:prstGeom>
              <a:noFill/>
              <a:ln w="9525" algn="ctr">
                <a:noFill/>
                <a:miter lim="800000"/>
                <a:headEnd/>
                <a:tailEnd/>
              </a:ln>
            </p:spPr>
            <p:txBody>
              <a:bodyPr>
                <a:spAutoFit/>
              </a:bodyPr>
              <a:lstStyle/>
              <a:p>
                <a:pPr>
                  <a:spcBef>
                    <a:spcPct val="50000"/>
                  </a:spcBef>
                </a:pPr>
                <a:r>
                  <a:rPr lang="en-US" sz="1000" b="1" dirty="0">
                    <a:solidFill>
                      <a:schemeClr val="accent1"/>
                    </a:solidFill>
                    <a:latin typeface="Arial Narrow" pitchFamily="34" charset="0"/>
                    <a:cs typeface="Arial" charset="0"/>
                  </a:rPr>
                  <a:t>Data Quality</a:t>
                </a:r>
              </a:p>
            </p:txBody>
          </p:sp>
        </p:grpSp>
        <p:sp>
          <p:nvSpPr>
            <p:cNvPr id="84043" name="AutoShape 20"/>
            <p:cNvSpPr>
              <a:spLocks noChangeArrowheads="1"/>
            </p:cNvSpPr>
            <p:nvPr/>
          </p:nvSpPr>
          <p:spPr bwMode="gray">
            <a:xfrm>
              <a:off x="1697" y="2998"/>
              <a:ext cx="714" cy="270"/>
            </a:xfrm>
            <a:prstGeom prst="roundRect">
              <a:avLst>
                <a:gd name="adj" fmla="val 3954"/>
              </a:avLst>
            </a:prstGeom>
            <a:solidFill>
              <a:srgbClr val="E6E6E6"/>
            </a:solidFill>
            <a:ln w="9525" algn="ctr">
              <a:solidFill>
                <a:schemeClr val="bg2"/>
              </a:solidFill>
              <a:round/>
              <a:headEnd/>
              <a:tailEnd/>
            </a:ln>
          </p:spPr>
          <p:txBody>
            <a:bodyPr wrap="none" anchor="ctr"/>
            <a:lstStyle/>
            <a:p>
              <a:r>
                <a:rPr lang="en-US" sz="1000" b="1" dirty="0">
                  <a:solidFill>
                    <a:schemeClr val="accent1"/>
                  </a:solidFill>
                  <a:latin typeface="Arial Narrow" pitchFamily="34" charset="0"/>
                  <a:cs typeface="Arial" charset="0"/>
                </a:rPr>
                <a:t>Identity</a:t>
              </a:r>
              <a:br>
                <a:rPr lang="en-US" sz="1000" b="1" dirty="0">
                  <a:solidFill>
                    <a:schemeClr val="accent1"/>
                  </a:solidFill>
                  <a:latin typeface="Arial Narrow" pitchFamily="34" charset="0"/>
                  <a:cs typeface="Arial" charset="0"/>
                </a:rPr>
              </a:br>
              <a:r>
                <a:rPr lang="en-US" sz="1000" b="1" dirty="0">
                  <a:solidFill>
                    <a:schemeClr val="accent1"/>
                  </a:solidFill>
                  <a:latin typeface="Arial Narrow" pitchFamily="34" charset="0"/>
                  <a:cs typeface="Arial" charset="0"/>
                </a:rPr>
                <a:t>Resolution</a:t>
              </a:r>
            </a:p>
          </p:txBody>
        </p:sp>
      </p:grpSp>
      <p:sp>
        <p:nvSpPr>
          <p:cNvPr id="84044" name="AutoShape 20"/>
          <p:cNvSpPr>
            <a:spLocks noChangeArrowheads="1"/>
          </p:cNvSpPr>
          <p:nvPr/>
        </p:nvSpPr>
        <p:spPr bwMode="gray">
          <a:xfrm>
            <a:off x="1439863" y="5797550"/>
            <a:ext cx="1133475" cy="396875"/>
          </a:xfrm>
          <a:prstGeom prst="roundRect">
            <a:avLst>
              <a:gd name="adj" fmla="val 3954"/>
            </a:avLst>
          </a:prstGeom>
          <a:solidFill>
            <a:srgbClr val="E6E6E6"/>
          </a:solidFill>
          <a:ln w="9525" algn="ctr">
            <a:solidFill>
              <a:schemeClr val="bg2"/>
            </a:solidFill>
            <a:round/>
            <a:headEnd/>
            <a:tailEnd/>
          </a:ln>
        </p:spPr>
        <p:txBody>
          <a:bodyPr wrap="none" anchor="ctr"/>
          <a:lstStyle/>
          <a:p>
            <a:r>
              <a:rPr lang="en-GB" sz="1000" b="1" dirty="0">
                <a:solidFill>
                  <a:schemeClr val="accent1"/>
                </a:solidFill>
                <a:latin typeface="Arial Narrow" pitchFamily="34" charset="0"/>
                <a:cs typeface="Arial" charset="0"/>
              </a:rPr>
              <a:t>AddressDoctor</a:t>
            </a:r>
            <a:endParaRPr lang="en-US" sz="1000" b="1" dirty="0">
              <a:solidFill>
                <a:schemeClr val="accent1"/>
              </a:solidFill>
              <a:latin typeface="Arial Narrow" pitchFamily="34" charset="0"/>
              <a:cs typeface="Arial" charset="0"/>
            </a:endParaRPr>
          </a:p>
        </p:txBody>
      </p:sp>
      <p:grpSp>
        <p:nvGrpSpPr>
          <p:cNvPr id="19" name="Group 98"/>
          <p:cNvGrpSpPr>
            <a:grpSpLocks/>
          </p:cNvGrpSpPr>
          <p:nvPr/>
        </p:nvGrpSpPr>
        <p:grpSpPr bwMode="auto">
          <a:xfrm>
            <a:off x="6569075" y="5292725"/>
            <a:ext cx="1168400" cy="906463"/>
            <a:chOff x="4287" y="3235"/>
            <a:chExt cx="736" cy="617"/>
          </a:xfrm>
        </p:grpSpPr>
        <p:grpSp>
          <p:nvGrpSpPr>
            <p:cNvPr id="20" name="Group 79"/>
            <p:cNvGrpSpPr>
              <a:grpSpLocks/>
            </p:cNvGrpSpPr>
            <p:nvPr/>
          </p:nvGrpSpPr>
          <p:grpSpPr bwMode="auto">
            <a:xfrm>
              <a:off x="4287" y="3562"/>
              <a:ext cx="736" cy="290"/>
              <a:chOff x="6832600" y="5564171"/>
              <a:chExt cx="1168400" cy="458804"/>
            </a:xfrm>
          </p:grpSpPr>
          <p:sp>
            <p:nvSpPr>
              <p:cNvPr id="84047" name="AutoShape 50"/>
              <p:cNvSpPr>
                <a:spLocks noChangeArrowheads="1"/>
              </p:cNvSpPr>
              <p:nvPr/>
            </p:nvSpPr>
            <p:spPr bwMode="gray">
              <a:xfrm>
                <a:off x="6851650" y="5567363"/>
                <a:ext cx="1123950" cy="455612"/>
              </a:xfrm>
              <a:prstGeom prst="roundRect">
                <a:avLst>
                  <a:gd name="adj" fmla="val 3954"/>
                </a:avLst>
              </a:prstGeom>
              <a:solidFill>
                <a:srgbClr val="E6E6E6"/>
              </a:solidFill>
              <a:ln w="9525" algn="ctr">
                <a:solidFill>
                  <a:schemeClr val="bg2"/>
                </a:solidFill>
                <a:round/>
                <a:headEnd/>
                <a:tailEnd/>
              </a:ln>
            </p:spPr>
            <p:txBody>
              <a:bodyPr wrap="none" anchor="ctr"/>
              <a:lstStyle/>
              <a:p>
                <a:endParaRPr lang="en-US" sz="2000" dirty="0">
                  <a:cs typeface="Arial" charset="0"/>
                </a:endParaRPr>
              </a:p>
            </p:txBody>
          </p:sp>
          <p:sp>
            <p:nvSpPr>
              <p:cNvPr id="84048" name="Text Box 51"/>
              <p:cNvSpPr txBox="1">
                <a:spLocks noChangeArrowheads="1"/>
              </p:cNvSpPr>
              <p:nvPr/>
            </p:nvSpPr>
            <p:spPr bwMode="gray">
              <a:xfrm>
                <a:off x="6832600" y="5564171"/>
                <a:ext cx="1168400" cy="265327"/>
              </a:xfrm>
              <a:prstGeom prst="rect">
                <a:avLst/>
              </a:prstGeom>
              <a:noFill/>
              <a:ln w="9525" algn="ctr">
                <a:noFill/>
                <a:miter lim="800000"/>
                <a:headEnd/>
                <a:tailEnd/>
              </a:ln>
            </p:spPr>
            <p:txBody>
              <a:bodyPr>
                <a:spAutoFit/>
              </a:bodyPr>
              <a:lstStyle/>
              <a:p>
                <a:pPr>
                  <a:spcBef>
                    <a:spcPct val="50000"/>
                  </a:spcBef>
                </a:pPr>
                <a:r>
                  <a:rPr lang="en-GB" sz="1000" b="1" dirty="0">
                    <a:solidFill>
                      <a:schemeClr val="accent1"/>
                    </a:solidFill>
                    <a:latin typeface="Arial Narrow" pitchFamily="34" charset="0"/>
                    <a:cs typeface="Arial" charset="0"/>
                  </a:rPr>
                  <a:t>Business Director</a:t>
                </a:r>
                <a:endParaRPr lang="en-US" sz="1000" b="1" dirty="0">
                  <a:solidFill>
                    <a:schemeClr val="accent1"/>
                  </a:solidFill>
                  <a:latin typeface="Arial Narrow" pitchFamily="34" charset="0"/>
                  <a:cs typeface="Arial" charset="0"/>
                </a:endParaRPr>
              </a:p>
            </p:txBody>
          </p:sp>
        </p:grpSp>
        <p:grpSp>
          <p:nvGrpSpPr>
            <p:cNvPr id="21" name="Group 13"/>
            <p:cNvGrpSpPr>
              <a:grpSpLocks/>
            </p:cNvGrpSpPr>
            <p:nvPr/>
          </p:nvGrpSpPr>
          <p:grpSpPr bwMode="auto">
            <a:xfrm>
              <a:off x="4299" y="3235"/>
              <a:ext cx="713" cy="270"/>
              <a:chOff x="4441" y="3039"/>
              <a:chExt cx="1137" cy="318"/>
            </a:xfrm>
          </p:grpSpPr>
          <p:sp>
            <p:nvSpPr>
              <p:cNvPr id="84050" name="AutoShape 52"/>
              <p:cNvSpPr>
                <a:spLocks noChangeArrowheads="1"/>
              </p:cNvSpPr>
              <p:nvPr/>
            </p:nvSpPr>
            <p:spPr bwMode="gray">
              <a:xfrm>
                <a:off x="4441" y="3039"/>
                <a:ext cx="1137" cy="318"/>
              </a:xfrm>
              <a:prstGeom prst="roundRect">
                <a:avLst>
                  <a:gd name="adj" fmla="val 3954"/>
                </a:avLst>
              </a:prstGeom>
              <a:solidFill>
                <a:srgbClr val="E6E6E6"/>
              </a:solidFill>
              <a:ln w="9525" algn="ctr">
                <a:solidFill>
                  <a:schemeClr val="bg2"/>
                </a:solidFill>
                <a:round/>
                <a:headEnd/>
                <a:tailEnd/>
              </a:ln>
            </p:spPr>
            <p:txBody>
              <a:bodyPr wrap="none" anchor="ctr"/>
              <a:lstStyle/>
              <a:p>
                <a:endParaRPr lang="en-US" sz="2000" dirty="0">
                  <a:cs typeface="Arial" charset="0"/>
                </a:endParaRPr>
              </a:p>
            </p:txBody>
          </p:sp>
          <p:sp>
            <p:nvSpPr>
              <p:cNvPr id="84051" name="Text Box 53"/>
              <p:cNvSpPr txBox="1">
                <a:spLocks noChangeArrowheads="1"/>
              </p:cNvSpPr>
              <p:nvPr/>
            </p:nvSpPr>
            <p:spPr bwMode="gray">
              <a:xfrm>
                <a:off x="4451" y="3112"/>
                <a:ext cx="1117" cy="197"/>
              </a:xfrm>
              <a:prstGeom prst="rect">
                <a:avLst/>
              </a:prstGeom>
              <a:noFill/>
              <a:ln w="9525" algn="ctr">
                <a:noFill/>
                <a:miter lim="800000"/>
                <a:headEnd/>
                <a:tailEnd/>
              </a:ln>
            </p:spPr>
            <p:txBody>
              <a:bodyPr>
                <a:spAutoFit/>
              </a:bodyPr>
              <a:lstStyle/>
              <a:p>
                <a:pPr>
                  <a:spcBef>
                    <a:spcPct val="50000"/>
                  </a:spcBef>
                </a:pPr>
                <a:r>
                  <a:rPr lang="en-GB" sz="1000" b="1" dirty="0">
                    <a:solidFill>
                      <a:schemeClr val="accent1"/>
                    </a:solidFill>
                    <a:latin typeface="Arial Narrow" pitchFamily="34" charset="0"/>
                    <a:cs typeface="Arial" charset="0"/>
                  </a:rPr>
                  <a:t>Multi-domain Hub</a:t>
                </a:r>
                <a:endParaRPr lang="en-US" sz="1000" b="1" dirty="0">
                  <a:solidFill>
                    <a:schemeClr val="accent1"/>
                  </a:solidFill>
                  <a:latin typeface="Arial Narrow" pitchFamily="34" charset="0"/>
                  <a:cs typeface="Arial" charset="0"/>
                </a:endParaRPr>
              </a:p>
            </p:txBody>
          </p:sp>
        </p:grpSp>
      </p:grpSp>
      <p:pic>
        <p:nvPicPr>
          <p:cNvPr id="84052" name="Picture 110" descr="mdm_icon"/>
          <p:cNvPicPr>
            <a:picLocks noChangeAspect="1" noChangeArrowheads="1"/>
          </p:cNvPicPr>
          <p:nvPr/>
        </p:nvPicPr>
        <p:blipFill>
          <a:blip r:embed="rId15" cstate="print"/>
          <a:srcRect/>
          <a:stretch>
            <a:fillRect/>
          </a:stretch>
        </p:blipFill>
        <p:spPr bwMode="auto">
          <a:xfrm>
            <a:off x="6557963" y="2811463"/>
            <a:ext cx="1058862" cy="1303337"/>
          </a:xfrm>
          <a:prstGeom prst="rect">
            <a:avLst/>
          </a:prstGeom>
          <a:noFill/>
          <a:ln w="9525">
            <a:noFill/>
            <a:miter lim="800000"/>
            <a:headEnd/>
            <a:tailEnd/>
          </a:ln>
        </p:spPr>
      </p:pic>
      <p:pic>
        <p:nvPicPr>
          <p:cNvPr id="84053" name="Picture 111" descr="msg"/>
          <p:cNvPicPr>
            <a:picLocks noChangeAspect="1" noChangeArrowheads="1"/>
          </p:cNvPicPr>
          <p:nvPr/>
        </p:nvPicPr>
        <p:blipFill>
          <a:blip r:embed="rId16" cstate="print"/>
          <a:srcRect/>
          <a:stretch>
            <a:fillRect/>
          </a:stretch>
        </p:blipFill>
        <p:spPr bwMode="auto">
          <a:xfrm>
            <a:off x="7766050" y="2811463"/>
            <a:ext cx="1065213" cy="1292225"/>
          </a:xfrm>
          <a:prstGeom prst="rect">
            <a:avLst/>
          </a:prstGeom>
          <a:noFill/>
          <a:ln w="9525">
            <a:noFill/>
            <a:miter lim="800000"/>
            <a:headEnd/>
            <a:tailEnd/>
          </a:ln>
        </p:spPr>
      </p:pic>
      <p:sp>
        <p:nvSpPr>
          <p:cNvPr id="84054" name="AutoShape 52"/>
          <p:cNvSpPr>
            <a:spLocks noChangeArrowheads="1"/>
          </p:cNvSpPr>
          <p:nvPr/>
        </p:nvSpPr>
        <p:spPr bwMode="gray">
          <a:xfrm>
            <a:off x="7813675" y="5302250"/>
            <a:ext cx="1131888" cy="396875"/>
          </a:xfrm>
          <a:prstGeom prst="roundRect">
            <a:avLst>
              <a:gd name="adj" fmla="val 3954"/>
            </a:avLst>
          </a:prstGeom>
          <a:solidFill>
            <a:srgbClr val="E6E6E6"/>
          </a:solidFill>
          <a:ln w="9525" algn="ctr">
            <a:solidFill>
              <a:schemeClr val="bg2"/>
            </a:solidFill>
            <a:round/>
            <a:headEnd/>
            <a:tailEnd/>
          </a:ln>
        </p:spPr>
        <p:txBody>
          <a:bodyPr wrap="none" anchor="ctr"/>
          <a:lstStyle/>
          <a:p>
            <a:endParaRPr lang="en-US" sz="2000" dirty="0">
              <a:cs typeface="Arial" charset="0"/>
            </a:endParaRPr>
          </a:p>
        </p:txBody>
      </p:sp>
      <p:sp>
        <p:nvSpPr>
          <p:cNvPr id="84055" name="AutoShape 52"/>
          <p:cNvSpPr>
            <a:spLocks noChangeArrowheads="1"/>
          </p:cNvSpPr>
          <p:nvPr/>
        </p:nvSpPr>
        <p:spPr bwMode="gray">
          <a:xfrm>
            <a:off x="7832725" y="5800725"/>
            <a:ext cx="1131888" cy="396875"/>
          </a:xfrm>
          <a:prstGeom prst="roundRect">
            <a:avLst>
              <a:gd name="adj" fmla="val 3954"/>
            </a:avLst>
          </a:prstGeom>
          <a:solidFill>
            <a:srgbClr val="E6E6E6"/>
          </a:solidFill>
          <a:ln w="9525" algn="ctr">
            <a:solidFill>
              <a:schemeClr val="bg2"/>
            </a:solidFill>
            <a:round/>
            <a:headEnd/>
            <a:tailEnd/>
          </a:ln>
        </p:spPr>
        <p:txBody>
          <a:bodyPr wrap="none" anchor="ctr"/>
          <a:lstStyle/>
          <a:p>
            <a:endParaRPr lang="en-US" sz="2000" dirty="0">
              <a:cs typeface="Arial" charset="0"/>
            </a:endParaRPr>
          </a:p>
        </p:txBody>
      </p:sp>
      <p:sp>
        <p:nvSpPr>
          <p:cNvPr id="84056" name="Text Box 53"/>
          <p:cNvSpPr txBox="1">
            <a:spLocks noChangeArrowheads="1"/>
          </p:cNvSpPr>
          <p:nvPr/>
        </p:nvSpPr>
        <p:spPr bwMode="gray">
          <a:xfrm>
            <a:off x="7794625" y="5810250"/>
            <a:ext cx="1160463" cy="400050"/>
          </a:xfrm>
          <a:prstGeom prst="rect">
            <a:avLst/>
          </a:prstGeom>
          <a:noFill/>
          <a:ln w="9525" algn="ctr">
            <a:noFill/>
            <a:miter lim="800000"/>
            <a:headEnd/>
            <a:tailEnd/>
          </a:ln>
        </p:spPr>
        <p:txBody>
          <a:bodyPr>
            <a:spAutoFit/>
          </a:bodyPr>
          <a:lstStyle/>
          <a:p>
            <a:pPr>
              <a:spcBef>
                <a:spcPct val="50000"/>
              </a:spcBef>
            </a:pPr>
            <a:r>
              <a:rPr lang="en-GB" sz="1000" b="1" dirty="0">
                <a:solidFill>
                  <a:schemeClr val="accent1"/>
                </a:solidFill>
                <a:latin typeface="Arial Narrow" pitchFamily="34" charset="0"/>
                <a:cs typeface="Arial" charset="0"/>
              </a:rPr>
              <a:t>Latency Buster Messaging (LBM)</a:t>
            </a:r>
            <a:endParaRPr lang="en-US" sz="1000" b="1" dirty="0">
              <a:solidFill>
                <a:schemeClr val="accent1"/>
              </a:solidFill>
              <a:latin typeface="Arial Narrow" pitchFamily="34" charset="0"/>
              <a:cs typeface="Arial" charset="0"/>
            </a:endParaRPr>
          </a:p>
        </p:txBody>
      </p:sp>
      <p:sp>
        <p:nvSpPr>
          <p:cNvPr id="84057" name="Text Box 53"/>
          <p:cNvSpPr txBox="1">
            <a:spLocks noChangeArrowheads="1"/>
          </p:cNvSpPr>
          <p:nvPr/>
        </p:nvSpPr>
        <p:spPr bwMode="gray">
          <a:xfrm>
            <a:off x="7824788" y="5326063"/>
            <a:ext cx="1160462" cy="400050"/>
          </a:xfrm>
          <a:prstGeom prst="rect">
            <a:avLst/>
          </a:prstGeom>
          <a:noFill/>
          <a:ln w="9525" algn="ctr">
            <a:noFill/>
            <a:miter lim="800000"/>
            <a:headEnd/>
            <a:tailEnd/>
          </a:ln>
        </p:spPr>
        <p:txBody>
          <a:bodyPr>
            <a:spAutoFit/>
          </a:bodyPr>
          <a:lstStyle/>
          <a:p>
            <a:pPr>
              <a:spcBef>
                <a:spcPct val="50000"/>
              </a:spcBef>
            </a:pPr>
            <a:r>
              <a:rPr lang="en-GB" sz="1000" b="1" dirty="0">
                <a:solidFill>
                  <a:schemeClr val="accent1"/>
                </a:solidFill>
                <a:latin typeface="Arial Narrow" pitchFamily="34" charset="0"/>
                <a:cs typeface="Arial" charset="0"/>
              </a:rPr>
              <a:t>Ultra Messaging (UME)</a:t>
            </a:r>
            <a:endParaRPr lang="en-US" sz="1000" b="1" dirty="0">
              <a:solidFill>
                <a:schemeClr val="accent1"/>
              </a:solidFill>
              <a:latin typeface="Arial Narrow" pitchFamily="34" charset="0"/>
              <a:cs typeface="Arial" charset="0"/>
            </a:endParaRPr>
          </a:p>
        </p:txBody>
      </p:sp>
      <p:sp>
        <p:nvSpPr>
          <p:cNvPr id="90" name="AutoShape 20"/>
          <p:cNvSpPr>
            <a:spLocks noChangeArrowheads="1"/>
          </p:cNvSpPr>
          <p:nvPr/>
        </p:nvSpPr>
        <p:spPr bwMode="gray">
          <a:xfrm>
            <a:off x="4075792" y="5809030"/>
            <a:ext cx="1200150" cy="396638"/>
          </a:xfrm>
          <a:prstGeom prst="roundRect">
            <a:avLst>
              <a:gd name="adj" fmla="val 3954"/>
            </a:avLst>
          </a:prstGeom>
          <a:solidFill>
            <a:srgbClr val="E6E6E6"/>
          </a:solidFill>
          <a:ln w="9525" algn="ctr">
            <a:solidFill>
              <a:srgbClr val="FF0000"/>
            </a:solidFill>
            <a:round/>
            <a:headEnd/>
            <a:tailEnd/>
          </a:ln>
        </p:spPr>
        <p:txBody>
          <a:bodyPr wrap="none" anchor="ctr"/>
          <a:lstStyle/>
          <a:p>
            <a:r>
              <a:rPr lang="en-US" sz="1000" b="1" dirty="0" smtClean="0">
                <a:solidFill>
                  <a:schemeClr val="accent1"/>
                </a:solidFill>
                <a:latin typeface="Arial Narrow" pitchFamily="34" charset="0"/>
                <a:cs typeface="Arial" charset="0"/>
              </a:rPr>
              <a:t>Dynamic Data Masking </a:t>
            </a:r>
            <a:endParaRPr lang="en-US" sz="1000" b="1" dirty="0">
              <a:solidFill>
                <a:schemeClr val="accent1"/>
              </a:solidFill>
              <a:latin typeface="Arial Narrow" pitchFamily="34" charset="0"/>
              <a:cs typeface="Arial" charset="0"/>
            </a:endParaRPr>
          </a:p>
        </p:txBody>
      </p:sp>
    </p:spTree>
    <p:extLst>
      <p:ext uri="{BB962C8B-B14F-4D97-AF65-F5344CB8AC3E}">
        <p14:creationId xmlns:p14="http://schemas.microsoft.com/office/powerpoint/2010/main" val="3367599125"/>
      </p:ext>
    </p:extLst>
  </p:cSld>
  <p:clrMapOvr>
    <a:masterClrMapping/>
  </p:clrMapOvr>
  <p:transition>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178526" y="1869078"/>
            <a:ext cx="8382000" cy="476726"/>
          </a:xfrm>
          <a:prstGeom prst="roundRect">
            <a:avLst/>
          </a:prstGeom>
          <a:solidFill>
            <a:schemeClr val="accent1">
              <a:lumMod val="20000"/>
              <a:lumOff val="80000"/>
            </a:schemeClr>
          </a:solidFill>
          <a:ln w="9525" cap="flat" cmpd="sng" algn="ctr">
            <a:noFill/>
            <a:prstDash val="solid"/>
            <a:round/>
            <a:headEnd type="none" w="med" len="med"/>
            <a:tailEnd type="triangle" w="med" len="med"/>
          </a:ln>
          <a:effectLst/>
        </p:spPr>
        <p:txBody>
          <a:bodyPr wrap="square" anchor="ctr">
            <a:spAutoFit/>
          </a:bodyPr>
          <a:lstStyle/>
          <a:p>
            <a:pPr algn="ctr">
              <a:defRPr/>
            </a:pPr>
            <a:endParaRPr lang="en-US" dirty="0">
              <a:cs typeface="+mn-cs"/>
            </a:endParaRPr>
          </a:p>
        </p:txBody>
      </p:sp>
      <p:sp>
        <p:nvSpPr>
          <p:cNvPr id="2" name="Title 1"/>
          <p:cNvSpPr>
            <a:spLocks noGrp="1"/>
          </p:cNvSpPr>
          <p:nvPr>
            <p:ph type="title"/>
          </p:nvPr>
        </p:nvSpPr>
        <p:spPr>
          <a:xfrm>
            <a:off x="202131" y="196850"/>
            <a:ext cx="8656119" cy="868363"/>
          </a:xfrm>
        </p:spPr>
        <p:txBody>
          <a:bodyPr/>
          <a:lstStyle/>
          <a:p>
            <a:r>
              <a:rPr lang="en-GB" dirty="0" smtClean="0"/>
              <a:t>Agenda</a:t>
            </a:r>
            <a:endParaRPr lang="en-US" dirty="0"/>
          </a:p>
        </p:txBody>
      </p:sp>
      <p:sp>
        <p:nvSpPr>
          <p:cNvPr id="3" name="Content Placeholder 2"/>
          <p:cNvSpPr>
            <a:spLocks noGrp="1"/>
          </p:cNvSpPr>
          <p:nvPr>
            <p:ph idx="1"/>
          </p:nvPr>
        </p:nvSpPr>
        <p:spPr>
          <a:xfrm>
            <a:off x="370757" y="1220369"/>
            <a:ext cx="7847957" cy="4217904"/>
          </a:xfrm>
        </p:spPr>
        <p:txBody>
          <a:bodyPr/>
          <a:lstStyle/>
          <a:p>
            <a:r>
              <a:rPr lang="en-IE" sz="2400" dirty="0" smtClean="0"/>
              <a:t>Introduction</a:t>
            </a:r>
          </a:p>
          <a:p>
            <a:r>
              <a:rPr lang="en-IE" sz="2400" dirty="0" smtClean="0"/>
              <a:t>MDM Partner Offering</a:t>
            </a:r>
          </a:p>
          <a:p>
            <a:r>
              <a:rPr lang="en-IE" sz="2400" dirty="0" smtClean="0"/>
              <a:t>MDM Features</a:t>
            </a:r>
          </a:p>
          <a:p>
            <a:r>
              <a:rPr lang="en-IE" sz="2400" dirty="0" smtClean="0"/>
              <a:t>Reference Data Management Accelerator</a:t>
            </a:r>
          </a:p>
          <a:p>
            <a:r>
              <a:rPr lang="en-IE" sz="2400" dirty="0" smtClean="0"/>
              <a:t>Competitive Intelligence</a:t>
            </a:r>
          </a:p>
          <a:p>
            <a:r>
              <a:rPr lang="en-IE" sz="2400" dirty="0" smtClean="0"/>
              <a:t>Enablement</a:t>
            </a:r>
            <a:endParaRPr lang="en-IE" sz="2400" dirty="0"/>
          </a:p>
          <a:p>
            <a:r>
              <a:rPr lang="en-IE" sz="2400" dirty="0" smtClean="0"/>
              <a:t>Summary</a:t>
            </a:r>
          </a:p>
          <a:p>
            <a:endParaRPr lang="en-US" sz="2400" dirty="0"/>
          </a:p>
        </p:txBody>
      </p:sp>
    </p:spTree>
    <p:extLst>
      <p:ext uri="{BB962C8B-B14F-4D97-AF65-F5344CB8AC3E}">
        <p14:creationId xmlns:p14="http://schemas.microsoft.com/office/powerpoint/2010/main" val="10917007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0162" name="Picture 6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49687" y="3130550"/>
            <a:ext cx="1398588" cy="423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0163" name="Line 2"/>
          <p:cNvSpPr>
            <a:spLocks noChangeShapeType="1"/>
          </p:cNvSpPr>
          <p:nvPr/>
        </p:nvSpPr>
        <p:spPr bwMode="gray">
          <a:xfrm>
            <a:off x="2560637" y="1238250"/>
            <a:ext cx="0" cy="452437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91581" dir="3378596" algn="ctr" rotWithShape="0">
                    <a:schemeClr val="tx1"/>
                  </a:outerShdw>
                </a:effectLst>
              </a14:hiddenEffects>
            </a:ext>
          </a:extLst>
        </p:spPr>
        <p:txBody>
          <a:bodyPr>
            <a:spAutoFit/>
          </a:bodyPr>
          <a:lstStyle/>
          <a:p>
            <a:endParaRPr lang="en-US"/>
          </a:p>
        </p:txBody>
      </p:sp>
      <p:sp>
        <p:nvSpPr>
          <p:cNvPr id="220164" name="Text Box 15"/>
          <p:cNvSpPr txBox="1">
            <a:spLocks noChangeArrowheads="1"/>
          </p:cNvSpPr>
          <p:nvPr/>
        </p:nvSpPr>
        <p:spPr bwMode="gray">
          <a:xfrm>
            <a:off x="1146175" y="4832350"/>
            <a:ext cx="1401762"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800">
                <a:solidFill>
                  <a:schemeClr val="tx1"/>
                </a:solidFill>
                <a:latin typeface="Times" pitchFamily="18" charset="0"/>
              </a:defRPr>
            </a:lvl1pPr>
            <a:lvl2pPr marL="742950" indent="-285750" eaLnBrk="0" hangingPunct="0">
              <a:defRPr sz="2800">
                <a:solidFill>
                  <a:schemeClr val="tx1"/>
                </a:solidFill>
                <a:latin typeface="Times" pitchFamily="18" charset="0"/>
              </a:defRPr>
            </a:lvl2pPr>
            <a:lvl3pPr marL="1143000" indent="-228600" eaLnBrk="0" hangingPunct="0">
              <a:defRPr sz="2800">
                <a:solidFill>
                  <a:schemeClr val="tx1"/>
                </a:solidFill>
                <a:latin typeface="Times" pitchFamily="18" charset="0"/>
              </a:defRPr>
            </a:lvl3pPr>
            <a:lvl4pPr marL="1600200" indent="-228600" eaLnBrk="0" hangingPunct="0">
              <a:defRPr sz="2800">
                <a:solidFill>
                  <a:schemeClr val="tx1"/>
                </a:solidFill>
                <a:latin typeface="Times" pitchFamily="18" charset="0"/>
              </a:defRPr>
            </a:lvl4pPr>
            <a:lvl5pPr marL="2057400" indent="-228600" eaLnBrk="0" hangingPunct="0">
              <a:defRPr sz="2800">
                <a:solidFill>
                  <a:schemeClr val="tx1"/>
                </a:solidFill>
                <a:latin typeface="Times" pitchFamily="18" charset="0"/>
              </a:defRPr>
            </a:lvl5pPr>
            <a:lvl6pPr marL="2514600" indent="-228600" eaLnBrk="0" fontAlgn="base" hangingPunct="0">
              <a:spcBef>
                <a:spcPct val="0"/>
              </a:spcBef>
              <a:spcAft>
                <a:spcPct val="0"/>
              </a:spcAft>
              <a:defRPr sz="2800">
                <a:solidFill>
                  <a:schemeClr val="tx1"/>
                </a:solidFill>
                <a:latin typeface="Times" pitchFamily="18" charset="0"/>
              </a:defRPr>
            </a:lvl6pPr>
            <a:lvl7pPr marL="2971800" indent="-228600" eaLnBrk="0" fontAlgn="base" hangingPunct="0">
              <a:spcBef>
                <a:spcPct val="0"/>
              </a:spcBef>
              <a:spcAft>
                <a:spcPct val="0"/>
              </a:spcAft>
              <a:defRPr sz="2800">
                <a:solidFill>
                  <a:schemeClr val="tx1"/>
                </a:solidFill>
                <a:latin typeface="Times" pitchFamily="18" charset="0"/>
              </a:defRPr>
            </a:lvl7pPr>
            <a:lvl8pPr marL="3429000" indent="-228600" eaLnBrk="0" fontAlgn="base" hangingPunct="0">
              <a:spcBef>
                <a:spcPct val="0"/>
              </a:spcBef>
              <a:spcAft>
                <a:spcPct val="0"/>
              </a:spcAft>
              <a:defRPr sz="2800">
                <a:solidFill>
                  <a:schemeClr val="tx1"/>
                </a:solidFill>
                <a:latin typeface="Times" pitchFamily="18" charset="0"/>
              </a:defRPr>
            </a:lvl8pPr>
            <a:lvl9pPr marL="3886200" indent="-228600" eaLnBrk="0" fontAlgn="base" hangingPunct="0">
              <a:spcBef>
                <a:spcPct val="0"/>
              </a:spcBef>
              <a:spcAft>
                <a:spcPct val="0"/>
              </a:spcAft>
              <a:defRPr sz="2800">
                <a:solidFill>
                  <a:schemeClr val="tx1"/>
                </a:solidFill>
                <a:latin typeface="Times" pitchFamily="18" charset="0"/>
              </a:defRPr>
            </a:lvl9pPr>
          </a:lstStyle>
          <a:p>
            <a:pPr algn="ctr" eaLnBrk="1" hangingPunct="1">
              <a:spcBef>
                <a:spcPct val="65000"/>
              </a:spcBef>
              <a:buClr>
                <a:srgbClr val="439299"/>
              </a:buClr>
            </a:pPr>
            <a:r>
              <a:rPr lang="en-US" sz="1000" b="1">
                <a:solidFill>
                  <a:srgbClr val="5F5F5F"/>
                </a:solidFill>
                <a:latin typeface="Arial" pitchFamily="34" charset="0"/>
                <a:ea typeface="MS Mincho" pitchFamily="49" charset="-128"/>
                <a:cs typeface="Times New Roman" pitchFamily="18" charset="0"/>
              </a:rPr>
              <a:t>Cloud Offering for Mid-size Life Sciences prospects spanning customer, and spend use cases</a:t>
            </a:r>
          </a:p>
        </p:txBody>
      </p:sp>
      <p:sp>
        <p:nvSpPr>
          <p:cNvPr id="220165" name="AutoShape 2"/>
          <p:cNvSpPr>
            <a:spLocks noChangeArrowheads="1"/>
          </p:cNvSpPr>
          <p:nvPr/>
        </p:nvSpPr>
        <p:spPr bwMode="gray">
          <a:xfrm>
            <a:off x="1831975" y="2538413"/>
            <a:ext cx="184150" cy="406400"/>
          </a:xfrm>
          <a:prstGeom prst="downArrow">
            <a:avLst>
              <a:gd name="adj1" fmla="val 50000"/>
              <a:gd name="adj2" fmla="val 55172"/>
            </a:avLst>
          </a:prstGeom>
          <a:gradFill rotWithShape="1">
            <a:gsLst>
              <a:gs pos="0">
                <a:srgbClr val="BEBEBE"/>
              </a:gs>
              <a:gs pos="100000">
                <a:srgbClr val="5C5C5C"/>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ctr"/>
            <a:endParaRPr lang="en-US">
              <a:solidFill>
                <a:srgbClr val="5F5F5F"/>
              </a:solidFill>
            </a:endParaRPr>
          </a:p>
        </p:txBody>
      </p:sp>
      <p:sp>
        <p:nvSpPr>
          <p:cNvPr id="220166" name="AutoShape 11"/>
          <p:cNvSpPr>
            <a:spLocks noChangeArrowheads="1"/>
          </p:cNvSpPr>
          <p:nvPr/>
        </p:nvSpPr>
        <p:spPr bwMode="gray">
          <a:xfrm>
            <a:off x="1819275" y="4222750"/>
            <a:ext cx="209550" cy="406400"/>
          </a:xfrm>
          <a:prstGeom prst="downArrow">
            <a:avLst>
              <a:gd name="adj1" fmla="val 50000"/>
              <a:gd name="adj2" fmla="val 48485"/>
            </a:avLst>
          </a:prstGeom>
          <a:gradFill rotWithShape="1">
            <a:gsLst>
              <a:gs pos="0">
                <a:srgbClr val="BEBEBE"/>
              </a:gs>
              <a:gs pos="100000">
                <a:srgbClr val="5C5C5C"/>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gn="ctr"/>
            <a:endParaRPr lang="en-US">
              <a:solidFill>
                <a:srgbClr val="5F5F5F"/>
              </a:solidFill>
            </a:endParaRPr>
          </a:p>
        </p:txBody>
      </p:sp>
      <p:sp>
        <p:nvSpPr>
          <p:cNvPr id="220167" name="Text Box 16"/>
          <p:cNvSpPr txBox="1">
            <a:spLocks noChangeArrowheads="1"/>
          </p:cNvSpPr>
          <p:nvPr/>
        </p:nvSpPr>
        <p:spPr bwMode="auto">
          <a:xfrm>
            <a:off x="1246187" y="3751263"/>
            <a:ext cx="131286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pitchFamily="18" charset="0"/>
              </a:defRPr>
            </a:lvl1pPr>
            <a:lvl2pPr marL="742950" indent="-285750" eaLnBrk="0" hangingPunct="0">
              <a:defRPr sz="2800">
                <a:solidFill>
                  <a:schemeClr val="tx1"/>
                </a:solidFill>
                <a:latin typeface="Times" pitchFamily="18" charset="0"/>
              </a:defRPr>
            </a:lvl2pPr>
            <a:lvl3pPr marL="1143000" indent="-228600" eaLnBrk="0" hangingPunct="0">
              <a:defRPr sz="2800">
                <a:solidFill>
                  <a:schemeClr val="tx1"/>
                </a:solidFill>
                <a:latin typeface="Times" pitchFamily="18" charset="0"/>
              </a:defRPr>
            </a:lvl3pPr>
            <a:lvl4pPr marL="1600200" indent="-228600" eaLnBrk="0" hangingPunct="0">
              <a:defRPr sz="2800">
                <a:solidFill>
                  <a:schemeClr val="tx1"/>
                </a:solidFill>
                <a:latin typeface="Times" pitchFamily="18" charset="0"/>
              </a:defRPr>
            </a:lvl4pPr>
            <a:lvl5pPr marL="2057400" indent="-228600" eaLnBrk="0" hangingPunct="0">
              <a:defRPr sz="2800">
                <a:solidFill>
                  <a:schemeClr val="tx1"/>
                </a:solidFill>
                <a:latin typeface="Times" pitchFamily="18" charset="0"/>
              </a:defRPr>
            </a:lvl5pPr>
            <a:lvl6pPr marL="2514600" indent="-228600" eaLnBrk="0" fontAlgn="base" hangingPunct="0">
              <a:spcBef>
                <a:spcPct val="0"/>
              </a:spcBef>
              <a:spcAft>
                <a:spcPct val="0"/>
              </a:spcAft>
              <a:defRPr sz="2800">
                <a:solidFill>
                  <a:schemeClr val="tx1"/>
                </a:solidFill>
                <a:latin typeface="Times" pitchFamily="18" charset="0"/>
              </a:defRPr>
            </a:lvl6pPr>
            <a:lvl7pPr marL="2971800" indent="-228600" eaLnBrk="0" fontAlgn="base" hangingPunct="0">
              <a:spcBef>
                <a:spcPct val="0"/>
              </a:spcBef>
              <a:spcAft>
                <a:spcPct val="0"/>
              </a:spcAft>
              <a:defRPr sz="2800">
                <a:solidFill>
                  <a:schemeClr val="tx1"/>
                </a:solidFill>
                <a:latin typeface="Times" pitchFamily="18" charset="0"/>
              </a:defRPr>
            </a:lvl7pPr>
            <a:lvl8pPr marL="3429000" indent="-228600" eaLnBrk="0" fontAlgn="base" hangingPunct="0">
              <a:spcBef>
                <a:spcPct val="0"/>
              </a:spcBef>
              <a:spcAft>
                <a:spcPct val="0"/>
              </a:spcAft>
              <a:defRPr sz="2800">
                <a:solidFill>
                  <a:schemeClr val="tx1"/>
                </a:solidFill>
                <a:latin typeface="Times" pitchFamily="18" charset="0"/>
              </a:defRPr>
            </a:lvl8pPr>
            <a:lvl9pPr marL="3886200" indent="-228600" eaLnBrk="0" fontAlgn="base" hangingPunct="0">
              <a:spcBef>
                <a:spcPct val="0"/>
              </a:spcBef>
              <a:spcAft>
                <a:spcPct val="0"/>
              </a:spcAft>
              <a:defRPr sz="2800">
                <a:solidFill>
                  <a:schemeClr val="tx1"/>
                </a:solidFill>
                <a:latin typeface="Times" pitchFamily="18" charset="0"/>
              </a:defRPr>
            </a:lvl9pPr>
          </a:lstStyle>
          <a:p>
            <a:pPr algn="ctr" eaLnBrk="1" hangingPunct="1">
              <a:spcBef>
                <a:spcPct val="65000"/>
              </a:spcBef>
              <a:buClr>
                <a:srgbClr val="439299"/>
              </a:buClr>
            </a:pPr>
            <a:r>
              <a:rPr lang="en-US" sz="1000" b="1">
                <a:solidFill>
                  <a:srgbClr val="5F5F5F"/>
                </a:solidFill>
                <a:latin typeface="Arial" pitchFamily="34" charset="0"/>
              </a:rPr>
              <a:t>Cloud MDM</a:t>
            </a:r>
          </a:p>
        </p:txBody>
      </p:sp>
      <p:sp>
        <p:nvSpPr>
          <p:cNvPr id="220168" name="Rectangle 7"/>
          <p:cNvSpPr>
            <a:spLocks noGrp="1" noChangeArrowheads="1"/>
          </p:cNvSpPr>
          <p:nvPr>
            <p:ph type="title"/>
          </p:nvPr>
        </p:nvSpPr>
        <p:spPr>
          <a:xfrm>
            <a:off x="582613" y="139700"/>
            <a:ext cx="8396287" cy="868363"/>
          </a:xfrm>
        </p:spPr>
        <p:txBody>
          <a:bodyPr/>
          <a:lstStyle/>
          <a:p>
            <a:r>
              <a:rPr lang="en-US" sz="2800" smtClean="0"/>
              <a:t>Key MDM Partner Solution Offerings</a:t>
            </a:r>
          </a:p>
        </p:txBody>
      </p:sp>
      <p:sp>
        <p:nvSpPr>
          <p:cNvPr id="1376293" name="Rectangle 37"/>
          <p:cNvSpPr>
            <a:spLocks noChangeArrowheads="1"/>
          </p:cNvSpPr>
          <p:nvPr/>
        </p:nvSpPr>
        <p:spPr bwMode="gray">
          <a:xfrm rot="-5400000">
            <a:off x="3536156" y="-1604169"/>
            <a:ext cx="1333500" cy="7031038"/>
          </a:xfrm>
          <a:prstGeom prst="rect">
            <a:avLst/>
          </a:prstGeom>
          <a:gradFill rotWithShape="0">
            <a:gsLst>
              <a:gs pos="0">
                <a:srgbClr val="DFDFDF">
                  <a:alpha val="0"/>
                </a:srgbClr>
              </a:gs>
              <a:gs pos="50000">
                <a:schemeClr val="accent2">
                  <a:alpha val="79999"/>
                </a:schemeClr>
              </a:gs>
              <a:gs pos="100000">
                <a:srgbClr val="DFDFDF">
                  <a:alpha val="0"/>
                </a:srgbClr>
              </a:gs>
            </a:gsLst>
            <a:lin ang="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eaVert" wrap="none" anchor="ctr"/>
          <a:lstStyle/>
          <a:p>
            <a:pPr algn="ctr">
              <a:defRPr/>
            </a:pPr>
            <a:endParaRPr lang="en-US" sz="2200"/>
          </a:p>
        </p:txBody>
      </p:sp>
      <p:sp>
        <p:nvSpPr>
          <p:cNvPr id="220172" name="AutoShape 62"/>
          <p:cNvSpPr>
            <a:spLocks noChangeArrowheads="1"/>
          </p:cNvSpPr>
          <p:nvPr/>
        </p:nvSpPr>
        <p:spPr bwMode="gray">
          <a:xfrm flipH="1">
            <a:off x="1358900" y="1389063"/>
            <a:ext cx="1160462" cy="984250"/>
          </a:xfrm>
          <a:prstGeom prst="roundRect">
            <a:avLst>
              <a:gd name="adj" fmla="val 4588"/>
            </a:avLst>
          </a:prstGeom>
          <a:solidFill>
            <a:schemeClr val="bg1"/>
          </a:solidFill>
          <a:ln w="19050" algn="ctr">
            <a:solidFill>
              <a:srgbClr val="808080"/>
            </a:solidFill>
            <a:round/>
            <a:headEnd/>
            <a:tailEnd/>
          </a:ln>
        </p:spPr>
        <p:txBody>
          <a:bodyPr wrap="none" anchor="ctr"/>
          <a:lstStyle/>
          <a:p>
            <a:pPr algn="ctr">
              <a:lnSpc>
                <a:spcPct val="85000"/>
              </a:lnSpc>
            </a:pPr>
            <a:endParaRPr lang="en-US" sz="1000">
              <a:solidFill>
                <a:schemeClr val="bg1"/>
              </a:solidFill>
            </a:endParaRPr>
          </a:p>
        </p:txBody>
      </p:sp>
      <p:sp>
        <p:nvSpPr>
          <p:cNvPr id="220173" name="AutoShape 62"/>
          <p:cNvSpPr>
            <a:spLocks noChangeArrowheads="1"/>
          </p:cNvSpPr>
          <p:nvPr/>
        </p:nvSpPr>
        <p:spPr bwMode="gray">
          <a:xfrm flipH="1">
            <a:off x="1395412" y="1419225"/>
            <a:ext cx="1089025" cy="925513"/>
          </a:xfrm>
          <a:prstGeom prst="roundRect">
            <a:avLst>
              <a:gd name="adj" fmla="val 4588"/>
            </a:avLst>
          </a:prstGeom>
          <a:solidFill>
            <a:srgbClr val="005595"/>
          </a:solidFill>
          <a:ln w="9525" algn="ctr">
            <a:solidFill>
              <a:srgbClr val="7A919B"/>
            </a:solidFill>
            <a:round/>
            <a:headEnd/>
            <a:tailEnd/>
          </a:ln>
        </p:spPr>
        <p:txBody>
          <a:bodyPr wrap="none" anchor="ctr"/>
          <a:lstStyle/>
          <a:p>
            <a:pPr algn="ctr"/>
            <a:r>
              <a:rPr lang="en-US" sz="1000" b="1" dirty="0">
                <a:solidFill>
                  <a:schemeClr val="bg1"/>
                </a:solidFill>
                <a:latin typeface="+mn-lt"/>
              </a:rPr>
              <a:t>Life Sciences</a:t>
            </a:r>
          </a:p>
          <a:p>
            <a:pPr algn="ctr"/>
            <a:r>
              <a:rPr lang="en-US" sz="1000" b="1" dirty="0">
                <a:solidFill>
                  <a:schemeClr val="bg1"/>
                </a:solidFill>
                <a:latin typeface="+mn-lt"/>
              </a:rPr>
              <a:t>(Cloud) </a:t>
            </a:r>
          </a:p>
        </p:txBody>
      </p:sp>
      <p:sp>
        <p:nvSpPr>
          <p:cNvPr id="220174" name="AutoShape 62"/>
          <p:cNvSpPr>
            <a:spLocks noChangeArrowheads="1"/>
          </p:cNvSpPr>
          <p:nvPr/>
        </p:nvSpPr>
        <p:spPr bwMode="gray">
          <a:xfrm flipH="1">
            <a:off x="2628900" y="1389063"/>
            <a:ext cx="1160462" cy="984250"/>
          </a:xfrm>
          <a:prstGeom prst="roundRect">
            <a:avLst>
              <a:gd name="adj" fmla="val 4588"/>
            </a:avLst>
          </a:prstGeom>
          <a:solidFill>
            <a:schemeClr val="bg1"/>
          </a:solidFill>
          <a:ln w="19050" algn="ctr">
            <a:solidFill>
              <a:srgbClr val="808080"/>
            </a:solidFill>
            <a:round/>
            <a:headEnd/>
            <a:tailEnd/>
          </a:ln>
        </p:spPr>
        <p:txBody>
          <a:bodyPr wrap="none" anchor="ctr"/>
          <a:lstStyle/>
          <a:p>
            <a:pPr algn="ctr">
              <a:lnSpc>
                <a:spcPct val="85000"/>
              </a:lnSpc>
            </a:pPr>
            <a:endParaRPr lang="en-US" sz="1000">
              <a:solidFill>
                <a:schemeClr val="bg1"/>
              </a:solidFill>
            </a:endParaRPr>
          </a:p>
        </p:txBody>
      </p:sp>
      <p:sp>
        <p:nvSpPr>
          <p:cNvPr id="220175" name="AutoShape 62"/>
          <p:cNvSpPr>
            <a:spLocks noChangeArrowheads="1"/>
          </p:cNvSpPr>
          <p:nvPr/>
        </p:nvSpPr>
        <p:spPr bwMode="gray">
          <a:xfrm flipH="1">
            <a:off x="2665412" y="1419225"/>
            <a:ext cx="1089025" cy="925513"/>
          </a:xfrm>
          <a:prstGeom prst="roundRect">
            <a:avLst>
              <a:gd name="adj" fmla="val 4588"/>
            </a:avLst>
          </a:prstGeom>
          <a:solidFill>
            <a:srgbClr val="005595"/>
          </a:solidFill>
          <a:ln w="9525" algn="ctr">
            <a:solidFill>
              <a:srgbClr val="7A919B"/>
            </a:solidFill>
            <a:round/>
            <a:headEnd/>
            <a:tailEnd/>
          </a:ln>
        </p:spPr>
        <p:txBody>
          <a:bodyPr wrap="none" anchor="ctr"/>
          <a:lstStyle/>
          <a:p>
            <a:pPr algn="ctr">
              <a:spcBef>
                <a:spcPct val="65000"/>
              </a:spcBef>
              <a:buClr>
                <a:srgbClr val="439299"/>
              </a:buClr>
            </a:pPr>
            <a:endParaRPr lang="en-US" sz="1000">
              <a:solidFill>
                <a:schemeClr val="bg1"/>
              </a:solidFill>
            </a:endParaRPr>
          </a:p>
        </p:txBody>
      </p:sp>
      <p:sp>
        <p:nvSpPr>
          <p:cNvPr id="220176" name="AutoShape 62"/>
          <p:cNvSpPr>
            <a:spLocks noChangeArrowheads="1"/>
          </p:cNvSpPr>
          <p:nvPr/>
        </p:nvSpPr>
        <p:spPr bwMode="gray">
          <a:xfrm flipH="1">
            <a:off x="3898900" y="1389063"/>
            <a:ext cx="1160462" cy="984250"/>
          </a:xfrm>
          <a:prstGeom prst="roundRect">
            <a:avLst>
              <a:gd name="adj" fmla="val 4588"/>
            </a:avLst>
          </a:prstGeom>
          <a:solidFill>
            <a:schemeClr val="bg1"/>
          </a:solidFill>
          <a:ln w="19050" algn="ctr">
            <a:solidFill>
              <a:srgbClr val="808080"/>
            </a:solidFill>
            <a:round/>
            <a:headEnd/>
            <a:tailEnd/>
          </a:ln>
        </p:spPr>
        <p:txBody>
          <a:bodyPr wrap="none" anchor="ctr"/>
          <a:lstStyle/>
          <a:p>
            <a:pPr algn="ctr">
              <a:lnSpc>
                <a:spcPct val="85000"/>
              </a:lnSpc>
            </a:pPr>
            <a:endParaRPr lang="en-US" sz="1000">
              <a:solidFill>
                <a:schemeClr val="bg1"/>
              </a:solidFill>
            </a:endParaRPr>
          </a:p>
        </p:txBody>
      </p:sp>
      <p:sp>
        <p:nvSpPr>
          <p:cNvPr id="220177" name="AutoShape 62"/>
          <p:cNvSpPr>
            <a:spLocks noChangeArrowheads="1"/>
          </p:cNvSpPr>
          <p:nvPr/>
        </p:nvSpPr>
        <p:spPr bwMode="gray">
          <a:xfrm flipH="1">
            <a:off x="5170487" y="1389063"/>
            <a:ext cx="1160463" cy="984250"/>
          </a:xfrm>
          <a:prstGeom prst="roundRect">
            <a:avLst>
              <a:gd name="adj" fmla="val 4588"/>
            </a:avLst>
          </a:prstGeom>
          <a:solidFill>
            <a:schemeClr val="bg1"/>
          </a:solidFill>
          <a:ln w="19050" algn="ctr">
            <a:solidFill>
              <a:srgbClr val="808080"/>
            </a:solidFill>
            <a:round/>
            <a:headEnd/>
            <a:tailEnd/>
          </a:ln>
        </p:spPr>
        <p:txBody>
          <a:bodyPr wrap="none" anchor="ctr"/>
          <a:lstStyle/>
          <a:p>
            <a:pPr algn="ctr">
              <a:lnSpc>
                <a:spcPct val="85000"/>
              </a:lnSpc>
            </a:pPr>
            <a:endParaRPr lang="en-US" sz="1000">
              <a:solidFill>
                <a:schemeClr val="bg1"/>
              </a:solidFill>
            </a:endParaRPr>
          </a:p>
        </p:txBody>
      </p:sp>
      <p:sp>
        <p:nvSpPr>
          <p:cNvPr id="220178" name="AutoShape 62"/>
          <p:cNvSpPr>
            <a:spLocks noChangeArrowheads="1"/>
          </p:cNvSpPr>
          <p:nvPr/>
        </p:nvSpPr>
        <p:spPr bwMode="gray">
          <a:xfrm flipH="1">
            <a:off x="5207000" y="1419225"/>
            <a:ext cx="1089025" cy="925513"/>
          </a:xfrm>
          <a:prstGeom prst="roundRect">
            <a:avLst>
              <a:gd name="adj" fmla="val 4588"/>
            </a:avLst>
          </a:prstGeom>
          <a:solidFill>
            <a:srgbClr val="005595"/>
          </a:solidFill>
          <a:ln w="9525" algn="ctr">
            <a:solidFill>
              <a:srgbClr val="7A919B"/>
            </a:solidFill>
            <a:round/>
            <a:headEnd/>
            <a:tailEnd/>
          </a:ln>
        </p:spPr>
        <p:txBody>
          <a:bodyPr wrap="none" anchor="ctr"/>
          <a:lstStyle/>
          <a:p>
            <a:pPr algn="ctr">
              <a:spcBef>
                <a:spcPct val="65000"/>
              </a:spcBef>
              <a:buClr>
                <a:srgbClr val="439299"/>
              </a:buClr>
            </a:pPr>
            <a:r>
              <a:rPr lang="en-US" sz="1000">
                <a:solidFill>
                  <a:schemeClr val="bg1"/>
                </a:solidFill>
              </a:rPr>
              <a:t>On board </a:t>
            </a:r>
            <a:br>
              <a:rPr lang="en-US" sz="1000">
                <a:solidFill>
                  <a:schemeClr val="bg1"/>
                </a:solidFill>
              </a:rPr>
            </a:br>
            <a:r>
              <a:rPr lang="en-US" sz="1000">
                <a:solidFill>
                  <a:schemeClr val="bg1"/>
                </a:solidFill>
              </a:rPr>
              <a:t>customers </a:t>
            </a:r>
            <a:br>
              <a:rPr lang="en-US" sz="1000">
                <a:solidFill>
                  <a:schemeClr val="bg1"/>
                </a:solidFill>
              </a:rPr>
            </a:br>
            <a:r>
              <a:rPr lang="en-US" sz="1000">
                <a:solidFill>
                  <a:schemeClr val="bg1"/>
                </a:solidFill>
              </a:rPr>
              <a:t>faster and </a:t>
            </a:r>
            <a:br>
              <a:rPr lang="en-US" sz="1000">
                <a:solidFill>
                  <a:schemeClr val="bg1"/>
                </a:solidFill>
              </a:rPr>
            </a:br>
            <a:r>
              <a:rPr lang="en-US" sz="1000">
                <a:solidFill>
                  <a:schemeClr val="bg1"/>
                </a:solidFill>
              </a:rPr>
              <a:t>support  10-50% </a:t>
            </a:r>
            <a:br>
              <a:rPr lang="en-US" sz="1000">
                <a:solidFill>
                  <a:schemeClr val="bg1"/>
                </a:solidFill>
              </a:rPr>
            </a:br>
            <a:r>
              <a:rPr lang="en-US" sz="1000">
                <a:solidFill>
                  <a:schemeClr val="bg1"/>
                </a:solidFill>
              </a:rPr>
              <a:t>annual growth</a:t>
            </a:r>
          </a:p>
        </p:txBody>
      </p:sp>
      <p:sp>
        <p:nvSpPr>
          <p:cNvPr id="220179" name="AutoShape 62"/>
          <p:cNvSpPr>
            <a:spLocks noChangeArrowheads="1"/>
          </p:cNvSpPr>
          <p:nvPr/>
        </p:nvSpPr>
        <p:spPr bwMode="gray">
          <a:xfrm flipH="1">
            <a:off x="6440487" y="1389063"/>
            <a:ext cx="1160463" cy="984250"/>
          </a:xfrm>
          <a:prstGeom prst="roundRect">
            <a:avLst>
              <a:gd name="adj" fmla="val 4588"/>
            </a:avLst>
          </a:prstGeom>
          <a:solidFill>
            <a:schemeClr val="bg1"/>
          </a:solidFill>
          <a:ln w="19050" algn="ctr">
            <a:solidFill>
              <a:srgbClr val="808080"/>
            </a:solidFill>
            <a:round/>
            <a:headEnd/>
            <a:tailEnd/>
          </a:ln>
        </p:spPr>
        <p:txBody>
          <a:bodyPr wrap="none" anchor="ctr"/>
          <a:lstStyle/>
          <a:p>
            <a:pPr algn="ctr">
              <a:lnSpc>
                <a:spcPct val="85000"/>
              </a:lnSpc>
            </a:pPr>
            <a:endParaRPr lang="en-US" sz="1000">
              <a:solidFill>
                <a:schemeClr val="bg1"/>
              </a:solidFill>
            </a:endParaRPr>
          </a:p>
        </p:txBody>
      </p:sp>
      <p:sp>
        <p:nvSpPr>
          <p:cNvPr id="220180" name="AutoShape 62"/>
          <p:cNvSpPr>
            <a:spLocks noChangeArrowheads="1"/>
          </p:cNvSpPr>
          <p:nvPr/>
        </p:nvSpPr>
        <p:spPr bwMode="gray">
          <a:xfrm flipH="1">
            <a:off x="6477000" y="1419225"/>
            <a:ext cx="1089025" cy="925513"/>
          </a:xfrm>
          <a:prstGeom prst="roundRect">
            <a:avLst>
              <a:gd name="adj" fmla="val 4588"/>
            </a:avLst>
          </a:prstGeom>
          <a:solidFill>
            <a:srgbClr val="005595"/>
          </a:solidFill>
          <a:ln w="9525" algn="ctr">
            <a:solidFill>
              <a:srgbClr val="7A919B"/>
            </a:solidFill>
            <a:round/>
            <a:headEnd/>
            <a:tailEnd/>
          </a:ln>
        </p:spPr>
        <p:txBody>
          <a:bodyPr wrap="none" anchor="ctr"/>
          <a:lstStyle/>
          <a:p>
            <a:pPr algn="ctr">
              <a:spcBef>
                <a:spcPct val="65000"/>
              </a:spcBef>
              <a:buClr>
                <a:srgbClr val="439299"/>
              </a:buClr>
            </a:pPr>
            <a:r>
              <a:rPr lang="en-US" sz="1000">
                <a:solidFill>
                  <a:schemeClr val="bg1"/>
                </a:solidFill>
              </a:rPr>
              <a:t>Supply Chain </a:t>
            </a:r>
          </a:p>
        </p:txBody>
      </p:sp>
      <p:sp>
        <p:nvSpPr>
          <p:cNvPr id="220183" name="AutoShape 2"/>
          <p:cNvSpPr>
            <a:spLocks noChangeArrowheads="1"/>
          </p:cNvSpPr>
          <p:nvPr/>
        </p:nvSpPr>
        <p:spPr bwMode="gray">
          <a:xfrm>
            <a:off x="3133725" y="2538413"/>
            <a:ext cx="184150" cy="406400"/>
          </a:xfrm>
          <a:prstGeom prst="downArrow">
            <a:avLst>
              <a:gd name="adj1" fmla="val 50000"/>
              <a:gd name="adj2" fmla="val 55172"/>
            </a:avLst>
          </a:prstGeom>
          <a:gradFill rotWithShape="1">
            <a:gsLst>
              <a:gs pos="0">
                <a:srgbClr val="BEBEBE"/>
              </a:gs>
              <a:gs pos="100000">
                <a:srgbClr val="5C5C5C"/>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ctr"/>
            <a:endParaRPr lang="en-US">
              <a:solidFill>
                <a:srgbClr val="5F5F5F"/>
              </a:solidFill>
            </a:endParaRPr>
          </a:p>
        </p:txBody>
      </p:sp>
      <p:sp>
        <p:nvSpPr>
          <p:cNvPr id="220184" name="Text Box 10"/>
          <p:cNvSpPr txBox="1">
            <a:spLocks noChangeArrowheads="1"/>
          </p:cNvSpPr>
          <p:nvPr/>
        </p:nvSpPr>
        <p:spPr bwMode="gray">
          <a:xfrm>
            <a:off x="2573337" y="4832350"/>
            <a:ext cx="1306513"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800">
                <a:solidFill>
                  <a:schemeClr val="tx1"/>
                </a:solidFill>
                <a:latin typeface="Times" pitchFamily="18" charset="0"/>
              </a:defRPr>
            </a:lvl1pPr>
            <a:lvl2pPr marL="742950" indent="-285750" eaLnBrk="0" hangingPunct="0">
              <a:defRPr sz="2800">
                <a:solidFill>
                  <a:schemeClr val="tx1"/>
                </a:solidFill>
                <a:latin typeface="Times" pitchFamily="18" charset="0"/>
              </a:defRPr>
            </a:lvl2pPr>
            <a:lvl3pPr marL="1143000" indent="-228600" eaLnBrk="0" hangingPunct="0">
              <a:defRPr sz="2800">
                <a:solidFill>
                  <a:schemeClr val="tx1"/>
                </a:solidFill>
                <a:latin typeface="Times" pitchFamily="18" charset="0"/>
              </a:defRPr>
            </a:lvl3pPr>
            <a:lvl4pPr marL="1600200" indent="-228600" eaLnBrk="0" hangingPunct="0">
              <a:defRPr sz="2800">
                <a:solidFill>
                  <a:schemeClr val="tx1"/>
                </a:solidFill>
                <a:latin typeface="Times" pitchFamily="18" charset="0"/>
              </a:defRPr>
            </a:lvl4pPr>
            <a:lvl5pPr marL="2057400" indent="-228600" eaLnBrk="0" hangingPunct="0">
              <a:defRPr sz="2800">
                <a:solidFill>
                  <a:schemeClr val="tx1"/>
                </a:solidFill>
                <a:latin typeface="Times" pitchFamily="18" charset="0"/>
              </a:defRPr>
            </a:lvl5pPr>
            <a:lvl6pPr marL="2514600" indent="-228600" eaLnBrk="0" fontAlgn="base" hangingPunct="0">
              <a:spcBef>
                <a:spcPct val="0"/>
              </a:spcBef>
              <a:spcAft>
                <a:spcPct val="0"/>
              </a:spcAft>
              <a:defRPr sz="2800">
                <a:solidFill>
                  <a:schemeClr val="tx1"/>
                </a:solidFill>
                <a:latin typeface="Times" pitchFamily="18" charset="0"/>
              </a:defRPr>
            </a:lvl6pPr>
            <a:lvl7pPr marL="2971800" indent="-228600" eaLnBrk="0" fontAlgn="base" hangingPunct="0">
              <a:spcBef>
                <a:spcPct val="0"/>
              </a:spcBef>
              <a:spcAft>
                <a:spcPct val="0"/>
              </a:spcAft>
              <a:defRPr sz="2800">
                <a:solidFill>
                  <a:schemeClr val="tx1"/>
                </a:solidFill>
                <a:latin typeface="Times" pitchFamily="18" charset="0"/>
              </a:defRPr>
            </a:lvl7pPr>
            <a:lvl8pPr marL="3429000" indent="-228600" eaLnBrk="0" fontAlgn="base" hangingPunct="0">
              <a:spcBef>
                <a:spcPct val="0"/>
              </a:spcBef>
              <a:spcAft>
                <a:spcPct val="0"/>
              </a:spcAft>
              <a:defRPr sz="2800">
                <a:solidFill>
                  <a:schemeClr val="tx1"/>
                </a:solidFill>
                <a:latin typeface="Times" pitchFamily="18" charset="0"/>
              </a:defRPr>
            </a:lvl8pPr>
            <a:lvl9pPr marL="3886200" indent="-228600" eaLnBrk="0" fontAlgn="base" hangingPunct="0">
              <a:spcBef>
                <a:spcPct val="0"/>
              </a:spcBef>
              <a:spcAft>
                <a:spcPct val="0"/>
              </a:spcAft>
              <a:defRPr sz="2800">
                <a:solidFill>
                  <a:schemeClr val="tx1"/>
                </a:solidFill>
                <a:latin typeface="Times" pitchFamily="18" charset="0"/>
              </a:defRPr>
            </a:lvl9pPr>
          </a:lstStyle>
          <a:p>
            <a:pPr algn="ctr" eaLnBrk="1" hangingPunct="1"/>
            <a:r>
              <a:rPr lang="en-US" sz="1000" b="1">
                <a:solidFill>
                  <a:srgbClr val="5F5F5F"/>
                </a:solidFill>
                <a:latin typeface="Arial" pitchFamily="34" charset="0"/>
                <a:ea typeface="MS Mincho" pitchFamily="49" charset="-128"/>
                <a:cs typeface="Times New Roman" pitchFamily="18" charset="0"/>
              </a:rPr>
              <a:t>Single view solution for securities based on the INFA FSI Templates</a:t>
            </a:r>
          </a:p>
        </p:txBody>
      </p:sp>
      <p:sp>
        <p:nvSpPr>
          <p:cNvPr id="220185" name="Text Box 14"/>
          <p:cNvSpPr txBox="1">
            <a:spLocks noChangeArrowheads="1"/>
          </p:cNvSpPr>
          <p:nvPr/>
        </p:nvSpPr>
        <p:spPr bwMode="auto">
          <a:xfrm>
            <a:off x="2628900" y="3719513"/>
            <a:ext cx="11366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pitchFamily="18" charset="0"/>
              </a:defRPr>
            </a:lvl1pPr>
            <a:lvl2pPr marL="742950" indent="-285750" eaLnBrk="0" hangingPunct="0">
              <a:defRPr sz="2800">
                <a:solidFill>
                  <a:schemeClr val="tx1"/>
                </a:solidFill>
                <a:latin typeface="Times" pitchFamily="18" charset="0"/>
              </a:defRPr>
            </a:lvl2pPr>
            <a:lvl3pPr marL="1143000" indent="-228600" eaLnBrk="0" hangingPunct="0">
              <a:defRPr sz="2800">
                <a:solidFill>
                  <a:schemeClr val="tx1"/>
                </a:solidFill>
                <a:latin typeface="Times" pitchFamily="18" charset="0"/>
              </a:defRPr>
            </a:lvl3pPr>
            <a:lvl4pPr marL="1600200" indent="-228600" eaLnBrk="0" hangingPunct="0">
              <a:defRPr sz="2800">
                <a:solidFill>
                  <a:schemeClr val="tx1"/>
                </a:solidFill>
                <a:latin typeface="Times" pitchFamily="18" charset="0"/>
              </a:defRPr>
            </a:lvl4pPr>
            <a:lvl5pPr marL="2057400" indent="-228600" eaLnBrk="0" hangingPunct="0">
              <a:defRPr sz="2800">
                <a:solidFill>
                  <a:schemeClr val="tx1"/>
                </a:solidFill>
                <a:latin typeface="Times" pitchFamily="18" charset="0"/>
              </a:defRPr>
            </a:lvl5pPr>
            <a:lvl6pPr marL="2514600" indent="-228600" eaLnBrk="0" fontAlgn="base" hangingPunct="0">
              <a:spcBef>
                <a:spcPct val="0"/>
              </a:spcBef>
              <a:spcAft>
                <a:spcPct val="0"/>
              </a:spcAft>
              <a:defRPr sz="2800">
                <a:solidFill>
                  <a:schemeClr val="tx1"/>
                </a:solidFill>
                <a:latin typeface="Times" pitchFamily="18" charset="0"/>
              </a:defRPr>
            </a:lvl6pPr>
            <a:lvl7pPr marL="2971800" indent="-228600" eaLnBrk="0" fontAlgn="base" hangingPunct="0">
              <a:spcBef>
                <a:spcPct val="0"/>
              </a:spcBef>
              <a:spcAft>
                <a:spcPct val="0"/>
              </a:spcAft>
              <a:defRPr sz="2800">
                <a:solidFill>
                  <a:schemeClr val="tx1"/>
                </a:solidFill>
                <a:latin typeface="Times" pitchFamily="18" charset="0"/>
              </a:defRPr>
            </a:lvl7pPr>
            <a:lvl8pPr marL="3429000" indent="-228600" eaLnBrk="0" fontAlgn="base" hangingPunct="0">
              <a:spcBef>
                <a:spcPct val="0"/>
              </a:spcBef>
              <a:spcAft>
                <a:spcPct val="0"/>
              </a:spcAft>
              <a:defRPr sz="2800">
                <a:solidFill>
                  <a:schemeClr val="tx1"/>
                </a:solidFill>
                <a:latin typeface="Times" pitchFamily="18" charset="0"/>
              </a:defRPr>
            </a:lvl8pPr>
            <a:lvl9pPr marL="3886200" indent="-228600" eaLnBrk="0" fontAlgn="base" hangingPunct="0">
              <a:spcBef>
                <a:spcPct val="0"/>
              </a:spcBef>
              <a:spcAft>
                <a:spcPct val="0"/>
              </a:spcAft>
              <a:defRPr sz="2800">
                <a:solidFill>
                  <a:schemeClr val="tx1"/>
                </a:solidFill>
                <a:latin typeface="Times" pitchFamily="18" charset="0"/>
              </a:defRPr>
            </a:lvl9pPr>
          </a:lstStyle>
          <a:p>
            <a:pPr algn="ctr" eaLnBrk="1" hangingPunct="1">
              <a:spcBef>
                <a:spcPct val="65000"/>
              </a:spcBef>
              <a:buClr>
                <a:srgbClr val="439299"/>
              </a:buClr>
            </a:pPr>
            <a:r>
              <a:rPr lang="en-US" sz="1000" b="1">
                <a:solidFill>
                  <a:srgbClr val="5F5F5F"/>
                </a:solidFill>
                <a:latin typeface="Arial" pitchFamily="34" charset="0"/>
              </a:rPr>
              <a:t>Security Central</a:t>
            </a:r>
          </a:p>
        </p:txBody>
      </p:sp>
      <p:sp>
        <p:nvSpPr>
          <p:cNvPr id="220186" name="AutoShape 11"/>
          <p:cNvSpPr>
            <a:spLocks noChangeArrowheads="1"/>
          </p:cNvSpPr>
          <p:nvPr/>
        </p:nvSpPr>
        <p:spPr bwMode="gray">
          <a:xfrm>
            <a:off x="3121025" y="4222750"/>
            <a:ext cx="209550" cy="406400"/>
          </a:xfrm>
          <a:prstGeom prst="downArrow">
            <a:avLst>
              <a:gd name="adj1" fmla="val 50000"/>
              <a:gd name="adj2" fmla="val 48485"/>
            </a:avLst>
          </a:prstGeom>
          <a:gradFill rotWithShape="1">
            <a:gsLst>
              <a:gs pos="0">
                <a:srgbClr val="BEBEBE"/>
              </a:gs>
              <a:gs pos="100000">
                <a:srgbClr val="5C5C5C"/>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gn="ctr"/>
            <a:endParaRPr lang="en-US">
              <a:solidFill>
                <a:srgbClr val="5F5F5F"/>
              </a:solidFill>
            </a:endParaRPr>
          </a:p>
        </p:txBody>
      </p:sp>
      <p:sp>
        <p:nvSpPr>
          <p:cNvPr id="220187" name="AutoShape 2"/>
          <p:cNvSpPr>
            <a:spLocks noChangeArrowheads="1"/>
          </p:cNvSpPr>
          <p:nvPr/>
        </p:nvSpPr>
        <p:spPr bwMode="gray">
          <a:xfrm>
            <a:off x="4395787" y="2538413"/>
            <a:ext cx="184150" cy="406400"/>
          </a:xfrm>
          <a:prstGeom prst="downArrow">
            <a:avLst>
              <a:gd name="adj1" fmla="val 50000"/>
              <a:gd name="adj2" fmla="val 55172"/>
            </a:avLst>
          </a:prstGeom>
          <a:gradFill rotWithShape="1">
            <a:gsLst>
              <a:gs pos="0">
                <a:srgbClr val="BEBEBE"/>
              </a:gs>
              <a:gs pos="100000">
                <a:srgbClr val="5C5C5C"/>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ctr"/>
            <a:endParaRPr lang="en-US">
              <a:solidFill>
                <a:srgbClr val="5F5F5F"/>
              </a:solidFill>
            </a:endParaRPr>
          </a:p>
        </p:txBody>
      </p:sp>
      <p:sp>
        <p:nvSpPr>
          <p:cNvPr id="220188" name="AutoShape 11"/>
          <p:cNvSpPr>
            <a:spLocks noChangeArrowheads="1"/>
          </p:cNvSpPr>
          <p:nvPr/>
        </p:nvSpPr>
        <p:spPr bwMode="gray">
          <a:xfrm>
            <a:off x="4383087" y="4222750"/>
            <a:ext cx="209550" cy="406400"/>
          </a:xfrm>
          <a:prstGeom prst="downArrow">
            <a:avLst>
              <a:gd name="adj1" fmla="val 50000"/>
              <a:gd name="adj2" fmla="val 48485"/>
            </a:avLst>
          </a:prstGeom>
          <a:gradFill rotWithShape="1">
            <a:gsLst>
              <a:gs pos="0">
                <a:srgbClr val="BEBEBE"/>
              </a:gs>
              <a:gs pos="100000">
                <a:srgbClr val="5C5C5C"/>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gn="ctr"/>
            <a:endParaRPr lang="en-US">
              <a:solidFill>
                <a:srgbClr val="5F5F5F"/>
              </a:solidFill>
            </a:endParaRPr>
          </a:p>
        </p:txBody>
      </p:sp>
      <p:sp>
        <p:nvSpPr>
          <p:cNvPr id="220189" name="Text Box 9"/>
          <p:cNvSpPr txBox="1">
            <a:spLocks noChangeArrowheads="1"/>
          </p:cNvSpPr>
          <p:nvPr/>
        </p:nvSpPr>
        <p:spPr bwMode="auto">
          <a:xfrm>
            <a:off x="3887787" y="3735388"/>
            <a:ext cx="1198563"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pitchFamily="18" charset="0"/>
              </a:defRPr>
            </a:lvl1pPr>
            <a:lvl2pPr marL="742950" indent="-285750" eaLnBrk="0" hangingPunct="0">
              <a:defRPr sz="2800">
                <a:solidFill>
                  <a:schemeClr val="tx1"/>
                </a:solidFill>
                <a:latin typeface="Times" pitchFamily="18" charset="0"/>
              </a:defRPr>
            </a:lvl2pPr>
            <a:lvl3pPr marL="1143000" indent="-228600" eaLnBrk="0" hangingPunct="0">
              <a:defRPr sz="2800">
                <a:solidFill>
                  <a:schemeClr val="tx1"/>
                </a:solidFill>
                <a:latin typeface="Times" pitchFamily="18" charset="0"/>
              </a:defRPr>
            </a:lvl3pPr>
            <a:lvl4pPr marL="1600200" indent="-228600" eaLnBrk="0" hangingPunct="0">
              <a:defRPr sz="2800">
                <a:solidFill>
                  <a:schemeClr val="tx1"/>
                </a:solidFill>
                <a:latin typeface="Times" pitchFamily="18" charset="0"/>
              </a:defRPr>
            </a:lvl4pPr>
            <a:lvl5pPr marL="2057400" indent="-228600" eaLnBrk="0" hangingPunct="0">
              <a:defRPr sz="2800">
                <a:solidFill>
                  <a:schemeClr val="tx1"/>
                </a:solidFill>
                <a:latin typeface="Times" pitchFamily="18" charset="0"/>
              </a:defRPr>
            </a:lvl5pPr>
            <a:lvl6pPr marL="2514600" indent="-228600" eaLnBrk="0" fontAlgn="base" hangingPunct="0">
              <a:spcBef>
                <a:spcPct val="0"/>
              </a:spcBef>
              <a:spcAft>
                <a:spcPct val="0"/>
              </a:spcAft>
              <a:defRPr sz="2800">
                <a:solidFill>
                  <a:schemeClr val="tx1"/>
                </a:solidFill>
                <a:latin typeface="Times" pitchFamily="18" charset="0"/>
              </a:defRPr>
            </a:lvl6pPr>
            <a:lvl7pPr marL="2971800" indent="-228600" eaLnBrk="0" fontAlgn="base" hangingPunct="0">
              <a:spcBef>
                <a:spcPct val="0"/>
              </a:spcBef>
              <a:spcAft>
                <a:spcPct val="0"/>
              </a:spcAft>
              <a:defRPr sz="2800">
                <a:solidFill>
                  <a:schemeClr val="tx1"/>
                </a:solidFill>
                <a:latin typeface="Times" pitchFamily="18" charset="0"/>
              </a:defRPr>
            </a:lvl7pPr>
            <a:lvl8pPr marL="3429000" indent="-228600" eaLnBrk="0" fontAlgn="base" hangingPunct="0">
              <a:spcBef>
                <a:spcPct val="0"/>
              </a:spcBef>
              <a:spcAft>
                <a:spcPct val="0"/>
              </a:spcAft>
              <a:defRPr sz="2800">
                <a:solidFill>
                  <a:schemeClr val="tx1"/>
                </a:solidFill>
                <a:latin typeface="Times" pitchFamily="18" charset="0"/>
              </a:defRPr>
            </a:lvl8pPr>
            <a:lvl9pPr marL="3886200" indent="-228600" eaLnBrk="0" fontAlgn="base" hangingPunct="0">
              <a:spcBef>
                <a:spcPct val="0"/>
              </a:spcBef>
              <a:spcAft>
                <a:spcPct val="0"/>
              </a:spcAft>
              <a:defRPr sz="2800">
                <a:solidFill>
                  <a:schemeClr val="tx1"/>
                </a:solidFill>
                <a:latin typeface="Times" pitchFamily="18" charset="0"/>
              </a:defRPr>
            </a:lvl9pPr>
          </a:lstStyle>
          <a:p>
            <a:pPr algn="ctr" eaLnBrk="1" hangingPunct="1">
              <a:spcBef>
                <a:spcPct val="65000"/>
              </a:spcBef>
              <a:buClr>
                <a:srgbClr val="439299"/>
              </a:buClr>
            </a:pPr>
            <a:r>
              <a:rPr lang="en-US" sz="1000" b="1">
                <a:solidFill>
                  <a:srgbClr val="5F5F5F"/>
                </a:solidFill>
                <a:latin typeface="Arial" pitchFamily="34" charset="0"/>
              </a:rPr>
              <a:t>Customer 3D</a:t>
            </a:r>
          </a:p>
        </p:txBody>
      </p:sp>
      <p:sp>
        <p:nvSpPr>
          <p:cNvPr id="220190" name="Text Box 10"/>
          <p:cNvSpPr txBox="1">
            <a:spLocks noChangeArrowheads="1"/>
          </p:cNvSpPr>
          <p:nvPr/>
        </p:nvSpPr>
        <p:spPr bwMode="gray">
          <a:xfrm>
            <a:off x="3829050" y="4832350"/>
            <a:ext cx="12938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800">
                <a:solidFill>
                  <a:schemeClr val="tx1"/>
                </a:solidFill>
                <a:latin typeface="Times" pitchFamily="18" charset="0"/>
              </a:defRPr>
            </a:lvl1pPr>
            <a:lvl2pPr marL="742950" indent="-285750" eaLnBrk="0" hangingPunct="0">
              <a:defRPr sz="2800">
                <a:solidFill>
                  <a:schemeClr val="tx1"/>
                </a:solidFill>
                <a:latin typeface="Times" pitchFamily="18" charset="0"/>
              </a:defRPr>
            </a:lvl2pPr>
            <a:lvl3pPr marL="1143000" indent="-228600" eaLnBrk="0" hangingPunct="0">
              <a:defRPr sz="2800">
                <a:solidFill>
                  <a:schemeClr val="tx1"/>
                </a:solidFill>
                <a:latin typeface="Times" pitchFamily="18" charset="0"/>
              </a:defRPr>
            </a:lvl3pPr>
            <a:lvl4pPr marL="1600200" indent="-228600" eaLnBrk="0" hangingPunct="0">
              <a:defRPr sz="2800">
                <a:solidFill>
                  <a:schemeClr val="tx1"/>
                </a:solidFill>
                <a:latin typeface="Times" pitchFamily="18" charset="0"/>
              </a:defRPr>
            </a:lvl4pPr>
            <a:lvl5pPr marL="2057400" indent="-228600" eaLnBrk="0" hangingPunct="0">
              <a:defRPr sz="2800">
                <a:solidFill>
                  <a:schemeClr val="tx1"/>
                </a:solidFill>
                <a:latin typeface="Times" pitchFamily="18" charset="0"/>
              </a:defRPr>
            </a:lvl5pPr>
            <a:lvl6pPr marL="2514600" indent="-228600" eaLnBrk="0" fontAlgn="base" hangingPunct="0">
              <a:spcBef>
                <a:spcPct val="0"/>
              </a:spcBef>
              <a:spcAft>
                <a:spcPct val="0"/>
              </a:spcAft>
              <a:defRPr sz="2800">
                <a:solidFill>
                  <a:schemeClr val="tx1"/>
                </a:solidFill>
                <a:latin typeface="Times" pitchFamily="18" charset="0"/>
              </a:defRPr>
            </a:lvl6pPr>
            <a:lvl7pPr marL="2971800" indent="-228600" eaLnBrk="0" fontAlgn="base" hangingPunct="0">
              <a:spcBef>
                <a:spcPct val="0"/>
              </a:spcBef>
              <a:spcAft>
                <a:spcPct val="0"/>
              </a:spcAft>
              <a:defRPr sz="2800">
                <a:solidFill>
                  <a:schemeClr val="tx1"/>
                </a:solidFill>
                <a:latin typeface="Times" pitchFamily="18" charset="0"/>
              </a:defRPr>
            </a:lvl7pPr>
            <a:lvl8pPr marL="3429000" indent="-228600" eaLnBrk="0" fontAlgn="base" hangingPunct="0">
              <a:spcBef>
                <a:spcPct val="0"/>
              </a:spcBef>
              <a:spcAft>
                <a:spcPct val="0"/>
              </a:spcAft>
              <a:defRPr sz="2800">
                <a:solidFill>
                  <a:schemeClr val="tx1"/>
                </a:solidFill>
                <a:latin typeface="Times" pitchFamily="18" charset="0"/>
              </a:defRPr>
            </a:lvl8pPr>
            <a:lvl9pPr marL="3886200" indent="-228600" eaLnBrk="0" fontAlgn="base" hangingPunct="0">
              <a:spcBef>
                <a:spcPct val="0"/>
              </a:spcBef>
              <a:spcAft>
                <a:spcPct val="0"/>
              </a:spcAft>
              <a:defRPr sz="2800">
                <a:solidFill>
                  <a:schemeClr val="tx1"/>
                </a:solidFill>
                <a:latin typeface="Times" pitchFamily="18" charset="0"/>
              </a:defRPr>
            </a:lvl9pPr>
          </a:lstStyle>
          <a:p>
            <a:pPr algn="ctr" eaLnBrk="1" hangingPunct="1">
              <a:spcBef>
                <a:spcPct val="100000"/>
              </a:spcBef>
              <a:buClr>
                <a:srgbClr val="439299"/>
              </a:buClr>
            </a:pPr>
            <a:r>
              <a:rPr lang="en-US" sz="1000" b="1">
                <a:solidFill>
                  <a:srgbClr val="5F5F5F"/>
                </a:solidFill>
                <a:latin typeface="Arial" pitchFamily="34" charset="0"/>
                <a:ea typeface="MS Mincho" pitchFamily="49" charset="-128"/>
                <a:cs typeface="Times New Roman" pitchFamily="18" charset="0"/>
              </a:rPr>
              <a:t>Single view of Customer for Life Sciences companies</a:t>
            </a:r>
          </a:p>
        </p:txBody>
      </p:sp>
      <p:sp>
        <p:nvSpPr>
          <p:cNvPr id="220191" name="AutoShape 2"/>
          <p:cNvSpPr>
            <a:spLocks noChangeArrowheads="1"/>
          </p:cNvSpPr>
          <p:nvPr/>
        </p:nvSpPr>
        <p:spPr bwMode="gray">
          <a:xfrm>
            <a:off x="5646737" y="2538413"/>
            <a:ext cx="184150" cy="406400"/>
          </a:xfrm>
          <a:prstGeom prst="downArrow">
            <a:avLst>
              <a:gd name="adj1" fmla="val 50000"/>
              <a:gd name="adj2" fmla="val 55172"/>
            </a:avLst>
          </a:prstGeom>
          <a:gradFill rotWithShape="1">
            <a:gsLst>
              <a:gs pos="0">
                <a:srgbClr val="BEBEBE"/>
              </a:gs>
              <a:gs pos="100000">
                <a:srgbClr val="5C5C5C"/>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ctr"/>
            <a:endParaRPr lang="en-US">
              <a:solidFill>
                <a:srgbClr val="5F5F5F"/>
              </a:solidFill>
            </a:endParaRPr>
          </a:p>
        </p:txBody>
      </p:sp>
      <p:sp>
        <p:nvSpPr>
          <p:cNvPr id="220192" name="AutoShape 11"/>
          <p:cNvSpPr>
            <a:spLocks noChangeArrowheads="1"/>
          </p:cNvSpPr>
          <p:nvPr/>
        </p:nvSpPr>
        <p:spPr bwMode="gray">
          <a:xfrm>
            <a:off x="5634037" y="4222750"/>
            <a:ext cx="209550" cy="406400"/>
          </a:xfrm>
          <a:prstGeom prst="downArrow">
            <a:avLst>
              <a:gd name="adj1" fmla="val 50000"/>
              <a:gd name="adj2" fmla="val 48485"/>
            </a:avLst>
          </a:prstGeom>
          <a:gradFill rotWithShape="1">
            <a:gsLst>
              <a:gs pos="0">
                <a:srgbClr val="BEBEBE"/>
              </a:gs>
              <a:gs pos="100000">
                <a:srgbClr val="5C5C5C"/>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gn="ctr"/>
            <a:endParaRPr lang="en-US">
              <a:solidFill>
                <a:srgbClr val="5F5F5F"/>
              </a:solidFill>
            </a:endParaRPr>
          </a:p>
        </p:txBody>
      </p:sp>
      <p:sp>
        <p:nvSpPr>
          <p:cNvPr id="220193" name="Rectangle 8"/>
          <p:cNvSpPr>
            <a:spLocks noChangeArrowheads="1"/>
          </p:cNvSpPr>
          <p:nvPr/>
        </p:nvSpPr>
        <p:spPr bwMode="gray">
          <a:xfrm>
            <a:off x="5049837" y="4832350"/>
            <a:ext cx="1395413" cy="862013"/>
          </a:xfrm>
          <a:prstGeom prst="rect">
            <a:avLst/>
          </a:prstGeom>
          <a:solidFill>
            <a:schemeClr val="bg1"/>
          </a:solidFill>
          <a:ln>
            <a:noFill/>
          </a:ln>
          <a:extLst>
            <a:ext uri="{91240B29-F687-4F45-9708-019B960494DF}">
              <a14:hiddenLine xmlns:a14="http://schemas.microsoft.com/office/drawing/2010/main" w="9525" algn="ctr">
                <a:solidFill>
                  <a:srgbClr val="000000"/>
                </a:solidFill>
                <a:miter lim="800000"/>
                <a:headEnd/>
                <a:tailEnd/>
              </a14:hiddenLine>
            </a:ext>
          </a:extLst>
        </p:spPr>
        <p:txBody>
          <a:bodyPr>
            <a:spAutoFit/>
          </a:bodyPr>
          <a:lstStyle/>
          <a:p>
            <a:pPr algn="ctr"/>
            <a:r>
              <a:rPr lang="en-US" sz="1000" b="1">
                <a:solidFill>
                  <a:srgbClr val="5F5F5F"/>
                </a:solidFill>
                <a:ea typeface="MS Mincho" pitchFamily="49" charset="-128"/>
                <a:cs typeface="Times New Roman" pitchFamily="18" charset="0"/>
              </a:rPr>
              <a:t>Single view of Oil Well including various geo and production data types</a:t>
            </a:r>
          </a:p>
        </p:txBody>
      </p:sp>
      <p:sp>
        <p:nvSpPr>
          <p:cNvPr id="220194" name="Line 31"/>
          <p:cNvSpPr>
            <a:spLocks noChangeShapeType="1"/>
          </p:cNvSpPr>
          <p:nvPr/>
        </p:nvSpPr>
        <p:spPr bwMode="gray">
          <a:xfrm>
            <a:off x="3836987" y="1257300"/>
            <a:ext cx="0" cy="452437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91581" dir="3378596" algn="ctr" rotWithShape="0">
                    <a:schemeClr val="tx1"/>
                  </a:outerShdw>
                </a:effectLst>
              </a14:hiddenEffects>
            </a:ext>
          </a:extLst>
        </p:spPr>
        <p:txBody>
          <a:bodyPr>
            <a:spAutoFit/>
          </a:bodyPr>
          <a:lstStyle/>
          <a:p>
            <a:endParaRPr lang="en-US"/>
          </a:p>
        </p:txBody>
      </p:sp>
      <p:sp>
        <p:nvSpPr>
          <p:cNvPr id="220195" name="Line 32"/>
          <p:cNvSpPr>
            <a:spLocks noChangeShapeType="1"/>
          </p:cNvSpPr>
          <p:nvPr/>
        </p:nvSpPr>
        <p:spPr bwMode="gray">
          <a:xfrm>
            <a:off x="5103812" y="1257300"/>
            <a:ext cx="0" cy="452437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91581" dir="3378596" algn="ctr" rotWithShape="0">
                    <a:schemeClr val="tx1"/>
                  </a:outerShdw>
                </a:effectLst>
              </a14:hiddenEffects>
            </a:ext>
          </a:extLst>
        </p:spPr>
        <p:txBody>
          <a:bodyPr>
            <a:spAutoFit/>
          </a:bodyPr>
          <a:lstStyle/>
          <a:p>
            <a:endParaRPr lang="en-US"/>
          </a:p>
        </p:txBody>
      </p:sp>
      <p:sp>
        <p:nvSpPr>
          <p:cNvPr id="220196" name="Line 33"/>
          <p:cNvSpPr>
            <a:spLocks noChangeShapeType="1"/>
          </p:cNvSpPr>
          <p:nvPr/>
        </p:nvSpPr>
        <p:spPr bwMode="gray">
          <a:xfrm>
            <a:off x="6380162" y="1247775"/>
            <a:ext cx="0" cy="452437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91581" dir="3378596" algn="ctr" rotWithShape="0">
                    <a:schemeClr val="tx1"/>
                  </a:outerShdw>
                </a:effectLst>
              </a14:hiddenEffects>
            </a:ext>
          </a:extLst>
        </p:spPr>
        <p:txBody>
          <a:bodyPr>
            <a:spAutoFit/>
          </a:bodyPr>
          <a:lstStyle/>
          <a:p>
            <a:endParaRPr lang="en-US"/>
          </a:p>
        </p:txBody>
      </p:sp>
      <p:sp>
        <p:nvSpPr>
          <p:cNvPr id="220197" name="Line 34"/>
          <p:cNvSpPr>
            <a:spLocks noChangeShapeType="1"/>
          </p:cNvSpPr>
          <p:nvPr/>
        </p:nvSpPr>
        <p:spPr bwMode="gray">
          <a:xfrm>
            <a:off x="7656512" y="1257300"/>
            <a:ext cx="0" cy="4524375"/>
          </a:xfrm>
          <a:prstGeom prst="line">
            <a:avLst/>
          </a:prstGeom>
          <a:noFill/>
          <a:ln w="9525">
            <a:solidFill>
              <a:schemeClr val="accent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91581" dir="3378596" algn="ctr" rotWithShape="0">
                    <a:schemeClr val="tx1"/>
                  </a:outerShdw>
                </a:effectLst>
              </a14:hiddenEffects>
            </a:ext>
          </a:extLst>
        </p:spPr>
        <p:txBody>
          <a:bodyPr>
            <a:spAutoFit/>
          </a:bodyPr>
          <a:lstStyle/>
          <a:p>
            <a:endParaRPr lang="en-US"/>
          </a:p>
        </p:txBody>
      </p:sp>
      <p:sp>
        <p:nvSpPr>
          <p:cNvPr id="220201" name="AutoShape 2"/>
          <p:cNvSpPr>
            <a:spLocks noChangeArrowheads="1"/>
          </p:cNvSpPr>
          <p:nvPr/>
        </p:nvSpPr>
        <p:spPr bwMode="gray">
          <a:xfrm>
            <a:off x="6916737" y="2538413"/>
            <a:ext cx="184150" cy="406400"/>
          </a:xfrm>
          <a:prstGeom prst="downArrow">
            <a:avLst>
              <a:gd name="adj1" fmla="val 50000"/>
              <a:gd name="adj2" fmla="val 55172"/>
            </a:avLst>
          </a:prstGeom>
          <a:gradFill rotWithShape="1">
            <a:gsLst>
              <a:gs pos="0">
                <a:srgbClr val="BEBEBE"/>
              </a:gs>
              <a:gs pos="100000">
                <a:srgbClr val="5C5C5C"/>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wrap="none" anchor="ctr">
            <a:spAutoFit/>
          </a:bodyPr>
          <a:lstStyle/>
          <a:p>
            <a:pPr algn="ctr"/>
            <a:endParaRPr lang="en-US">
              <a:solidFill>
                <a:srgbClr val="5F5F5F"/>
              </a:solidFill>
            </a:endParaRPr>
          </a:p>
        </p:txBody>
      </p:sp>
      <p:sp>
        <p:nvSpPr>
          <p:cNvPr id="220202" name="AutoShape 11"/>
          <p:cNvSpPr>
            <a:spLocks noChangeArrowheads="1"/>
          </p:cNvSpPr>
          <p:nvPr/>
        </p:nvSpPr>
        <p:spPr bwMode="gray">
          <a:xfrm>
            <a:off x="6904037" y="4222750"/>
            <a:ext cx="209550" cy="406400"/>
          </a:xfrm>
          <a:prstGeom prst="downArrow">
            <a:avLst>
              <a:gd name="adj1" fmla="val 50000"/>
              <a:gd name="adj2" fmla="val 48485"/>
            </a:avLst>
          </a:prstGeom>
          <a:gradFill rotWithShape="1">
            <a:gsLst>
              <a:gs pos="0">
                <a:srgbClr val="BEBEBE"/>
              </a:gs>
              <a:gs pos="100000">
                <a:srgbClr val="5C5C5C"/>
              </a:gs>
            </a:gsLst>
            <a:lin ang="5400000" scaled="1"/>
          </a:gradFill>
          <a:ln>
            <a:noFill/>
          </a:ln>
          <a:extLst>
            <a:ext uri="{91240B29-F687-4F45-9708-019B960494DF}">
              <a14:hiddenLine xmlns:a14="http://schemas.microsoft.com/office/drawing/2010/main" w="9525" algn="ctr">
                <a:solidFill>
                  <a:srgbClr val="000000"/>
                </a:solidFill>
                <a:miter lim="800000"/>
                <a:headEnd/>
                <a:tailEnd/>
              </a14:hiddenLine>
            </a:ext>
          </a:extLst>
        </p:spPr>
        <p:txBody>
          <a:bodyPr anchor="ctr">
            <a:spAutoFit/>
          </a:bodyPr>
          <a:lstStyle/>
          <a:p>
            <a:pPr algn="ctr"/>
            <a:endParaRPr lang="en-US">
              <a:solidFill>
                <a:srgbClr val="5F5F5F"/>
              </a:solidFill>
            </a:endParaRPr>
          </a:p>
        </p:txBody>
      </p:sp>
      <p:sp>
        <p:nvSpPr>
          <p:cNvPr id="220203" name="Rectangle 8"/>
          <p:cNvSpPr>
            <a:spLocks noChangeArrowheads="1"/>
          </p:cNvSpPr>
          <p:nvPr/>
        </p:nvSpPr>
        <p:spPr bwMode="gray">
          <a:xfrm>
            <a:off x="6362700" y="4832350"/>
            <a:ext cx="1355725" cy="708025"/>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algn="ctr">
              <a:spcBef>
                <a:spcPct val="65000"/>
              </a:spcBef>
              <a:buClr>
                <a:srgbClr val="439299"/>
              </a:buClr>
            </a:pPr>
            <a:r>
              <a:rPr lang="en-US" sz="1000" b="1">
                <a:solidFill>
                  <a:srgbClr val="5F5F5F"/>
                </a:solidFill>
                <a:ea typeface="MS Mincho" pitchFamily="49" charset="-128"/>
                <a:cs typeface="Times New Roman" pitchFamily="18" charset="0"/>
              </a:rPr>
              <a:t>Single view of customer for manufacturing organizations</a:t>
            </a:r>
          </a:p>
        </p:txBody>
      </p:sp>
      <p:sp>
        <p:nvSpPr>
          <p:cNvPr id="220204" name="Text Box 45"/>
          <p:cNvSpPr txBox="1">
            <a:spLocks noChangeArrowheads="1"/>
          </p:cNvSpPr>
          <p:nvPr/>
        </p:nvSpPr>
        <p:spPr bwMode="gray">
          <a:xfrm>
            <a:off x="4383087" y="915988"/>
            <a:ext cx="1841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91581" dir="3378596" algn="ctr" rotWithShape="0">
                    <a:schemeClr val="tx1"/>
                  </a:outerShdw>
                </a:effectLst>
              </a14:hiddenEffects>
            </a:ext>
          </a:extLst>
        </p:spPr>
        <p:txBody>
          <a:bodyPr wrap="none">
            <a:spAutoFit/>
          </a:bodyPr>
          <a:lstStyle>
            <a:lvl1pPr eaLnBrk="0" hangingPunct="0">
              <a:defRPr sz="2800">
                <a:solidFill>
                  <a:schemeClr val="tx1"/>
                </a:solidFill>
                <a:latin typeface="Times" pitchFamily="18" charset="0"/>
              </a:defRPr>
            </a:lvl1pPr>
            <a:lvl2pPr marL="742950" indent="-285750" eaLnBrk="0" hangingPunct="0">
              <a:defRPr sz="2800">
                <a:solidFill>
                  <a:schemeClr val="tx1"/>
                </a:solidFill>
                <a:latin typeface="Times" pitchFamily="18" charset="0"/>
              </a:defRPr>
            </a:lvl2pPr>
            <a:lvl3pPr marL="1143000" indent="-228600" eaLnBrk="0" hangingPunct="0">
              <a:defRPr sz="2800">
                <a:solidFill>
                  <a:schemeClr val="tx1"/>
                </a:solidFill>
                <a:latin typeface="Times" pitchFamily="18" charset="0"/>
              </a:defRPr>
            </a:lvl3pPr>
            <a:lvl4pPr marL="1600200" indent="-228600" eaLnBrk="0" hangingPunct="0">
              <a:defRPr sz="2800">
                <a:solidFill>
                  <a:schemeClr val="tx1"/>
                </a:solidFill>
                <a:latin typeface="Times" pitchFamily="18" charset="0"/>
              </a:defRPr>
            </a:lvl4pPr>
            <a:lvl5pPr marL="2057400" indent="-228600" eaLnBrk="0" hangingPunct="0">
              <a:defRPr sz="2800">
                <a:solidFill>
                  <a:schemeClr val="tx1"/>
                </a:solidFill>
                <a:latin typeface="Times" pitchFamily="18" charset="0"/>
              </a:defRPr>
            </a:lvl5pPr>
            <a:lvl6pPr marL="2514600" indent="-228600" eaLnBrk="0" fontAlgn="base" hangingPunct="0">
              <a:spcBef>
                <a:spcPct val="0"/>
              </a:spcBef>
              <a:spcAft>
                <a:spcPct val="0"/>
              </a:spcAft>
              <a:defRPr sz="2800">
                <a:solidFill>
                  <a:schemeClr val="tx1"/>
                </a:solidFill>
                <a:latin typeface="Times" pitchFamily="18" charset="0"/>
              </a:defRPr>
            </a:lvl6pPr>
            <a:lvl7pPr marL="2971800" indent="-228600" eaLnBrk="0" fontAlgn="base" hangingPunct="0">
              <a:spcBef>
                <a:spcPct val="0"/>
              </a:spcBef>
              <a:spcAft>
                <a:spcPct val="0"/>
              </a:spcAft>
              <a:defRPr sz="2800">
                <a:solidFill>
                  <a:schemeClr val="tx1"/>
                </a:solidFill>
                <a:latin typeface="Times" pitchFamily="18" charset="0"/>
              </a:defRPr>
            </a:lvl7pPr>
            <a:lvl8pPr marL="3429000" indent="-228600" eaLnBrk="0" fontAlgn="base" hangingPunct="0">
              <a:spcBef>
                <a:spcPct val="0"/>
              </a:spcBef>
              <a:spcAft>
                <a:spcPct val="0"/>
              </a:spcAft>
              <a:defRPr sz="2800">
                <a:solidFill>
                  <a:schemeClr val="tx1"/>
                </a:solidFill>
                <a:latin typeface="Times" pitchFamily="18" charset="0"/>
              </a:defRPr>
            </a:lvl8pPr>
            <a:lvl9pPr marL="3886200" indent="-228600" eaLnBrk="0" fontAlgn="base" hangingPunct="0">
              <a:spcBef>
                <a:spcPct val="0"/>
              </a:spcBef>
              <a:spcAft>
                <a:spcPct val="0"/>
              </a:spcAft>
              <a:defRPr sz="2800">
                <a:solidFill>
                  <a:schemeClr val="tx1"/>
                </a:solidFill>
                <a:latin typeface="Times" pitchFamily="18" charset="0"/>
              </a:defRPr>
            </a:lvl9pPr>
          </a:lstStyle>
          <a:p>
            <a:pPr algn="ctr" eaLnBrk="1" hangingPunct="1"/>
            <a:endParaRPr lang="en-US" sz="1400" i="1"/>
          </a:p>
        </p:txBody>
      </p:sp>
      <p:sp>
        <p:nvSpPr>
          <p:cNvPr id="220205" name="AutoShape 62"/>
          <p:cNvSpPr>
            <a:spLocks noChangeArrowheads="1"/>
          </p:cNvSpPr>
          <p:nvPr/>
        </p:nvSpPr>
        <p:spPr bwMode="gray">
          <a:xfrm flipH="1">
            <a:off x="2671762" y="1419225"/>
            <a:ext cx="1089025" cy="925513"/>
          </a:xfrm>
          <a:prstGeom prst="roundRect">
            <a:avLst>
              <a:gd name="adj" fmla="val 4588"/>
            </a:avLst>
          </a:prstGeom>
          <a:solidFill>
            <a:srgbClr val="005595"/>
          </a:solidFill>
          <a:ln w="9525" algn="ctr">
            <a:solidFill>
              <a:srgbClr val="7A919B"/>
            </a:solidFill>
            <a:round/>
            <a:headEnd/>
            <a:tailEnd/>
          </a:ln>
        </p:spPr>
        <p:txBody>
          <a:bodyPr wrap="none" anchor="ctr"/>
          <a:lstStyle/>
          <a:p>
            <a:pPr algn="ctr"/>
            <a:r>
              <a:rPr lang="en-US" sz="1000" b="1" dirty="0">
                <a:solidFill>
                  <a:schemeClr val="bg1"/>
                </a:solidFill>
                <a:latin typeface="+mn-lt"/>
              </a:rPr>
              <a:t>Financial </a:t>
            </a:r>
            <a:endParaRPr lang="en-US" sz="1000" b="1" dirty="0" smtClean="0">
              <a:solidFill>
                <a:schemeClr val="bg1"/>
              </a:solidFill>
              <a:latin typeface="+mn-lt"/>
            </a:endParaRPr>
          </a:p>
          <a:p>
            <a:pPr algn="ctr"/>
            <a:r>
              <a:rPr lang="en-US" sz="1000" b="1" dirty="0" smtClean="0">
                <a:solidFill>
                  <a:schemeClr val="bg1"/>
                </a:solidFill>
                <a:latin typeface="+mn-lt"/>
              </a:rPr>
              <a:t>Services</a:t>
            </a:r>
            <a:endParaRPr lang="en-US" sz="1000" b="1" dirty="0">
              <a:solidFill>
                <a:schemeClr val="bg1"/>
              </a:solidFill>
              <a:latin typeface="+mn-lt"/>
            </a:endParaRPr>
          </a:p>
        </p:txBody>
      </p:sp>
      <p:sp>
        <p:nvSpPr>
          <p:cNvPr id="220206" name="AutoShape 62"/>
          <p:cNvSpPr>
            <a:spLocks noChangeArrowheads="1"/>
          </p:cNvSpPr>
          <p:nvPr/>
        </p:nvSpPr>
        <p:spPr bwMode="gray">
          <a:xfrm flipH="1">
            <a:off x="3929062" y="1419225"/>
            <a:ext cx="1089025" cy="925513"/>
          </a:xfrm>
          <a:prstGeom prst="roundRect">
            <a:avLst>
              <a:gd name="adj" fmla="val 4588"/>
            </a:avLst>
          </a:prstGeom>
          <a:solidFill>
            <a:srgbClr val="005595"/>
          </a:solidFill>
          <a:ln w="9525" algn="ctr">
            <a:solidFill>
              <a:srgbClr val="7A919B"/>
            </a:solidFill>
            <a:round/>
            <a:headEnd/>
            <a:tailEnd/>
          </a:ln>
        </p:spPr>
        <p:txBody>
          <a:bodyPr wrap="none" anchor="ctr"/>
          <a:lstStyle/>
          <a:p>
            <a:pPr algn="ctr"/>
            <a:r>
              <a:rPr lang="en-US" sz="1000" b="1" dirty="0">
                <a:solidFill>
                  <a:schemeClr val="bg1"/>
                </a:solidFill>
                <a:latin typeface="+mj-lt"/>
              </a:rPr>
              <a:t>Life Sciences </a:t>
            </a:r>
          </a:p>
        </p:txBody>
      </p:sp>
      <p:sp>
        <p:nvSpPr>
          <p:cNvPr id="220207" name="AutoShape 62"/>
          <p:cNvSpPr>
            <a:spLocks noChangeArrowheads="1"/>
          </p:cNvSpPr>
          <p:nvPr/>
        </p:nvSpPr>
        <p:spPr bwMode="gray">
          <a:xfrm flipH="1">
            <a:off x="5224462" y="1419225"/>
            <a:ext cx="1089025" cy="925513"/>
          </a:xfrm>
          <a:prstGeom prst="roundRect">
            <a:avLst>
              <a:gd name="adj" fmla="val 4588"/>
            </a:avLst>
          </a:prstGeom>
          <a:solidFill>
            <a:srgbClr val="005595"/>
          </a:solidFill>
          <a:ln w="9525" algn="ctr">
            <a:solidFill>
              <a:srgbClr val="7A919B"/>
            </a:solidFill>
            <a:round/>
            <a:headEnd/>
            <a:tailEnd/>
          </a:ln>
        </p:spPr>
        <p:txBody>
          <a:bodyPr wrap="none" anchor="ctr"/>
          <a:lstStyle/>
          <a:p>
            <a:pPr algn="ctr"/>
            <a:r>
              <a:rPr lang="en-US" sz="1000" b="1" dirty="0">
                <a:solidFill>
                  <a:schemeClr val="bg1"/>
                </a:solidFill>
                <a:latin typeface="+mj-lt"/>
              </a:rPr>
              <a:t>Oil and Gas</a:t>
            </a:r>
          </a:p>
        </p:txBody>
      </p:sp>
      <p:sp>
        <p:nvSpPr>
          <p:cNvPr id="220208" name="AutoShape 62"/>
          <p:cNvSpPr>
            <a:spLocks noChangeArrowheads="1"/>
          </p:cNvSpPr>
          <p:nvPr/>
        </p:nvSpPr>
        <p:spPr bwMode="gray">
          <a:xfrm flipH="1">
            <a:off x="6481762" y="1419225"/>
            <a:ext cx="1089025" cy="925513"/>
          </a:xfrm>
          <a:prstGeom prst="roundRect">
            <a:avLst>
              <a:gd name="adj" fmla="val 4588"/>
            </a:avLst>
          </a:prstGeom>
          <a:solidFill>
            <a:srgbClr val="005595"/>
          </a:solidFill>
          <a:ln w="9525" algn="ctr">
            <a:solidFill>
              <a:srgbClr val="7A919B"/>
            </a:solidFill>
            <a:round/>
            <a:headEnd/>
            <a:tailEnd/>
          </a:ln>
        </p:spPr>
        <p:txBody>
          <a:bodyPr wrap="none" anchor="ctr"/>
          <a:lstStyle/>
          <a:p>
            <a:pPr algn="ctr"/>
            <a:r>
              <a:rPr lang="en-US" sz="1000" b="1" dirty="0">
                <a:solidFill>
                  <a:schemeClr val="bg1"/>
                </a:solidFill>
                <a:latin typeface="+mj-lt"/>
              </a:rPr>
              <a:t>Manufacturing</a:t>
            </a:r>
          </a:p>
        </p:txBody>
      </p:sp>
      <p:sp>
        <p:nvSpPr>
          <p:cNvPr id="220211" name="Text Box 14"/>
          <p:cNvSpPr txBox="1">
            <a:spLocks noChangeArrowheads="1"/>
          </p:cNvSpPr>
          <p:nvPr/>
        </p:nvSpPr>
        <p:spPr bwMode="auto">
          <a:xfrm>
            <a:off x="5180012" y="3629025"/>
            <a:ext cx="12715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pitchFamily="18" charset="0"/>
              </a:defRPr>
            </a:lvl1pPr>
            <a:lvl2pPr marL="742950" indent="-285750" eaLnBrk="0" hangingPunct="0">
              <a:defRPr sz="2800">
                <a:solidFill>
                  <a:schemeClr val="tx1"/>
                </a:solidFill>
                <a:latin typeface="Times" pitchFamily="18" charset="0"/>
              </a:defRPr>
            </a:lvl2pPr>
            <a:lvl3pPr marL="1143000" indent="-228600" eaLnBrk="0" hangingPunct="0">
              <a:defRPr sz="2800">
                <a:solidFill>
                  <a:schemeClr val="tx1"/>
                </a:solidFill>
                <a:latin typeface="Times" pitchFamily="18" charset="0"/>
              </a:defRPr>
            </a:lvl3pPr>
            <a:lvl4pPr marL="1600200" indent="-228600" eaLnBrk="0" hangingPunct="0">
              <a:defRPr sz="2800">
                <a:solidFill>
                  <a:schemeClr val="tx1"/>
                </a:solidFill>
                <a:latin typeface="Times" pitchFamily="18" charset="0"/>
              </a:defRPr>
            </a:lvl4pPr>
            <a:lvl5pPr marL="2057400" indent="-228600" eaLnBrk="0" hangingPunct="0">
              <a:defRPr sz="2800">
                <a:solidFill>
                  <a:schemeClr val="tx1"/>
                </a:solidFill>
                <a:latin typeface="Times" pitchFamily="18" charset="0"/>
              </a:defRPr>
            </a:lvl5pPr>
            <a:lvl6pPr marL="2514600" indent="-228600" eaLnBrk="0" fontAlgn="base" hangingPunct="0">
              <a:spcBef>
                <a:spcPct val="0"/>
              </a:spcBef>
              <a:spcAft>
                <a:spcPct val="0"/>
              </a:spcAft>
              <a:defRPr sz="2800">
                <a:solidFill>
                  <a:schemeClr val="tx1"/>
                </a:solidFill>
                <a:latin typeface="Times" pitchFamily="18" charset="0"/>
              </a:defRPr>
            </a:lvl6pPr>
            <a:lvl7pPr marL="2971800" indent="-228600" eaLnBrk="0" fontAlgn="base" hangingPunct="0">
              <a:spcBef>
                <a:spcPct val="0"/>
              </a:spcBef>
              <a:spcAft>
                <a:spcPct val="0"/>
              </a:spcAft>
              <a:defRPr sz="2800">
                <a:solidFill>
                  <a:schemeClr val="tx1"/>
                </a:solidFill>
                <a:latin typeface="Times" pitchFamily="18" charset="0"/>
              </a:defRPr>
            </a:lvl7pPr>
            <a:lvl8pPr marL="3429000" indent="-228600" eaLnBrk="0" fontAlgn="base" hangingPunct="0">
              <a:spcBef>
                <a:spcPct val="0"/>
              </a:spcBef>
              <a:spcAft>
                <a:spcPct val="0"/>
              </a:spcAft>
              <a:defRPr sz="2800">
                <a:solidFill>
                  <a:schemeClr val="tx1"/>
                </a:solidFill>
                <a:latin typeface="Times" pitchFamily="18" charset="0"/>
              </a:defRPr>
            </a:lvl8pPr>
            <a:lvl9pPr marL="3886200" indent="-228600" eaLnBrk="0" fontAlgn="base" hangingPunct="0">
              <a:spcBef>
                <a:spcPct val="0"/>
              </a:spcBef>
              <a:spcAft>
                <a:spcPct val="0"/>
              </a:spcAft>
              <a:defRPr sz="2800">
                <a:solidFill>
                  <a:schemeClr val="tx1"/>
                </a:solidFill>
                <a:latin typeface="Times" pitchFamily="18" charset="0"/>
              </a:defRPr>
            </a:lvl9pPr>
          </a:lstStyle>
          <a:p>
            <a:pPr algn="ctr" eaLnBrk="1" hangingPunct="1">
              <a:spcBef>
                <a:spcPct val="65000"/>
              </a:spcBef>
              <a:buClr>
                <a:srgbClr val="439299"/>
              </a:buClr>
            </a:pPr>
            <a:r>
              <a:rPr lang="en-US" sz="1000" b="1">
                <a:solidFill>
                  <a:srgbClr val="5F5F5F"/>
                </a:solidFill>
                <a:latin typeface="Arial" pitchFamily="34" charset="0"/>
              </a:rPr>
              <a:t>Well Master for Oil and Gas</a:t>
            </a:r>
          </a:p>
        </p:txBody>
      </p:sp>
      <p:sp>
        <p:nvSpPr>
          <p:cNvPr id="220212" name="Text Box 9"/>
          <p:cNvSpPr txBox="1">
            <a:spLocks noChangeArrowheads="1"/>
          </p:cNvSpPr>
          <p:nvPr/>
        </p:nvSpPr>
        <p:spPr bwMode="auto">
          <a:xfrm>
            <a:off x="6421437" y="3686175"/>
            <a:ext cx="1198563"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Times" pitchFamily="18" charset="0"/>
              </a:defRPr>
            </a:lvl1pPr>
            <a:lvl2pPr marL="742950" indent="-285750" eaLnBrk="0" hangingPunct="0">
              <a:defRPr sz="2800">
                <a:solidFill>
                  <a:schemeClr val="tx1"/>
                </a:solidFill>
                <a:latin typeface="Times" pitchFamily="18" charset="0"/>
              </a:defRPr>
            </a:lvl2pPr>
            <a:lvl3pPr marL="1143000" indent="-228600" eaLnBrk="0" hangingPunct="0">
              <a:defRPr sz="2800">
                <a:solidFill>
                  <a:schemeClr val="tx1"/>
                </a:solidFill>
                <a:latin typeface="Times" pitchFamily="18" charset="0"/>
              </a:defRPr>
            </a:lvl3pPr>
            <a:lvl4pPr marL="1600200" indent="-228600" eaLnBrk="0" hangingPunct="0">
              <a:defRPr sz="2800">
                <a:solidFill>
                  <a:schemeClr val="tx1"/>
                </a:solidFill>
                <a:latin typeface="Times" pitchFamily="18" charset="0"/>
              </a:defRPr>
            </a:lvl4pPr>
            <a:lvl5pPr marL="2057400" indent="-228600" eaLnBrk="0" hangingPunct="0">
              <a:defRPr sz="2800">
                <a:solidFill>
                  <a:schemeClr val="tx1"/>
                </a:solidFill>
                <a:latin typeface="Times" pitchFamily="18" charset="0"/>
              </a:defRPr>
            </a:lvl5pPr>
            <a:lvl6pPr marL="2514600" indent="-228600" eaLnBrk="0" fontAlgn="base" hangingPunct="0">
              <a:spcBef>
                <a:spcPct val="0"/>
              </a:spcBef>
              <a:spcAft>
                <a:spcPct val="0"/>
              </a:spcAft>
              <a:defRPr sz="2800">
                <a:solidFill>
                  <a:schemeClr val="tx1"/>
                </a:solidFill>
                <a:latin typeface="Times" pitchFamily="18" charset="0"/>
              </a:defRPr>
            </a:lvl6pPr>
            <a:lvl7pPr marL="2971800" indent="-228600" eaLnBrk="0" fontAlgn="base" hangingPunct="0">
              <a:spcBef>
                <a:spcPct val="0"/>
              </a:spcBef>
              <a:spcAft>
                <a:spcPct val="0"/>
              </a:spcAft>
              <a:defRPr sz="2800">
                <a:solidFill>
                  <a:schemeClr val="tx1"/>
                </a:solidFill>
                <a:latin typeface="Times" pitchFamily="18" charset="0"/>
              </a:defRPr>
            </a:lvl7pPr>
            <a:lvl8pPr marL="3429000" indent="-228600" eaLnBrk="0" fontAlgn="base" hangingPunct="0">
              <a:spcBef>
                <a:spcPct val="0"/>
              </a:spcBef>
              <a:spcAft>
                <a:spcPct val="0"/>
              </a:spcAft>
              <a:defRPr sz="2800">
                <a:solidFill>
                  <a:schemeClr val="tx1"/>
                </a:solidFill>
                <a:latin typeface="Times" pitchFamily="18" charset="0"/>
              </a:defRPr>
            </a:lvl8pPr>
            <a:lvl9pPr marL="3886200" indent="-228600" eaLnBrk="0" fontAlgn="base" hangingPunct="0">
              <a:spcBef>
                <a:spcPct val="0"/>
              </a:spcBef>
              <a:spcAft>
                <a:spcPct val="0"/>
              </a:spcAft>
              <a:defRPr sz="2800">
                <a:solidFill>
                  <a:schemeClr val="tx1"/>
                </a:solidFill>
                <a:latin typeface="Times" pitchFamily="18" charset="0"/>
              </a:defRPr>
            </a:lvl9pPr>
          </a:lstStyle>
          <a:p>
            <a:pPr algn="ctr" eaLnBrk="1" hangingPunct="1">
              <a:spcBef>
                <a:spcPct val="65000"/>
              </a:spcBef>
              <a:buClr>
                <a:srgbClr val="439299"/>
              </a:buClr>
            </a:pPr>
            <a:r>
              <a:rPr lang="en-US" sz="1000" b="1">
                <a:solidFill>
                  <a:srgbClr val="5F5F5F"/>
                </a:solidFill>
                <a:latin typeface="Arial" pitchFamily="34" charset="0"/>
              </a:rPr>
              <a:t>Customer 360</a:t>
            </a:r>
          </a:p>
          <a:p>
            <a:pPr algn="ctr" eaLnBrk="1" hangingPunct="1">
              <a:spcBef>
                <a:spcPct val="65000"/>
              </a:spcBef>
              <a:buClr>
                <a:srgbClr val="439299"/>
              </a:buClr>
            </a:pPr>
            <a:r>
              <a:rPr lang="en-US" sz="1000" b="1">
                <a:solidFill>
                  <a:srgbClr val="5F5F5F"/>
                </a:solidFill>
                <a:latin typeface="Arial" pitchFamily="34" charset="0"/>
              </a:rPr>
              <a:t>“Midas”</a:t>
            </a:r>
          </a:p>
        </p:txBody>
      </p:sp>
      <p:pic>
        <p:nvPicPr>
          <p:cNvPr id="220213" name="Picture 6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73850" y="2944813"/>
            <a:ext cx="717550" cy="684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214" name="Picture 61" descr="cognizant_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46187" y="3098800"/>
            <a:ext cx="1238250" cy="48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215" name="Picture 85" descr="infosys"/>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89537" y="3098800"/>
            <a:ext cx="1230313"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0216" name="Picture 61" descr="cognizant_logo"/>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01912" y="3098800"/>
            <a:ext cx="1216025" cy="49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5463431"/>
      </p:ext>
    </p:extLst>
  </p:cSld>
  <p:clrMapOvr>
    <a:masterClrMapping/>
  </p:clrMapOvr>
  <p:transition spd="med">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178526" y="2345804"/>
            <a:ext cx="8382000" cy="476726"/>
          </a:xfrm>
          <a:prstGeom prst="roundRect">
            <a:avLst/>
          </a:prstGeom>
          <a:solidFill>
            <a:schemeClr val="accent1">
              <a:lumMod val="20000"/>
              <a:lumOff val="80000"/>
            </a:schemeClr>
          </a:solidFill>
          <a:ln w="9525" cap="flat" cmpd="sng" algn="ctr">
            <a:noFill/>
            <a:prstDash val="solid"/>
            <a:round/>
            <a:headEnd type="none" w="med" len="med"/>
            <a:tailEnd type="triangle" w="med" len="med"/>
          </a:ln>
          <a:effectLst/>
        </p:spPr>
        <p:txBody>
          <a:bodyPr wrap="square" anchor="ctr">
            <a:spAutoFit/>
          </a:bodyPr>
          <a:lstStyle/>
          <a:p>
            <a:pPr algn="ctr">
              <a:defRPr/>
            </a:pPr>
            <a:endParaRPr lang="en-US" dirty="0">
              <a:cs typeface="+mn-cs"/>
            </a:endParaRPr>
          </a:p>
        </p:txBody>
      </p:sp>
      <p:sp>
        <p:nvSpPr>
          <p:cNvPr id="2" name="Title 1"/>
          <p:cNvSpPr>
            <a:spLocks noGrp="1"/>
          </p:cNvSpPr>
          <p:nvPr>
            <p:ph type="title"/>
          </p:nvPr>
        </p:nvSpPr>
        <p:spPr>
          <a:xfrm>
            <a:off x="202131" y="196850"/>
            <a:ext cx="8656119" cy="868363"/>
          </a:xfrm>
        </p:spPr>
        <p:txBody>
          <a:bodyPr/>
          <a:lstStyle/>
          <a:p>
            <a:r>
              <a:rPr lang="en-GB" dirty="0" smtClean="0"/>
              <a:t>Agenda</a:t>
            </a:r>
            <a:endParaRPr lang="en-US" dirty="0"/>
          </a:p>
        </p:txBody>
      </p:sp>
      <p:sp>
        <p:nvSpPr>
          <p:cNvPr id="3" name="Content Placeholder 2"/>
          <p:cNvSpPr>
            <a:spLocks noGrp="1"/>
          </p:cNvSpPr>
          <p:nvPr>
            <p:ph idx="1"/>
          </p:nvPr>
        </p:nvSpPr>
        <p:spPr>
          <a:xfrm>
            <a:off x="370757" y="1220369"/>
            <a:ext cx="7847957" cy="4217904"/>
          </a:xfrm>
        </p:spPr>
        <p:txBody>
          <a:bodyPr/>
          <a:lstStyle/>
          <a:p>
            <a:r>
              <a:rPr lang="en-IE" sz="2400" dirty="0" smtClean="0"/>
              <a:t>Introduction</a:t>
            </a:r>
          </a:p>
          <a:p>
            <a:r>
              <a:rPr lang="en-IE" sz="2400" dirty="0" smtClean="0"/>
              <a:t>MDM Partner Offering</a:t>
            </a:r>
          </a:p>
          <a:p>
            <a:r>
              <a:rPr lang="en-IE" sz="2400" dirty="0" smtClean="0"/>
              <a:t>MDM Features</a:t>
            </a:r>
          </a:p>
          <a:p>
            <a:r>
              <a:rPr lang="en-IE" sz="2400" dirty="0" smtClean="0"/>
              <a:t>Reference Data Management Accelerator</a:t>
            </a:r>
          </a:p>
          <a:p>
            <a:r>
              <a:rPr lang="en-IE" sz="2400" dirty="0" smtClean="0"/>
              <a:t>Competitive Intelligence</a:t>
            </a:r>
          </a:p>
          <a:p>
            <a:r>
              <a:rPr lang="en-IE" sz="2400" dirty="0" smtClean="0"/>
              <a:t>Enablement</a:t>
            </a:r>
            <a:endParaRPr lang="en-IE" sz="2400" dirty="0"/>
          </a:p>
          <a:p>
            <a:r>
              <a:rPr lang="en-IE" sz="2400" dirty="0" smtClean="0"/>
              <a:t>Summary</a:t>
            </a:r>
          </a:p>
          <a:p>
            <a:endParaRPr lang="en-US" sz="2400" dirty="0"/>
          </a:p>
        </p:txBody>
      </p:sp>
    </p:spTree>
    <p:extLst>
      <p:ext uri="{BB962C8B-B14F-4D97-AF65-F5344CB8AC3E}">
        <p14:creationId xmlns:p14="http://schemas.microsoft.com/office/powerpoint/2010/main" val="26341623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Rectangle 148"/>
          <p:cNvSpPr/>
          <p:nvPr/>
        </p:nvSpPr>
        <p:spPr bwMode="auto">
          <a:xfrm>
            <a:off x="0" y="0"/>
            <a:ext cx="9144000" cy="73660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wrap="none" anchor="ctr">
            <a:spAutoFit/>
          </a:bodyPr>
          <a:lstStyle/>
          <a:p>
            <a:pPr algn="ctr">
              <a:defRPr/>
            </a:pPr>
            <a:endParaRPr lang="en-US" dirty="0">
              <a:latin typeface="Arial" charset="0"/>
              <a:cs typeface="+mn-cs"/>
            </a:endParaRPr>
          </a:p>
        </p:txBody>
      </p:sp>
      <p:sp>
        <p:nvSpPr>
          <p:cNvPr id="18435" name="Rectangle 4"/>
          <p:cNvSpPr>
            <a:spLocks noChangeArrowheads="1"/>
          </p:cNvSpPr>
          <p:nvPr/>
        </p:nvSpPr>
        <p:spPr bwMode="auto">
          <a:xfrm>
            <a:off x="30162" y="741363"/>
            <a:ext cx="2085665" cy="4410075"/>
          </a:xfrm>
          <a:prstGeom prst="rect">
            <a:avLst/>
          </a:prstGeom>
          <a:gradFill rotWithShape="0">
            <a:gsLst>
              <a:gs pos="0">
                <a:srgbClr val="EEE5C9"/>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US" dirty="0"/>
          </a:p>
        </p:txBody>
      </p:sp>
      <p:sp>
        <p:nvSpPr>
          <p:cNvPr id="71" name="Rectangle 70"/>
          <p:cNvSpPr/>
          <p:nvPr/>
        </p:nvSpPr>
        <p:spPr>
          <a:xfrm>
            <a:off x="2115828" y="773194"/>
            <a:ext cx="398772" cy="53228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en-GB" dirty="0"/>
              <a:t>PowerCenter / PowerExchange</a:t>
            </a:r>
            <a:endParaRPr lang="en-US" dirty="0"/>
          </a:p>
        </p:txBody>
      </p:sp>
      <p:sp>
        <p:nvSpPr>
          <p:cNvPr id="78" name="Rectangle 77"/>
          <p:cNvSpPr/>
          <p:nvPr/>
        </p:nvSpPr>
        <p:spPr>
          <a:xfrm>
            <a:off x="2673350" y="1860550"/>
            <a:ext cx="1770063" cy="581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t>Data Quality</a:t>
            </a:r>
            <a:endParaRPr lang="en-US" sz="1400" dirty="0"/>
          </a:p>
        </p:txBody>
      </p:sp>
      <p:pic>
        <p:nvPicPr>
          <p:cNvPr id="1843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700" y="3919538"/>
            <a:ext cx="85725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Rectangle 42"/>
          <p:cNvSpPr/>
          <p:nvPr/>
        </p:nvSpPr>
        <p:spPr>
          <a:xfrm>
            <a:off x="765175" y="5891213"/>
            <a:ext cx="184150" cy="522287"/>
          </a:xfrm>
          <a:prstGeom prst="rect">
            <a:avLst/>
          </a:prstGeom>
          <a:noFill/>
        </p:spPr>
        <p:txBody>
          <a:bodyPr wrap="none">
            <a:spAutoFit/>
          </a:bodyPr>
          <a:lstStyle/>
          <a:p>
            <a:pPr algn="ctr">
              <a:defRPr/>
            </a:pPr>
            <a:endPar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cs typeface="+mn-cs"/>
            </a:endParaRPr>
          </a:p>
        </p:txBody>
      </p:sp>
      <p:pic>
        <p:nvPicPr>
          <p:cNvPr id="18440" name="Picture 17"/>
          <p:cNvPicPr>
            <a:picLocks noChangeAspect="1" noChangeArrowheads="1"/>
          </p:cNvPicPr>
          <p:nvPr/>
        </p:nvPicPr>
        <p:blipFill>
          <a:blip r:embed="rId4">
            <a:extLst>
              <a:ext uri="{28A0092B-C50C-407E-A947-70E740481C1C}">
                <a14:useLocalDpi xmlns:a14="http://schemas.microsoft.com/office/drawing/2010/main" val="0"/>
              </a:ext>
            </a:extLst>
          </a:blip>
          <a:srcRect l="1190" t="53212" b="13635"/>
          <a:stretch>
            <a:fillRect/>
          </a:stretch>
        </p:blipFill>
        <p:spPr bwMode="gray">
          <a:xfrm>
            <a:off x="2600325" y="747713"/>
            <a:ext cx="1069975" cy="812800"/>
          </a:xfrm>
          <a:prstGeom prst="rect">
            <a:avLst/>
          </a:prstGeom>
          <a:noFill/>
          <a:ln>
            <a:noFill/>
          </a:ln>
          <a:effectLst>
            <a:outerShdw dist="99190" dir="3011666"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844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63" y="4025900"/>
            <a:ext cx="4286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2" name="TextBox 64"/>
          <p:cNvSpPr txBox="1">
            <a:spLocks noChangeArrowheads="1"/>
          </p:cNvSpPr>
          <p:nvPr/>
        </p:nvSpPr>
        <p:spPr bwMode="auto">
          <a:xfrm>
            <a:off x="0" y="4548188"/>
            <a:ext cx="600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Arial" pitchFamily="34" charset="0"/>
                <a:cs typeface="Arial" pitchFamily="34" charset="0"/>
              </a:defRPr>
            </a:lvl1pPr>
            <a:lvl2pPr marL="742950" indent="-285750" eaLnBrk="0" hangingPunct="0">
              <a:defRPr sz="2200">
                <a:solidFill>
                  <a:schemeClr val="tx1"/>
                </a:solidFill>
                <a:latin typeface="Arial" pitchFamily="34" charset="0"/>
                <a:cs typeface="Arial" pitchFamily="34" charset="0"/>
              </a:defRPr>
            </a:lvl2pPr>
            <a:lvl3pPr marL="1143000" indent="-228600" eaLnBrk="0" hangingPunct="0">
              <a:defRPr sz="2200">
                <a:solidFill>
                  <a:schemeClr val="tx1"/>
                </a:solidFill>
                <a:latin typeface="Arial" pitchFamily="34" charset="0"/>
                <a:cs typeface="Arial" pitchFamily="34" charset="0"/>
              </a:defRPr>
            </a:lvl3pPr>
            <a:lvl4pPr marL="1600200" indent="-228600" eaLnBrk="0" hangingPunct="0">
              <a:defRPr sz="2200">
                <a:solidFill>
                  <a:schemeClr val="tx1"/>
                </a:solidFill>
                <a:latin typeface="Arial" pitchFamily="34" charset="0"/>
                <a:cs typeface="Arial" pitchFamily="34" charset="0"/>
              </a:defRPr>
            </a:lvl4pPr>
            <a:lvl5pPr marL="2057400" indent="-228600" eaLnBrk="0" hangingPunct="0">
              <a:defRPr sz="22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2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2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2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200">
                <a:solidFill>
                  <a:schemeClr val="tx1"/>
                </a:solidFill>
                <a:latin typeface="Arial" pitchFamily="34" charset="0"/>
                <a:cs typeface="Arial" pitchFamily="34" charset="0"/>
              </a:defRPr>
            </a:lvl9pPr>
          </a:lstStyle>
          <a:p>
            <a:pPr algn="ctr" eaLnBrk="1" hangingPunct="1"/>
            <a:r>
              <a:rPr lang="en-GB" sz="1400" dirty="0"/>
              <a:t>XML</a:t>
            </a:r>
            <a:endParaRPr lang="en-US" sz="1400" dirty="0"/>
          </a:p>
        </p:txBody>
      </p:sp>
      <p:sp>
        <p:nvSpPr>
          <p:cNvPr id="18444" name="TextBox 79"/>
          <p:cNvSpPr txBox="1">
            <a:spLocks noChangeArrowheads="1"/>
          </p:cNvSpPr>
          <p:nvPr/>
        </p:nvSpPr>
        <p:spPr bwMode="auto">
          <a:xfrm>
            <a:off x="2582863" y="1546225"/>
            <a:ext cx="3657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Arial" pitchFamily="34" charset="0"/>
                <a:cs typeface="Arial" pitchFamily="34" charset="0"/>
              </a:defRPr>
            </a:lvl1pPr>
            <a:lvl2pPr marL="742950" indent="-285750" eaLnBrk="0" hangingPunct="0">
              <a:defRPr sz="2200">
                <a:solidFill>
                  <a:schemeClr val="tx1"/>
                </a:solidFill>
                <a:latin typeface="Arial" pitchFamily="34" charset="0"/>
                <a:cs typeface="Arial" pitchFamily="34" charset="0"/>
              </a:defRPr>
            </a:lvl2pPr>
            <a:lvl3pPr marL="1143000" indent="-228600" eaLnBrk="0" hangingPunct="0">
              <a:defRPr sz="2200">
                <a:solidFill>
                  <a:schemeClr val="tx1"/>
                </a:solidFill>
                <a:latin typeface="Arial" pitchFamily="34" charset="0"/>
                <a:cs typeface="Arial" pitchFamily="34" charset="0"/>
              </a:defRPr>
            </a:lvl3pPr>
            <a:lvl4pPr marL="1600200" indent="-228600" eaLnBrk="0" hangingPunct="0">
              <a:defRPr sz="2200">
                <a:solidFill>
                  <a:schemeClr val="tx1"/>
                </a:solidFill>
                <a:latin typeface="Arial" pitchFamily="34" charset="0"/>
                <a:cs typeface="Arial" pitchFamily="34" charset="0"/>
              </a:defRPr>
            </a:lvl4pPr>
            <a:lvl5pPr marL="2057400" indent="-228600" eaLnBrk="0" hangingPunct="0">
              <a:defRPr sz="22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2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2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2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200">
                <a:solidFill>
                  <a:schemeClr val="tx1"/>
                </a:solidFill>
                <a:latin typeface="Arial" pitchFamily="34" charset="0"/>
                <a:cs typeface="Arial" pitchFamily="34" charset="0"/>
              </a:defRPr>
            </a:lvl9pPr>
          </a:lstStyle>
          <a:p>
            <a:pPr algn="ctr" eaLnBrk="1" hangingPunct="1"/>
            <a:r>
              <a:rPr lang="en-IE" sz="1400" b="1" dirty="0">
                <a:latin typeface="Calibri" pitchFamily="34" charset="0"/>
                <a:cs typeface="Calibri" pitchFamily="34" charset="0"/>
              </a:rPr>
              <a:t>Exceptions</a:t>
            </a:r>
            <a:endParaRPr lang="en-US" sz="1400" b="1" dirty="0">
              <a:latin typeface="Calibri" pitchFamily="34" charset="0"/>
              <a:cs typeface="Calibri" pitchFamily="34" charset="0"/>
            </a:endParaRPr>
          </a:p>
        </p:txBody>
      </p:sp>
      <p:sp>
        <p:nvSpPr>
          <p:cNvPr id="103" name="Rectangle 102"/>
          <p:cNvSpPr/>
          <p:nvPr/>
        </p:nvSpPr>
        <p:spPr>
          <a:xfrm>
            <a:off x="7086600" y="768150"/>
            <a:ext cx="441824" cy="53413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en-GB" dirty="0"/>
              <a:t>PowerCenter Real Time</a:t>
            </a:r>
            <a:endParaRPr lang="en-US" dirty="0"/>
          </a:p>
        </p:txBody>
      </p:sp>
      <p:sp>
        <p:nvSpPr>
          <p:cNvPr id="105" name="Left-Right Arrow 104"/>
          <p:cNvSpPr/>
          <p:nvPr/>
        </p:nvSpPr>
        <p:spPr>
          <a:xfrm>
            <a:off x="2673350" y="5632450"/>
            <a:ext cx="3956050" cy="51911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t>MetaData Manager</a:t>
            </a:r>
          </a:p>
        </p:txBody>
      </p:sp>
      <p:pic>
        <p:nvPicPr>
          <p:cNvPr id="18449" name="Picture 15" descr="sap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325" y="1155700"/>
            <a:ext cx="44291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0" name="Picture 32" descr="Host Integration Server - HI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7638" y="2592388"/>
            <a:ext cx="3000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1" name="Picture 34" descr="HP NetServer LC 2000"/>
          <p:cNvPicPr>
            <a:picLocks noChangeAspect="1" noChangeArrowheads="1"/>
          </p:cNvPicPr>
          <p:nvPr/>
        </p:nvPicPr>
        <p:blipFill>
          <a:blip r:embed="rId8">
            <a:extLst>
              <a:ext uri="{28A0092B-C50C-407E-A947-70E740481C1C}">
                <a14:useLocalDpi xmlns:a14="http://schemas.microsoft.com/office/drawing/2010/main" val="0"/>
              </a:ext>
            </a:extLst>
          </a:blip>
          <a:srcRect l="14604" t="2315" r="7506" b="7425"/>
          <a:stretch>
            <a:fillRect/>
          </a:stretch>
        </p:blipFill>
        <p:spPr bwMode="auto">
          <a:xfrm>
            <a:off x="927100" y="2581275"/>
            <a:ext cx="277813"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2" name="Picture 35" descr="HP NetServer LC 2000"/>
          <p:cNvPicPr>
            <a:picLocks noChangeAspect="1" noChangeArrowheads="1"/>
          </p:cNvPicPr>
          <p:nvPr/>
        </p:nvPicPr>
        <p:blipFill>
          <a:blip r:embed="rId8">
            <a:extLst>
              <a:ext uri="{28A0092B-C50C-407E-A947-70E740481C1C}">
                <a14:useLocalDpi xmlns:a14="http://schemas.microsoft.com/office/drawing/2010/main" val="0"/>
              </a:ext>
            </a:extLst>
          </a:blip>
          <a:srcRect l="14604" t="2315" r="7506" b="7425"/>
          <a:stretch>
            <a:fillRect/>
          </a:stretch>
        </p:blipFill>
        <p:spPr bwMode="auto">
          <a:xfrm>
            <a:off x="706438" y="2570163"/>
            <a:ext cx="2794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3" name="Picture 36" descr="HP NetServer LC 2000"/>
          <p:cNvPicPr>
            <a:picLocks noChangeAspect="1" noChangeArrowheads="1"/>
          </p:cNvPicPr>
          <p:nvPr/>
        </p:nvPicPr>
        <p:blipFill>
          <a:blip r:embed="rId8">
            <a:extLst>
              <a:ext uri="{28A0092B-C50C-407E-A947-70E740481C1C}">
                <a14:useLocalDpi xmlns:a14="http://schemas.microsoft.com/office/drawing/2010/main" val="0"/>
              </a:ext>
            </a:extLst>
          </a:blip>
          <a:srcRect l="14604" t="2315" r="7506" b="7425"/>
          <a:stretch>
            <a:fillRect/>
          </a:stretch>
        </p:blipFill>
        <p:spPr bwMode="auto">
          <a:xfrm>
            <a:off x="512763" y="2581275"/>
            <a:ext cx="2794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4" name="Picture 44" descr="Logo_Siebel_eBusiness"/>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07963" y="1724025"/>
            <a:ext cx="989012"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5" name="Picture 45" descr="LOGO_Oracle"/>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8738" y="1468438"/>
            <a:ext cx="1222375" cy="15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6" name="Picture 57" descr="LOGO_salesforce_com"/>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5738" y="1947863"/>
            <a:ext cx="960437"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7" name="AutoShape 129"/>
          <p:cNvSpPr>
            <a:spLocks noChangeArrowheads="1"/>
          </p:cNvSpPr>
          <p:nvPr/>
        </p:nvSpPr>
        <p:spPr bwMode="auto">
          <a:xfrm>
            <a:off x="190500" y="771525"/>
            <a:ext cx="933450" cy="295275"/>
          </a:xfrm>
          <a:prstGeom prst="roundRect">
            <a:avLst>
              <a:gd name="adj" fmla="val 16667"/>
            </a:avLst>
          </a:prstGeom>
          <a:solidFill>
            <a:srgbClr val="587092"/>
          </a:solidFill>
          <a:ln w="12700">
            <a:solidFill>
              <a:schemeClr val="accent1"/>
            </a:solidFill>
            <a:round/>
            <a:headEnd/>
            <a:tailEnd/>
          </a:ln>
        </p:spPr>
        <p:txBody>
          <a:bodyPr wrap="none" anchor="ctr"/>
          <a:lstStyle/>
          <a:p>
            <a:pPr algn="ctr">
              <a:lnSpc>
                <a:spcPct val="75000"/>
              </a:lnSpc>
            </a:pPr>
            <a:r>
              <a:rPr lang="en-US" sz="1000" b="1" dirty="0">
                <a:solidFill>
                  <a:schemeClr val="bg1"/>
                </a:solidFill>
                <a:latin typeface="Calibri" pitchFamily="34" charset="0"/>
              </a:rPr>
              <a:t>Applications</a:t>
            </a:r>
          </a:p>
        </p:txBody>
      </p:sp>
      <p:sp>
        <p:nvSpPr>
          <p:cNvPr id="18458" name="AutoShape 130"/>
          <p:cNvSpPr>
            <a:spLocks noChangeArrowheads="1"/>
          </p:cNvSpPr>
          <p:nvPr/>
        </p:nvSpPr>
        <p:spPr bwMode="auto">
          <a:xfrm>
            <a:off x="171450" y="2238375"/>
            <a:ext cx="933450" cy="295275"/>
          </a:xfrm>
          <a:prstGeom prst="roundRect">
            <a:avLst>
              <a:gd name="adj" fmla="val 16667"/>
            </a:avLst>
          </a:prstGeom>
          <a:solidFill>
            <a:srgbClr val="587092"/>
          </a:solidFill>
          <a:ln w="12700">
            <a:solidFill>
              <a:schemeClr val="accent1"/>
            </a:solidFill>
            <a:round/>
            <a:headEnd/>
            <a:tailEnd/>
          </a:ln>
        </p:spPr>
        <p:txBody>
          <a:bodyPr wrap="none" anchor="ctr"/>
          <a:lstStyle/>
          <a:p>
            <a:pPr algn="ctr">
              <a:lnSpc>
                <a:spcPct val="75000"/>
              </a:lnSpc>
            </a:pPr>
            <a:r>
              <a:rPr lang="en-US" sz="1000" b="1" dirty="0">
                <a:solidFill>
                  <a:schemeClr val="bg1"/>
                </a:solidFill>
                <a:latin typeface="Calibri" pitchFamily="34" charset="0"/>
              </a:rPr>
              <a:t>Legacy</a:t>
            </a:r>
          </a:p>
        </p:txBody>
      </p:sp>
      <p:sp>
        <p:nvSpPr>
          <p:cNvPr id="18459" name="AutoShape 130"/>
          <p:cNvSpPr>
            <a:spLocks noChangeArrowheads="1"/>
          </p:cNvSpPr>
          <p:nvPr/>
        </p:nvSpPr>
        <p:spPr bwMode="auto">
          <a:xfrm>
            <a:off x="6350" y="3216275"/>
            <a:ext cx="1552575" cy="295275"/>
          </a:xfrm>
          <a:prstGeom prst="roundRect">
            <a:avLst>
              <a:gd name="adj" fmla="val 16667"/>
            </a:avLst>
          </a:prstGeom>
          <a:solidFill>
            <a:srgbClr val="587092"/>
          </a:solidFill>
          <a:ln w="12700">
            <a:solidFill>
              <a:schemeClr val="accent1"/>
            </a:solidFill>
            <a:round/>
            <a:headEnd/>
            <a:tailEnd/>
          </a:ln>
        </p:spPr>
        <p:txBody>
          <a:bodyPr wrap="none" anchor="ctr"/>
          <a:lstStyle/>
          <a:p>
            <a:pPr algn="ctr">
              <a:lnSpc>
                <a:spcPct val="75000"/>
              </a:lnSpc>
            </a:pPr>
            <a:r>
              <a:rPr lang="en-US" sz="1000" b="1" dirty="0" smtClean="0">
                <a:solidFill>
                  <a:schemeClr val="bg1"/>
                </a:solidFill>
                <a:latin typeface="Calibri" pitchFamily="34" charset="0"/>
              </a:rPr>
              <a:t>Structured</a:t>
            </a:r>
            <a:endParaRPr lang="en-US" sz="1000" b="1" dirty="0">
              <a:solidFill>
                <a:schemeClr val="bg1"/>
              </a:solidFill>
              <a:latin typeface="Calibri" pitchFamily="34" charset="0"/>
            </a:endParaRPr>
          </a:p>
        </p:txBody>
      </p:sp>
      <p:pic>
        <p:nvPicPr>
          <p:cNvPr id="18460" name="Picture 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54450" y="806450"/>
            <a:ext cx="1049337"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61" name="Picture 39" descr="engineer-256x25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722938" y="211138"/>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62" name="Text Box 40"/>
          <p:cNvSpPr txBox="1">
            <a:spLocks noChangeArrowheads="1"/>
          </p:cNvSpPr>
          <p:nvPr/>
        </p:nvSpPr>
        <p:spPr bwMode="auto">
          <a:xfrm>
            <a:off x="6251575" y="177800"/>
            <a:ext cx="69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200">
                <a:solidFill>
                  <a:schemeClr val="tx1"/>
                </a:solidFill>
                <a:latin typeface="Arial" pitchFamily="34" charset="0"/>
                <a:cs typeface="Arial" pitchFamily="34" charset="0"/>
              </a:defRPr>
            </a:lvl1pPr>
            <a:lvl2pPr marL="742950" indent="-285750" eaLnBrk="0" hangingPunct="0">
              <a:defRPr sz="2200">
                <a:solidFill>
                  <a:schemeClr val="tx1"/>
                </a:solidFill>
                <a:latin typeface="Arial" pitchFamily="34" charset="0"/>
                <a:cs typeface="Arial" pitchFamily="34" charset="0"/>
              </a:defRPr>
            </a:lvl2pPr>
            <a:lvl3pPr marL="1143000" indent="-228600" eaLnBrk="0" hangingPunct="0">
              <a:defRPr sz="2200">
                <a:solidFill>
                  <a:schemeClr val="tx1"/>
                </a:solidFill>
                <a:latin typeface="Arial" pitchFamily="34" charset="0"/>
                <a:cs typeface="Arial" pitchFamily="34" charset="0"/>
              </a:defRPr>
            </a:lvl3pPr>
            <a:lvl4pPr marL="1600200" indent="-228600" eaLnBrk="0" hangingPunct="0">
              <a:defRPr sz="2200">
                <a:solidFill>
                  <a:schemeClr val="tx1"/>
                </a:solidFill>
                <a:latin typeface="Arial" pitchFamily="34" charset="0"/>
                <a:cs typeface="Arial" pitchFamily="34" charset="0"/>
              </a:defRPr>
            </a:lvl4pPr>
            <a:lvl5pPr marL="2057400" indent="-228600" eaLnBrk="0" hangingPunct="0">
              <a:defRPr sz="22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2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2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2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200">
                <a:solidFill>
                  <a:schemeClr val="tx1"/>
                </a:solidFill>
                <a:latin typeface="Arial" pitchFamily="34" charset="0"/>
                <a:cs typeface="Arial" pitchFamily="34" charset="0"/>
              </a:defRPr>
            </a:lvl9pPr>
          </a:lstStyle>
          <a:p>
            <a:pPr algn="ctr" eaLnBrk="1" hangingPunct="1"/>
            <a:r>
              <a:rPr lang="en-US" sz="1000" dirty="0">
                <a:latin typeface="Eras Demi ITC" pitchFamily="34" charset="0"/>
              </a:rPr>
              <a:t>Business</a:t>
            </a:r>
          </a:p>
          <a:p>
            <a:pPr algn="ctr" eaLnBrk="1" hangingPunct="1"/>
            <a:r>
              <a:rPr lang="en-US" sz="1000" dirty="0">
                <a:latin typeface="Eras Demi ITC" pitchFamily="34" charset="0"/>
              </a:rPr>
              <a:t>Users</a:t>
            </a:r>
          </a:p>
        </p:txBody>
      </p:sp>
      <p:pic>
        <p:nvPicPr>
          <p:cNvPr id="18463" name="Picture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899025" y="49213"/>
            <a:ext cx="70167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64" name="TextBox 153"/>
          <p:cNvSpPr txBox="1">
            <a:spLocks noChangeArrowheads="1"/>
          </p:cNvSpPr>
          <p:nvPr/>
        </p:nvSpPr>
        <p:spPr bwMode="auto">
          <a:xfrm>
            <a:off x="0" y="166688"/>
            <a:ext cx="2576513"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200">
                <a:solidFill>
                  <a:schemeClr val="tx1"/>
                </a:solidFill>
                <a:latin typeface="Arial" pitchFamily="34" charset="0"/>
                <a:cs typeface="Arial" pitchFamily="34" charset="0"/>
              </a:defRPr>
            </a:lvl1pPr>
            <a:lvl2pPr marL="742950" indent="-285750" eaLnBrk="0" hangingPunct="0">
              <a:defRPr sz="2200">
                <a:solidFill>
                  <a:schemeClr val="tx1"/>
                </a:solidFill>
                <a:latin typeface="Arial" pitchFamily="34" charset="0"/>
                <a:cs typeface="Arial" pitchFamily="34" charset="0"/>
              </a:defRPr>
            </a:lvl2pPr>
            <a:lvl3pPr marL="1143000" indent="-228600" eaLnBrk="0" hangingPunct="0">
              <a:defRPr sz="2200">
                <a:solidFill>
                  <a:schemeClr val="tx1"/>
                </a:solidFill>
                <a:latin typeface="Arial" pitchFamily="34" charset="0"/>
                <a:cs typeface="Arial" pitchFamily="34" charset="0"/>
              </a:defRPr>
            </a:lvl3pPr>
            <a:lvl4pPr marL="1600200" indent="-228600" eaLnBrk="0" hangingPunct="0">
              <a:defRPr sz="2200">
                <a:solidFill>
                  <a:schemeClr val="tx1"/>
                </a:solidFill>
                <a:latin typeface="Arial" pitchFamily="34" charset="0"/>
                <a:cs typeface="Arial" pitchFamily="34" charset="0"/>
              </a:defRPr>
            </a:lvl4pPr>
            <a:lvl5pPr marL="2057400" indent="-228600" eaLnBrk="0" hangingPunct="0">
              <a:defRPr sz="22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2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2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2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200">
                <a:solidFill>
                  <a:schemeClr val="tx1"/>
                </a:solidFill>
                <a:latin typeface="Arial" pitchFamily="34" charset="0"/>
                <a:cs typeface="Arial" pitchFamily="34" charset="0"/>
              </a:defRPr>
            </a:lvl9pPr>
          </a:lstStyle>
          <a:p>
            <a:pPr algn="ctr" eaLnBrk="1" hangingPunct="1"/>
            <a:r>
              <a:rPr lang="en-GB" b="1" dirty="0">
                <a:solidFill>
                  <a:schemeClr val="accent1"/>
                </a:solidFill>
                <a:latin typeface="Calibri" pitchFamily="34" charset="0"/>
                <a:cs typeface="Calibri" pitchFamily="34" charset="0"/>
              </a:rPr>
              <a:t>Informatica Solution</a:t>
            </a:r>
            <a:endParaRPr lang="en-US" b="1" dirty="0">
              <a:solidFill>
                <a:schemeClr val="accent1"/>
              </a:solidFill>
              <a:latin typeface="Calibri" pitchFamily="34" charset="0"/>
              <a:cs typeface="Calibri" pitchFamily="34" charset="0"/>
            </a:endParaRPr>
          </a:p>
        </p:txBody>
      </p:sp>
      <p:sp>
        <p:nvSpPr>
          <p:cNvPr id="18465" name="TextBox 71"/>
          <p:cNvSpPr txBox="1">
            <a:spLocks noChangeArrowheads="1"/>
          </p:cNvSpPr>
          <p:nvPr/>
        </p:nvSpPr>
        <p:spPr bwMode="auto">
          <a:xfrm>
            <a:off x="2514600" y="1570038"/>
            <a:ext cx="1527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Arial" pitchFamily="34" charset="0"/>
                <a:cs typeface="Arial" pitchFamily="34" charset="0"/>
              </a:defRPr>
            </a:lvl1pPr>
            <a:lvl2pPr marL="742950" indent="-285750" eaLnBrk="0" hangingPunct="0">
              <a:defRPr sz="2200">
                <a:solidFill>
                  <a:schemeClr val="tx1"/>
                </a:solidFill>
                <a:latin typeface="Arial" pitchFamily="34" charset="0"/>
                <a:cs typeface="Arial" pitchFamily="34" charset="0"/>
              </a:defRPr>
            </a:lvl2pPr>
            <a:lvl3pPr marL="1143000" indent="-228600" eaLnBrk="0" hangingPunct="0">
              <a:defRPr sz="2200">
                <a:solidFill>
                  <a:schemeClr val="tx1"/>
                </a:solidFill>
                <a:latin typeface="Arial" pitchFamily="34" charset="0"/>
                <a:cs typeface="Arial" pitchFamily="34" charset="0"/>
              </a:defRPr>
            </a:lvl3pPr>
            <a:lvl4pPr marL="1600200" indent="-228600" eaLnBrk="0" hangingPunct="0">
              <a:defRPr sz="2200">
                <a:solidFill>
                  <a:schemeClr val="tx1"/>
                </a:solidFill>
                <a:latin typeface="Arial" pitchFamily="34" charset="0"/>
                <a:cs typeface="Arial" pitchFamily="34" charset="0"/>
              </a:defRPr>
            </a:lvl4pPr>
            <a:lvl5pPr marL="2057400" indent="-228600" eaLnBrk="0" hangingPunct="0">
              <a:defRPr sz="22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2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2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2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200">
                <a:solidFill>
                  <a:schemeClr val="tx1"/>
                </a:solidFill>
                <a:latin typeface="Arial" pitchFamily="34" charset="0"/>
                <a:cs typeface="Arial" pitchFamily="34" charset="0"/>
              </a:defRPr>
            </a:lvl9pPr>
          </a:lstStyle>
          <a:p>
            <a:pPr algn="ctr" eaLnBrk="1" hangingPunct="1"/>
            <a:r>
              <a:rPr lang="en-GB" sz="1400" b="1" dirty="0" smtClean="0">
                <a:latin typeface="Calibri" pitchFamily="34" charset="0"/>
                <a:cs typeface="Calibri" pitchFamily="34" charset="0"/>
              </a:rPr>
              <a:t>DQ Scorecard</a:t>
            </a:r>
            <a:endParaRPr lang="en-US" sz="1400" b="1" dirty="0">
              <a:latin typeface="Calibri" pitchFamily="34" charset="0"/>
              <a:cs typeface="Calibri" pitchFamily="34" charset="0"/>
            </a:endParaRPr>
          </a:p>
        </p:txBody>
      </p:sp>
      <p:sp>
        <p:nvSpPr>
          <p:cNvPr id="74" name="Rectangle 73"/>
          <p:cNvSpPr/>
          <p:nvPr/>
        </p:nvSpPr>
        <p:spPr>
          <a:xfrm>
            <a:off x="1715789" y="3126695"/>
            <a:ext cx="341611" cy="29730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en-GB" dirty="0"/>
              <a:t>B2B Data Exchange</a:t>
            </a:r>
            <a:endParaRPr lang="en-US" dirty="0"/>
          </a:p>
        </p:txBody>
      </p:sp>
      <p:pic>
        <p:nvPicPr>
          <p:cNvPr id="18467" name="Picture 4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gray">
          <a:xfrm>
            <a:off x="211138" y="4916488"/>
            <a:ext cx="376237" cy="38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8468" name="Picture 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1125" y="5802313"/>
            <a:ext cx="6953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69" name="Picture 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7788" y="5387975"/>
            <a:ext cx="6429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70" name="Picture 29" descr="pazzle_trans_v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63289" y="5183188"/>
            <a:ext cx="9525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71" name="Picture 3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gray">
          <a:xfrm>
            <a:off x="777029" y="4811713"/>
            <a:ext cx="83026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8472" name="Picture 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1438" y="3595688"/>
            <a:ext cx="830262" cy="381000"/>
          </a:xfrm>
          <a:prstGeom prst="rect">
            <a:avLst/>
          </a:prstGeom>
          <a:noFill/>
          <a:ln>
            <a:noFill/>
          </a:ln>
          <a:effectLst>
            <a:prstShdw prst="shdw17" dist="17961" dir="2700000">
              <a:srgbClr val="626262"/>
            </a:prstShdw>
          </a:effectLst>
          <a:extLst>
            <a:ext uri="{909E8E84-426E-40DD-AFC4-6F175D3DCCD1}">
              <a14:hiddenFill xmlns:a14="http://schemas.microsoft.com/office/drawing/2010/main">
                <a:gradFill rotWithShape="1">
                  <a:gsLst>
                    <a:gs pos="0">
                      <a:srgbClr val="A3A3A3"/>
                    </a:gs>
                    <a:gs pos="100000">
                      <a:srgbClr val="E3E3E3"/>
                    </a:gs>
                  </a:gsLst>
                  <a:lin ang="0" scaled="1"/>
                </a:gradFill>
              </a14:hiddenFill>
            </a:ext>
            <a:ext uri="{91240B29-F687-4F45-9708-019B960494DF}">
              <a14:hiddenLine xmlns:a14="http://schemas.microsoft.com/office/drawing/2010/main" w="9525" algn="ctr">
                <a:solidFill>
                  <a:srgbClr val="868686"/>
                </a:solidFill>
                <a:miter lim="800000"/>
                <a:headEnd/>
                <a:tailEnd/>
              </a14:hiddenLine>
            </a:ext>
          </a:extLst>
        </p:spPr>
      </p:pic>
      <p:pic>
        <p:nvPicPr>
          <p:cNvPr id="18473" name="Picture 3"/>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819944" y="5899923"/>
            <a:ext cx="811213" cy="209550"/>
          </a:xfrm>
          <a:prstGeom prst="rect">
            <a:avLst/>
          </a:prstGeom>
          <a:noFill/>
          <a:ln>
            <a:noFill/>
          </a:ln>
          <a:effectLst>
            <a:prstShdw prst="shdw17" dist="17961" dir="2700000">
              <a:srgbClr val="626262"/>
            </a:prstShdw>
          </a:effectLst>
          <a:extLst>
            <a:ext uri="{909E8E84-426E-40DD-AFC4-6F175D3DCCD1}">
              <a14:hiddenFill xmlns:a14="http://schemas.microsoft.com/office/drawing/2010/main">
                <a:gradFill rotWithShape="1">
                  <a:gsLst>
                    <a:gs pos="0">
                      <a:srgbClr val="A3A3A3"/>
                    </a:gs>
                    <a:gs pos="100000">
                      <a:srgbClr val="E3E3E3"/>
                    </a:gs>
                  </a:gsLst>
                  <a:lin ang="0" scaled="1"/>
                </a:gradFill>
              </a14:hiddenFill>
            </a:ext>
            <a:ext uri="{91240B29-F687-4F45-9708-019B960494DF}">
              <a14:hiddenLine xmlns:a14="http://schemas.microsoft.com/office/drawing/2010/main" w="9525" algn="ctr">
                <a:solidFill>
                  <a:srgbClr val="868686"/>
                </a:solidFill>
                <a:miter lim="800000"/>
                <a:headEnd/>
                <a:tailEnd/>
              </a14:hiddenLine>
            </a:ext>
          </a:extLst>
        </p:spPr>
      </p:pic>
      <p:sp>
        <p:nvSpPr>
          <p:cNvPr id="18474" name="Flowchart: Magnetic Disk 1"/>
          <p:cNvSpPr>
            <a:spLocks noChangeArrowheads="1"/>
          </p:cNvSpPr>
          <p:nvPr/>
        </p:nvSpPr>
        <p:spPr bwMode="auto">
          <a:xfrm>
            <a:off x="2782093" y="3070040"/>
            <a:ext cx="1684338" cy="746919"/>
          </a:xfrm>
          <a:prstGeom prst="flowChartMagneticDisk">
            <a:avLst/>
          </a:prstGeom>
          <a:gradFill rotWithShape="1">
            <a:gsLst>
              <a:gs pos="0">
                <a:srgbClr val="A3A3A3"/>
              </a:gs>
              <a:gs pos="100000">
                <a:srgbClr val="E3E3E3"/>
              </a:gs>
            </a:gsLst>
            <a:lin ang="0" scaled="1"/>
          </a:gradFill>
          <a:ln w="9525" algn="ctr">
            <a:solidFill>
              <a:srgbClr val="868686"/>
            </a:solidFill>
            <a:round/>
            <a:headEnd/>
            <a:tailEnd/>
          </a:ln>
        </p:spPr>
        <p:txBody>
          <a:bodyPr/>
          <a:lstStyle/>
          <a:p>
            <a:pPr algn="ctr"/>
            <a:r>
              <a:rPr lang="en-GB" dirty="0" smtClean="0"/>
              <a:t>RDBMS</a:t>
            </a:r>
            <a:endParaRPr lang="en-GB" dirty="0"/>
          </a:p>
        </p:txBody>
      </p:sp>
      <p:pic>
        <p:nvPicPr>
          <p:cNvPr id="18476" name="Picture 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476750" y="1806575"/>
            <a:ext cx="2152650" cy="104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78" name="Picture 15" descr="sap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96250" y="3330575"/>
            <a:ext cx="4413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79" name="Picture 44" descr="Logo_Siebel_eBusiness"/>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2888" y="3898900"/>
            <a:ext cx="989012"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80" name="Picture 45" descr="LOGO_Oracle"/>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713663" y="3643313"/>
            <a:ext cx="1220787" cy="15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81" name="Picture 57" descr="LOGO_salesforce_com"/>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40663" y="4122738"/>
            <a:ext cx="960437"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82" name="AutoShape 129"/>
          <p:cNvSpPr>
            <a:spLocks noChangeArrowheads="1"/>
          </p:cNvSpPr>
          <p:nvPr/>
        </p:nvSpPr>
        <p:spPr bwMode="auto">
          <a:xfrm>
            <a:off x="7845425" y="2946400"/>
            <a:ext cx="933450" cy="295275"/>
          </a:xfrm>
          <a:prstGeom prst="roundRect">
            <a:avLst>
              <a:gd name="adj" fmla="val 16667"/>
            </a:avLst>
          </a:prstGeom>
          <a:solidFill>
            <a:srgbClr val="587092"/>
          </a:solidFill>
          <a:ln w="12700">
            <a:solidFill>
              <a:schemeClr val="accent1"/>
            </a:solidFill>
            <a:round/>
            <a:headEnd/>
            <a:tailEnd/>
          </a:ln>
        </p:spPr>
        <p:txBody>
          <a:bodyPr wrap="none" anchor="ctr"/>
          <a:lstStyle/>
          <a:p>
            <a:pPr algn="ctr">
              <a:lnSpc>
                <a:spcPct val="75000"/>
              </a:lnSpc>
            </a:pPr>
            <a:r>
              <a:rPr lang="en-US" sz="1000" b="1" dirty="0">
                <a:solidFill>
                  <a:schemeClr val="bg1"/>
                </a:solidFill>
                <a:latin typeface="Calibri" pitchFamily="34" charset="0"/>
              </a:rPr>
              <a:t>Applications</a:t>
            </a:r>
          </a:p>
        </p:txBody>
      </p:sp>
      <p:sp>
        <p:nvSpPr>
          <p:cNvPr id="18483" name="AutoShape 130"/>
          <p:cNvSpPr>
            <a:spLocks noChangeArrowheads="1"/>
          </p:cNvSpPr>
          <p:nvPr/>
        </p:nvSpPr>
        <p:spPr bwMode="auto">
          <a:xfrm>
            <a:off x="7826375" y="4413250"/>
            <a:ext cx="933450" cy="295275"/>
          </a:xfrm>
          <a:prstGeom prst="roundRect">
            <a:avLst>
              <a:gd name="adj" fmla="val 16667"/>
            </a:avLst>
          </a:prstGeom>
          <a:solidFill>
            <a:srgbClr val="587092"/>
          </a:solidFill>
          <a:ln w="12700">
            <a:solidFill>
              <a:schemeClr val="accent1"/>
            </a:solidFill>
            <a:round/>
            <a:headEnd/>
            <a:tailEnd/>
          </a:ln>
        </p:spPr>
        <p:txBody>
          <a:bodyPr wrap="none" anchor="ctr"/>
          <a:lstStyle/>
          <a:p>
            <a:pPr algn="ctr">
              <a:lnSpc>
                <a:spcPct val="75000"/>
              </a:lnSpc>
            </a:pPr>
            <a:r>
              <a:rPr lang="en-US" sz="1000" b="1" dirty="0">
                <a:solidFill>
                  <a:schemeClr val="bg1"/>
                </a:solidFill>
                <a:latin typeface="Calibri" pitchFamily="34" charset="0"/>
              </a:rPr>
              <a:t>Legacy</a:t>
            </a:r>
          </a:p>
        </p:txBody>
      </p:sp>
      <p:pic>
        <p:nvPicPr>
          <p:cNvPr id="18484" name="Picture 32" descr="Host Integration Server - HI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75588" y="4841875"/>
            <a:ext cx="3000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85" name="Picture 35" descr="HP NetServer LC 2000"/>
          <p:cNvPicPr>
            <a:picLocks noChangeAspect="1" noChangeArrowheads="1"/>
          </p:cNvPicPr>
          <p:nvPr/>
        </p:nvPicPr>
        <p:blipFill>
          <a:blip r:embed="rId8">
            <a:extLst>
              <a:ext uri="{28A0092B-C50C-407E-A947-70E740481C1C}">
                <a14:useLocalDpi xmlns:a14="http://schemas.microsoft.com/office/drawing/2010/main" val="0"/>
              </a:ext>
            </a:extLst>
          </a:blip>
          <a:srcRect l="14604" t="2315" r="7506" b="7425"/>
          <a:stretch>
            <a:fillRect/>
          </a:stretch>
        </p:blipFill>
        <p:spPr bwMode="auto">
          <a:xfrm>
            <a:off x="8435975" y="4819650"/>
            <a:ext cx="2794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Rectangle 61"/>
          <p:cNvSpPr/>
          <p:nvPr/>
        </p:nvSpPr>
        <p:spPr>
          <a:xfrm>
            <a:off x="4655911" y="3094037"/>
            <a:ext cx="1841500" cy="7524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smtClean="0"/>
              <a:t>CEP</a:t>
            </a:r>
          </a:p>
          <a:p>
            <a:pPr algn="ctr">
              <a:defRPr/>
            </a:pPr>
            <a:r>
              <a:rPr lang="en-IE" sz="1600" b="1" dirty="0" smtClean="0"/>
              <a:t>Proactive Monitoring</a:t>
            </a:r>
            <a:endParaRPr lang="en-US" sz="1600" b="1" dirty="0"/>
          </a:p>
        </p:txBody>
      </p:sp>
      <p:pic>
        <p:nvPicPr>
          <p:cNvPr id="112642" name="Picture 2"/>
          <p:cNvPicPr>
            <a:picLocks noChangeAspect="1" noChangeArrowheads="1"/>
          </p:cNvPicPr>
          <p:nvPr/>
        </p:nvPicPr>
        <p:blipFill>
          <a:blip r:embed="rId23"/>
          <a:srcRect/>
          <a:stretch>
            <a:fillRect/>
          </a:stretch>
        </p:blipFill>
        <p:spPr bwMode="auto">
          <a:xfrm>
            <a:off x="7696200" y="1308100"/>
            <a:ext cx="1455738" cy="36195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488" name="AutoShape 129"/>
          <p:cNvSpPr>
            <a:spLocks noChangeArrowheads="1"/>
          </p:cNvSpPr>
          <p:nvPr/>
        </p:nvSpPr>
        <p:spPr bwMode="auto">
          <a:xfrm>
            <a:off x="7824788" y="814388"/>
            <a:ext cx="933450" cy="295275"/>
          </a:xfrm>
          <a:prstGeom prst="roundRect">
            <a:avLst>
              <a:gd name="adj" fmla="val 16667"/>
            </a:avLst>
          </a:prstGeom>
          <a:solidFill>
            <a:srgbClr val="587092"/>
          </a:solidFill>
          <a:ln w="12700">
            <a:solidFill>
              <a:schemeClr val="accent1"/>
            </a:solidFill>
            <a:round/>
            <a:headEnd/>
            <a:tailEnd/>
          </a:ln>
        </p:spPr>
        <p:txBody>
          <a:bodyPr wrap="none" anchor="ctr"/>
          <a:lstStyle/>
          <a:p>
            <a:pPr algn="ctr">
              <a:lnSpc>
                <a:spcPct val="75000"/>
              </a:lnSpc>
            </a:pPr>
            <a:r>
              <a:rPr lang="en-US" sz="1000" b="1" dirty="0">
                <a:solidFill>
                  <a:schemeClr val="bg1"/>
                </a:solidFill>
                <a:latin typeface="Calibri" pitchFamily="34" charset="0"/>
              </a:rPr>
              <a:t>BI</a:t>
            </a:r>
          </a:p>
        </p:txBody>
      </p:sp>
      <p:pic>
        <p:nvPicPr>
          <p:cNvPr id="112643" name="Picture 3"/>
          <p:cNvPicPr>
            <a:picLocks noChangeAspect="1" noChangeArrowheads="1"/>
          </p:cNvPicPr>
          <p:nvPr/>
        </p:nvPicPr>
        <p:blipFill>
          <a:blip r:embed="rId24"/>
          <a:srcRect/>
          <a:stretch>
            <a:fillRect/>
          </a:stretch>
        </p:blipFill>
        <p:spPr bwMode="auto">
          <a:xfrm>
            <a:off x="7732713" y="1778000"/>
            <a:ext cx="1419225" cy="46037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44" name="Picture 4"/>
          <p:cNvPicPr>
            <a:picLocks noChangeAspect="1" noChangeArrowheads="1"/>
          </p:cNvPicPr>
          <p:nvPr/>
        </p:nvPicPr>
        <p:blipFill>
          <a:blip r:embed="rId25"/>
          <a:srcRect/>
          <a:stretch>
            <a:fillRect/>
          </a:stretch>
        </p:blipFill>
        <p:spPr bwMode="auto">
          <a:xfrm>
            <a:off x="7696200" y="2398713"/>
            <a:ext cx="1441450" cy="26987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9" name="Rectangle 58"/>
          <p:cNvSpPr/>
          <p:nvPr/>
        </p:nvSpPr>
        <p:spPr>
          <a:xfrm>
            <a:off x="3005603" y="4173538"/>
            <a:ext cx="877422" cy="1423704"/>
          </a:xfrm>
          <a:prstGeom prst="rect">
            <a:avLst/>
          </a:prstGeom>
          <a:solidFill>
            <a:srgbClr val="469246"/>
          </a:solidFill>
          <a:ln>
            <a:solidFill>
              <a:srgbClr val="4692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MDM</a:t>
            </a:r>
          </a:p>
        </p:txBody>
      </p:sp>
      <p:pic>
        <p:nvPicPr>
          <p:cNvPr id="60" name="Picture 10"/>
          <p:cNvPicPr>
            <a:picLocks noChangeAspect="1" noChangeArrowheads="1"/>
          </p:cNvPicPr>
          <p:nvPr/>
        </p:nvPicPr>
        <p:blipFill>
          <a:blip r:embed="rId26" cstate="print"/>
          <a:srcRect/>
          <a:stretch>
            <a:fillRect/>
          </a:stretch>
        </p:blipFill>
        <p:spPr bwMode="auto">
          <a:xfrm>
            <a:off x="3883025" y="4173538"/>
            <a:ext cx="1952625" cy="1485900"/>
          </a:xfrm>
          <a:prstGeom prst="rect">
            <a:avLst/>
          </a:prstGeom>
          <a:noFill/>
          <a:ln w="9525">
            <a:noFill/>
            <a:miter lim="800000"/>
            <a:headEnd/>
            <a:tailEnd/>
          </a:ln>
        </p:spPr>
      </p:pic>
      <p:pic>
        <p:nvPicPr>
          <p:cNvPr id="61" name="Picture 9" descr="https://uevision.clientsection.com/projects/2225316/file/20254424/siperian_dashboard_v1.png"/>
          <p:cNvPicPr>
            <a:picLocks noChangeAspect="1" noChangeArrowheads="1"/>
          </p:cNvPicPr>
          <p:nvPr/>
        </p:nvPicPr>
        <p:blipFill>
          <a:blip r:embed="rId27" cstate="print"/>
          <a:srcRect/>
          <a:stretch>
            <a:fillRect/>
          </a:stretch>
        </p:blipFill>
        <p:spPr bwMode="auto">
          <a:xfrm>
            <a:off x="5028474" y="819150"/>
            <a:ext cx="1957227" cy="781050"/>
          </a:xfrm>
          <a:prstGeom prst="rect">
            <a:avLst/>
          </a:prstGeom>
          <a:noFill/>
          <a:ln w="25400">
            <a:solidFill>
              <a:schemeClr val="accent1"/>
            </a:solidFill>
            <a:miter lim="800000"/>
            <a:headEnd/>
            <a:tailEnd/>
          </a:ln>
        </p:spPr>
      </p:pic>
      <p:sp>
        <p:nvSpPr>
          <p:cNvPr id="2" name="Rectangle 1"/>
          <p:cNvSpPr/>
          <p:nvPr/>
        </p:nvSpPr>
        <p:spPr>
          <a:xfrm>
            <a:off x="4953000" y="1600200"/>
            <a:ext cx="1986441" cy="276999"/>
          </a:xfrm>
          <a:prstGeom prst="rect">
            <a:avLst/>
          </a:prstGeom>
        </p:spPr>
        <p:txBody>
          <a:bodyPr wrap="none">
            <a:spAutoFit/>
          </a:bodyPr>
          <a:lstStyle/>
          <a:p>
            <a:pPr algn="ctr" eaLnBrk="1" hangingPunct="1"/>
            <a:r>
              <a:rPr lang="en-IE" sz="1200" b="1" dirty="0" smtClean="0"/>
              <a:t>MDM – Data Governance</a:t>
            </a:r>
            <a:endParaRPr lang="en-US" sz="1200" b="1" dirty="0"/>
          </a:p>
        </p:txBody>
      </p:sp>
    </p:spTree>
    <p:extLst>
      <p:ext uri="{BB962C8B-B14F-4D97-AF65-F5344CB8AC3E}">
        <p14:creationId xmlns:p14="http://schemas.microsoft.com/office/powerpoint/2010/main" val="2362545911"/>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pPr eaLnBrk="1" hangingPunct="1"/>
            <a:r>
              <a:rPr lang="en-US" sz="2800" dirty="0" smtClean="0"/>
              <a:t>Informatica MDM Core Capabilities</a:t>
            </a:r>
          </a:p>
        </p:txBody>
      </p:sp>
      <p:sp>
        <p:nvSpPr>
          <p:cNvPr id="4099" name="Rectangle 108"/>
          <p:cNvSpPr>
            <a:spLocks noChangeArrowheads="1"/>
          </p:cNvSpPr>
          <p:nvPr/>
        </p:nvSpPr>
        <p:spPr bwMode="auto">
          <a:xfrm>
            <a:off x="445536" y="1073149"/>
            <a:ext cx="130628" cy="4861829"/>
          </a:xfrm>
          <a:prstGeom prst="rect">
            <a:avLst/>
          </a:prstGeom>
          <a:solidFill>
            <a:schemeClr val="bg1">
              <a:lumMod val="65000"/>
            </a:schemeClr>
          </a:solidFill>
          <a:ln w="9525">
            <a:noFill/>
            <a:miter lim="800000"/>
            <a:headEnd/>
            <a:tailEnd/>
          </a:ln>
        </p:spPr>
        <p:txBody>
          <a:bodyPr wrap="none" anchor="ctr"/>
          <a:lstStyle/>
          <a:p>
            <a:pPr>
              <a:defRPr/>
            </a:pPr>
            <a:endParaRPr lang="en-US" dirty="0">
              <a:latin typeface="Arial" pitchFamily="34" charset="0"/>
            </a:endParaRPr>
          </a:p>
        </p:txBody>
      </p:sp>
      <p:sp>
        <p:nvSpPr>
          <p:cNvPr id="7173" name="Rectangle 586"/>
          <p:cNvSpPr>
            <a:spLocks noChangeArrowheads="1"/>
          </p:cNvSpPr>
          <p:nvPr/>
        </p:nvSpPr>
        <p:spPr bwMode="auto">
          <a:xfrm>
            <a:off x="578864" y="1077913"/>
            <a:ext cx="1133475" cy="4871580"/>
          </a:xfrm>
          <a:prstGeom prst="rect">
            <a:avLst/>
          </a:prstGeom>
          <a:gradFill rotWithShape="0">
            <a:gsLst>
              <a:gs pos="0">
                <a:srgbClr val="E8EAF6"/>
              </a:gs>
              <a:gs pos="100000">
                <a:srgbClr val="C5CCD2"/>
              </a:gs>
            </a:gsLst>
            <a:lin ang="5400000" scaled="1"/>
          </a:gradFill>
          <a:ln w="9525">
            <a:noFill/>
            <a:miter lim="800000"/>
            <a:headEnd/>
            <a:tailEnd/>
          </a:ln>
        </p:spPr>
        <p:txBody>
          <a:bodyPr wrap="none" anchor="ctr"/>
          <a:lstStyle/>
          <a:p>
            <a:endParaRPr lang="en-US" dirty="0"/>
          </a:p>
        </p:txBody>
      </p:sp>
      <p:sp>
        <p:nvSpPr>
          <p:cNvPr id="7174" name="AutoShape 587"/>
          <p:cNvSpPr>
            <a:spLocks noChangeArrowheads="1"/>
          </p:cNvSpPr>
          <p:nvPr/>
        </p:nvSpPr>
        <p:spPr bwMode="auto">
          <a:xfrm>
            <a:off x="740789" y="1115341"/>
            <a:ext cx="1189038" cy="474663"/>
          </a:xfrm>
          <a:prstGeom prst="roundRect">
            <a:avLst>
              <a:gd name="adj" fmla="val 10810"/>
            </a:avLst>
          </a:prstGeom>
          <a:solidFill>
            <a:srgbClr val="4F6274"/>
          </a:solidFill>
          <a:ln w="9525">
            <a:solidFill>
              <a:schemeClr val="bg1"/>
            </a:solidFill>
            <a:round/>
            <a:headEnd/>
            <a:tailEnd/>
          </a:ln>
        </p:spPr>
        <p:txBody>
          <a:bodyPr wrap="none" anchor="ctr"/>
          <a:lstStyle/>
          <a:p>
            <a:endParaRPr lang="en-US" dirty="0"/>
          </a:p>
        </p:txBody>
      </p:sp>
      <p:sp>
        <p:nvSpPr>
          <p:cNvPr id="7175" name="AutoShape 588"/>
          <p:cNvSpPr>
            <a:spLocks noChangeArrowheads="1"/>
          </p:cNvSpPr>
          <p:nvPr/>
        </p:nvSpPr>
        <p:spPr bwMode="auto">
          <a:xfrm>
            <a:off x="740789" y="5438028"/>
            <a:ext cx="1189038" cy="474662"/>
          </a:xfrm>
          <a:prstGeom prst="roundRect">
            <a:avLst>
              <a:gd name="adj" fmla="val 10810"/>
            </a:avLst>
          </a:prstGeom>
          <a:solidFill>
            <a:srgbClr val="4F6274"/>
          </a:solidFill>
          <a:ln w="9525">
            <a:solidFill>
              <a:schemeClr val="bg1"/>
            </a:solidFill>
            <a:round/>
            <a:headEnd/>
            <a:tailEnd/>
          </a:ln>
        </p:spPr>
        <p:txBody>
          <a:bodyPr wrap="none" anchor="ctr"/>
          <a:lstStyle/>
          <a:p>
            <a:endParaRPr lang="en-US" dirty="0"/>
          </a:p>
        </p:txBody>
      </p:sp>
      <p:sp>
        <p:nvSpPr>
          <p:cNvPr id="7176" name="AutoShape 589"/>
          <p:cNvSpPr>
            <a:spLocks noChangeArrowheads="1"/>
          </p:cNvSpPr>
          <p:nvPr/>
        </p:nvSpPr>
        <p:spPr bwMode="auto">
          <a:xfrm>
            <a:off x="740789" y="3952667"/>
            <a:ext cx="1189038" cy="987425"/>
          </a:xfrm>
          <a:prstGeom prst="roundRect">
            <a:avLst>
              <a:gd name="adj" fmla="val 10810"/>
            </a:avLst>
          </a:prstGeom>
          <a:solidFill>
            <a:srgbClr val="4F6274"/>
          </a:solidFill>
          <a:ln w="9525">
            <a:solidFill>
              <a:schemeClr val="bg1"/>
            </a:solidFill>
            <a:round/>
            <a:headEnd/>
            <a:tailEnd/>
          </a:ln>
        </p:spPr>
        <p:txBody>
          <a:bodyPr wrap="none" anchor="ctr"/>
          <a:lstStyle/>
          <a:p>
            <a:endParaRPr lang="en-US" dirty="0"/>
          </a:p>
        </p:txBody>
      </p:sp>
      <p:sp>
        <p:nvSpPr>
          <p:cNvPr id="7177" name="AutoShape 590"/>
          <p:cNvSpPr>
            <a:spLocks noChangeArrowheads="1"/>
          </p:cNvSpPr>
          <p:nvPr/>
        </p:nvSpPr>
        <p:spPr bwMode="auto">
          <a:xfrm>
            <a:off x="740789" y="4948218"/>
            <a:ext cx="1189038" cy="474662"/>
          </a:xfrm>
          <a:prstGeom prst="roundRect">
            <a:avLst>
              <a:gd name="adj" fmla="val 10810"/>
            </a:avLst>
          </a:prstGeom>
          <a:solidFill>
            <a:srgbClr val="4F6274"/>
          </a:solidFill>
          <a:ln w="9525">
            <a:solidFill>
              <a:schemeClr val="bg1"/>
            </a:solidFill>
            <a:round/>
            <a:headEnd/>
            <a:tailEnd/>
          </a:ln>
        </p:spPr>
        <p:txBody>
          <a:bodyPr wrap="none" anchor="ctr"/>
          <a:lstStyle/>
          <a:p>
            <a:endParaRPr lang="en-US" dirty="0"/>
          </a:p>
        </p:txBody>
      </p:sp>
      <p:sp>
        <p:nvSpPr>
          <p:cNvPr id="7178" name="AutoShape 591"/>
          <p:cNvSpPr>
            <a:spLocks noChangeArrowheads="1"/>
          </p:cNvSpPr>
          <p:nvPr/>
        </p:nvSpPr>
        <p:spPr bwMode="auto">
          <a:xfrm>
            <a:off x="740789" y="2053554"/>
            <a:ext cx="1189038" cy="474662"/>
          </a:xfrm>
          <a:prstGeom prst="roundRect">
            <a:avLst>
              <a:gd name="adj" fmla="val 10810"/>
            </a:avLst>
          </a:prstGeom>
          <a:solidFill>
            <a:srgbClr val="4F6274"/>
          </a:solidFill>
          <a:ln w="9525">
            <a:solidFill>
              <a:schemeClr val="bg1"/>
            </a:solidFill>
            <a:round/>
            <a:headEnd/>
            <a:tailEnd/>
          </a:ln>
        </p:spPr>
        <p:txBody>
          <a:bodyPr wrap="none" anchor="ctr"/>
          <a:lstStyle/>
          <a:p>
            <a:endParaRPr lang="en-US" dirty="0"/>
          </a:p>
        </p:txBody>
      </p:sp>
      <p:sp>
        <p:nvSpPr>
          <p:cNvPr id="7179" name="AutoShape 592"/>
          <p:cNvSpPr>
            <a:spLocks noChangeArrowheads="1"/>
          </p:cNvSpPr>
          <p:nvPr/>
        </p:nvSpPr>
        <p:spPr bwMode="auto">
          <a:xfrm>
            <a:off x="740789" y="3007641"/>
            <a:ext cx="1189038" cy="474663"/>
          </a:xfrm>
          <a:prstGeom prst="roundRect">
            <a:avLst>
              <a:gd name="adj" fmla="val 10810"/>
            </a:avLst>
          </a:prstGeom>
          <a:solidFill>
            <a:srgbClr val="4F6274"/>
          </a:solidFill>
          <a:ln w="9525">
            <a:solidFill>
              <a:schemeClr val="bg1"/>
            </a:solidFill>
            <a:round/>
            <a:headEnd/>
            <a:tailEnd/>
          </a:ln>
        </p:spPr>
        <p:txBody>
          <a:bodyPr wrap="none" anchor="ctr"/>
          <a:lstStyle/>
          <a:p>
            <a:endParaRPr lang="en-US" dirty="0"/>
          </a:p>
        </p:txBody>
      </p:sp>
      <p:sp>
        <p:nvSpPr>
          <p:cNvPr id="7180" name="AutoShape 593"/>
          <p:cNvSpPr>
            <a:spLocks noChangeArrowheads="1"/>
          </p:cNvSpPr>
          <p:nvPr/>
        </p:nvSpPr>
        <p:spPr bwMode="auto">
          <a:xfrm>
            <a:off x="740789" y="3478004"/>
            <a:ext cx="1189038" cy="474663"/>
          </a:xfrm>
          <a:prstGeom prst="roundRect">
            <a:avLst>
              <a:gd name="adj" fmla="val 10810"/>
            </a:avLst>
          </a:prstGeom>
          <a:solidFill>
            <a:srgbClr val="4F6274"/>
          </a:solidFill>
          <a:ln w="9525">
            <a:solidFill>
              <a:schemeClr val="bg1"/>
            </a:solidFill>
            <a:round/>
            <a:headEnd/>
            <a:tailEnd/>
          </a:ln>
        </p:spPr>
        <p:txBody>
          <a:bodyPr wrap="none" anchor="ctr"/>
          <a:lstStyle/>
          <a:p>
            <a:endParaRPr lang="en-US" dirty="0"/>
          </a:p>
        </p:txBody>
      </p:sp>
      <p:sp>
        <p:nvSpPr>
          <p:cNvPr id="7181" name="AutoShape 594"/>
          <p:cNvSpPr>
            <a:spLocks noChangeArrowheads="1"/>
          </p:cNvSpPr>
          <p:nvPr/>
        </p:nvSpPr>
        <p:spPr bwMode="auto">
          <a:xfrm>
            <a:off x="740789" y="2532979"/>
            <a:ext cx="1189038" cy="474662"/>
          </a:xfrm>
          <a:prstGeom prst="roundRect">
            <a:avLst>
              <a:gd name="adj" fmla="val 10810"/>
            </a:avLst>
          </a:prstGeom>
          <a:solidFill>
            <a:srgbClr val="4F6274"/>
          </a:solidFill>
          <a:ln w="9525">
            <a:solidFill>
              <a:schemeClr val="bg1"/>
            </a:solidFill>
            <a:round/>
            <a:headEnd/>
            <a:tailEnd/>
          </a:ln>
        </p:spPr>
        <p:txBody>
          <a:bodyPr wrap="none" anchor="ctr"/>
          <a:lstStyle/>
          <a:p>
            <a:endParaRPr lang="en-US" dirty="0"/>
          </a:p>
        </p:txBody>
      </p:sp>
      <p:sp>
        <p:nvSpPr>
          <p:cNvPr id="7182" name="AutoShape 595"/>
          <p:cNvSpPr>
            <a:spLocks noChangeArrowheads="1"/>
          </p:cNvSpPr>
          <p:nvPr/>
        </p:nvSpPr>
        <p:spPr bwMode="auto">
          <a:xfrm>
            <a:off x="740789" y="1601551"/>
            <a:ext cx="1189038" cy="457200"/>
          </a:xfrm>
          <a:prstGeom prst="roundRect">
            <a:avLst>
              <a:gd name="adj" fmla="val 10810"/>
            </a:avLst>
          </a:prstGeom>
          <a:solidFill>
            <a:srgbClr val="4F6274"/>
          </a:solidFill>
          <a:ln w="9525">
            <a:solidFill>
              <a:schemeClr val="bg1"/>
            </a:solidFill>
            <a:round/>
            <a:headEnd/>
            <a:tailEnd/>
          </a:ln>
        </p:spPr>
        <p:txBody>
          <a:bodyPr wrap="none" anchor="ctr"/>
          <a:lstStyle/>
          <a:p>
            <a:endParaRPr lang="en-US" dirty="0"/>
          </a:p>
        </p:txBody>
      </p:sp>
      <p:sp>
        <p:nvSpPr>
          <p:cNvPr id="7183" name="Rectangle 596"/>
          <p:cNvSpPr>
            <a:spLocks noChangeArrowheads="1"/>
          </p:cNvSpPr>
          <p:nvPr/>
        </p:nvSpPr>
        <p:spPr bwMode="white">
          <a:xfrm>
            <a:off x="791589" y="1746014"/>
            <a:ext cx="442913" cy="152400"/>
          </a:xfrm>
          <a:prstGeom prst="rect">
            <a:avLst/>
          </a:prstGeom>
          <a:noFill/>
          <a:ln w="9525">
            <a:noFill/>
            <a:miter lim="800000"/>
            <a:headEnd/>
            <a:tailEnd/>
          </a:ln>
        </p:spPr>
        <p:txBody>
          <a:bodyPr wrap="none" lIns="0" tIns="0" rIns="0" bIns="0" anchor="ctr">
            <a:spAutoFit/>
          </a:bodyPr>
          <a:lstStyle/>
          <a:p>
            <a:pPr algn="l">
              <a:spcBef>
                <a:spcPct val="20000"/>
              </a:spcBef>
              <a:buClr>
                <a:srgbClr val="2C548C"/>
              </a:buClr>
              <a:buFont typeface="Times" pitchFamily="18" charset="0"/>
              <a:buNone/>
            </a:pPr>
            <a:r>
              <a:rPr lang="en-US" sz="1000" dirty="0">
                <a:solidFill>
                  <a:schemeClr val="bg1"/>
                </a:solidFill>
              </a:rPr>
              <a:t>Govern</a:t>
            </a:r>
          </a:p>
        </p:txBody>
      </p:sp>
      <p:sp>
        <p:nvSpPr>
          <p:cNvPr id="7184" name="Rectangle 597"/>
          <p:cNvSpPr>
            <a:spLocks noChangeArrowheads="1"/>
          </p:cNvSpPr>
          <p:nvPr/>
        </p:nvSpPr>
        <p:spPr bwMode="white">
          <a:xfrm>
            <a:off x="791589" y="3624054"/>
            <a:ext cx="484188" cy="152400"/>
          </a:xfrm>
          <a:prstGeom prst="rect">
            <a:avLst/>
          </a:prstGeom>
          <a:noFill/>
          <a:ln w="9525">
            <a:noFill/>
            <a:miter lim="800000"/>
            <a:headEnd/>
            <a:tailEnd/>
          </a:ln>
        </p:spPr>
        <p:txBody>
          <a:bodyPr wrap="none" lIns="0" tIns="0" rIns="0" bIns="0" anchor="ctr">
            <a:spAutoFit/>
          </a:bodyPr>
          <a:lstStyle/>
          <a:p>
            <a:pPr algn="l">
              <a:spcBef>
                <a:spcPct val="20000"/>
              </a:spcBef>
              <a:buClr>
                <a:srgbClr val="2C548C"/>
              </a:buClr>
              <a:buFont typeface="Times" pitchFamily="18" charset="0"/>
              <a:buNone/>
            </a:pPr>
            <a:r>
              <a:rPr lang="en-US" sz="1000" dirty="0">
                <a:solidFill>
                  <a:schemeClr val="bg1"/>
                </a:solidFill>
              </a:rPr>
              <a:t>Cleanse</a:t>
            </a:r>
          </a:p>
        </p:txBody>
      </p:sp>
      <p:pic>
        <p:nvPicPr>
          <p:cNvPr id="7185" name="Picture 598" descr="filter_data_128"/>
          <p:cNvPicPr>
            <a:picLocks noChangeAspect="1" noChangeArrowheads="1"/>
          </p:cNvPicPr>
          <p:nvPr/>
        </p:nvPicPr>
        <p:blipFill>
          <a:blip r:embed="rId3" cstate="print"/>
          <a:srcRect/>
          <a:stretch>
            <a:fillRect/>
          </a:stretch>
        </p:blipFill>
        <p:spPr bwMode="auto">
          <a:xfrm>
            <a:off x="1272602" y="3547854"/>
            <a:ext cx="344487" cy="344488"/>
          </a:xfrm>
          <a:prstGeom prst="rect">
            <a:avLst/>
          </a:prstGeom>
          <a:noFill/>
          <a:ln w="9525">
            <a:noFill/>
            <a:miter lim="800000"/>
            <a:headEnd/>
            <a:tailEnd/>
          </a:ln>
        </p:spPr>
      </p:pic>
      <p:sp>
        <p:nvSpPr>
          <p:cNvPr id="7186" name="Rectangle 599"/>
          <p:cNvSpPr>
            <a:spLocks noChangeArrowheads="1"/>
          </p:cNvSpPr>
          <p:nvPr/>
        </p:nvSpPr>
        <p:spPr bwMode="white">
          <a:xfrm>
            <a:off x="829689" y="4332079"/>
            <a:ext cx="366713" cy="152400"/>
          </a:xfrm>
          <a:prstGeom prst="rect">
            <a:avLst/>
          </a:prstGeom>
          <a:noFill/>
          <a:ln w="9525">
            <a:noFill/>
            <a:miter lim="800000"/>
            <a:headEnd/>
            <a:tailEnd/>
          </a:ln>
        </p:spPr>
        <p:txBody>
          <a:bodyPr wrap="none" lIns="0" tIns="0" rIns="0" bIns="0" anchor="ctr">
            <a:spAutoFit/>
          </a:bodyPr>
          <a:lstStyle/>
          <a:p>
            <a:pPr algn="l">
              <a:spcBef>
                <a:spcPct val="20000"/>
              </a:spcBef>
              <a:buClr>
                <a:srgbClr val="2C548C"/>
              </a:buClr>
              <a:buFont typeface="Times" pitchFamily="18" charset="0"/>
              <a:buNone/>
            </a:pPr>
            <a:r>
              <a:rPr lang="en-US" sz="1000" dirty="0">
                <a:solidFill>
                  <a:schemeClr val="bg1"/>
                </a:solidFill>
              </a:rPr>
              <a:t>Model</a:t>
            </a:r>
          </a:p>
        </p:txBody>
      </p:sp>
      <p:pic>
        <p:nvPicPr>
          <p:cNvPr id="7187" name="Picture 600" descr="organigram_128"/>
          <p:cNvPicPr>
            <a:picLocks noChangeAspect="1" noChangeArrowheads="1"/>
          </p:cNvPicPr>
          <p:nvPr/>
        </p:nvPicPr>
        <p:blipFill>
          <a:blip r:embed="rId4" cstate="print"/>
          <a:srcRect/>
          <a:stretch>
            <a:fillRect/>
          </a:stretch>
        </p:blipFill>
        <p:spPr bwMode="auto">
          <a:xfrm>
            <a:off x="1272602" y="4235242"/>
            <a:ext cx="338137" cy="338137"/>
          </a:xfrm>
          <a:prstGeom prst="rect">
            <a:avLst/>
          </a:prstGeom>
          <a:noFill/>
          <a:ln w="9525">
            <a:noFill/>
            <a:miter lim="800000"/>
            <a:headEnd/>
            <a:tailEnd/>
          </a:ln>
        </p:spPr>
      </p:pic>
      <p:pic>
        <p:nvPicPr>
          <p:cNvPr id="7188" name="Picture 601" descr="bank_128"/>
          <p:cNvPicPr>
            <a:picLocks noChangeAspect="1" noChangeArrowheads="1"/>
          </p:cNvPicPr>
          <p:nvPr/>
        </p:nvPicPr>
        <p:blipFill>
          <a:blip r:embed="rId5" cstate="print"/>
          <a:srcRect/>
          <a:stretch>
            <a:fillRect/>
          </a:stretch>
        </p:blipFill>
        <p:spPr bwMode="auto">
          <a:xfrm>
            <a:off x="1377377" y="1666639"/>
            <a:ext cx="336550" cy="336550"/>
          </a:xfrm>
          <a:prstGeom prst="rect">
            <a:avLst/>
          </a:prstGeom>
          <a:noFill/>
          <a:ln w="9525">
            <a:noFill/>
            <a:miter lim="800000"/>
            <a:headEnd/>
            <a:tailEnd/>
          </a:ln>
        </p:spPr>
      </p:pic>
      <p:sp>
        <p:nvSpPr>
          <p:cNvPr id="7189" name="Rectangle 602"/>
          <p:cNvSpPr>
            <a:spLocks noChangeArrowheads="1"/>
          </p:cNvSpPr>
          <p:nvPr/>
        </p:nvSpPr>
        <p:spPr bwMode="white">
          <a:xfrm>
            <a:off x="835131" y="5615084"/>
            <a:ext cx="411972" cy="153888"/>
          </a:xfrm>
          <a:prstGeom prst="rect">
            <a:avLst/>
          </a:prstGeom>
          <a:noFill/>
          <a:ln w="9525">
            <a:noFill/>
            <a:miter lim="800000"/>
            <a:headEnd/>
            <a:tailEnd/>
          </a:ln>
        </p:spPr>
        <p:txBody>
          <a:bodyPr wrap="none" lIns="0" tIns="0" rIns="0" bIns="0" anchor="ctr">
            <a:spAutoFit/>
          </a:bodyPr>
          <a:lstStyle/>
          <a:p>
            <a:pPr algn="l">
              <a:spcBef>
                <a:spcPct val="20000"/>
              </a:spcBef>
              <a:buClr>
                <a:srgbClr val="2C548C"/>
              </a:buClr>
              <a:buFont typeface="Times" pitchFamily="18" charset="0"/>
              <a:buNone/>
            </a:pPr>
            <a:r>
              <a:rPr lang="en-US" sz="1000" dirty="0" smtClean="0">
                <a:solidFill>
                  <a:schemeClr val="bg1"/>
                </a:solidFill>
              </a:rPr>
              <a:t>Access</a:t>
            </a:r>
            <a:endParaRPr lang="en-US" sz="1000" dirty="0">
              <a:solidFill>
                <a:schemeClr val="bg1"/>
              </a:solidFill>
            </a:endParaRPr>
          </a:p>
        </p:txBody>
      </p:sp>
      <p:sp>
        <p:nvSpPr>
          <p:cNvPr id="7191" name="Rectangle 604"/>
          <p:cNvSpPr>
            <a:spLocks noChangeArrowheads="1"/>
          </p:cNvSpPr>
          <p:nvPr/>
        </p:nvSpPr>
        <p:spPr bwMode="white">
          <a:xfrm>
            <a:off x="793177" y="2691950"/>
            <a:ext cx="461665" cy="153888"/>
          </a:xfrm>
          <a:prstGeom prst="rect">
            <a:avLst/>
          </a:prstGeom>
          <a:noFill/>
          <a:ln w="9525">
            <a:noFill/>
            <a:miter lim="800000"/>
            <a:headEnd/>
            <a:tailEnd/>
          </a:ln>
        </p:spPr>
        <p:txBody>
          <a:bodyPr wrap="none" lIns="0" tIns="0" rIns="0" bIns="0" anchor="ctr">
            <a:spAutoFit/>
          </a:bodyPr>
          <a:lstStyle/>
          <a:p>
            <a:pPr algn="l">
              <a:spcBef>
                <a:spcPct val="20000"/>
              </a:spcBef>
              <a:buClr>
                <a:srgbClr val="2C548C"/>
              </a:buClr>
              <a:buFont typeface="Times" pitchFamily="18" charset="0"/>
              <a:buNone/>
            </a:pPr>
            <a:r>
              <a:rPr lang="en-US" sz="1000" dirty="0" smtClean="0">
                <a:solidFill>
                  <a:schemeClr val="bg1"/>
                </a:solidFill>
              </a:rPr>
              <a:t>Resolve</a:t>
            </a:r>
            <a:endParaRPr lang="en-US" sz="1000" dirty="0">
              <a:solidFill>
                <a:schemeClr val="bg1"/>
              </a:solidFill>
            </a:endParaRPr>
          </a:p>
        </p:txBody>
      </p:sp>
      <p:pic>
        <p:nvPicPr>
          <p:cNvPr id="7192" name="Picture 605"/>
          <p:cNvPicPr>
            <a:picLocks noChangeAspect="1" noChangeArrowheads="1"/>
          </p:cNvPicPr>
          <p:nvPr/>
        </p:nvPicPr>
        <p:blipFill>
          <a:blip r:embed="rId6" cstate="print"/>
          <a:srcRect/>
          <a:stretch>
            <a:fillRect/>
          </a:stretch>
        </p:blipFill>
        <p:spPr bwMode="auto">
          <a:xfrm>
            <a:off x="1377377" y="2661015"/>
            <a:ext cx="228600" cy="219075"/>
          </a:xfrm>
          <a:prstGeom prst="rect">
            <a:avLst/>
          </a:prstGeom>
          <a:noFill/>
          <a:ln w="9525">
            <a:noFill/>
            <a:miter lim="800000"/>
            <a:headEnd/>
            <a:tailEnd/>
          </a:ln>
        </p:spPr>
      </p:pic>
      <p:sp>
        <p:nvSpPr>
          <p:cNvPr id="7193" name="Rectangle 606"/>
          <p:cNvSpPr>
            <a:spLocks noChangeArrowheads="1"/>
          </p:cNvSpPr>
          <p:nvPr/>
        </p:nvSpPr>
        <p:spPr bwMode="white">
          <a:xfrm>
            <a:off x="789933" y="3152947"/>
            <a:ext cx="602729" cy="153888"/>
          </a:xfrm>
          <a:prstGeom prst="rect">
            <a:avLst/>
          </a:prstGeom>
          <a:noFill/>
          <a:ln w="9525">
            <a:noFill/>
            <a:miter lim="800000"/>
            <a:headEnd/>
            <a:tailEnd/>
          </a:ln>
        </p:spPr>
        <p:txBody>
          <a:bodyPr wrap="none" lIns="0" tIns="0" rIns="0" bIns="0" anchor="ctr">
            <a:spAutoFit/>
          </a:bodyPr>
          <a:lstStyle/>
          <a:p>
            <a:pPr algn="l">
              <a:spcBef>
                <a:spcPct val="20000"/>
              </a:spcBef>
              <a:buClr>
                <a:srgbClr val="2C548C"/>
              </a:buClr>
              <a:buFont typeface="Times" pitchFamily="18" charset="0"/>
              <a:buNone/>
            </a:pPr>
            <a:r>
              <a:rPr lang="en-US" sz="1000" dirty="0" smtClean="0">
                <a:solidFill>
                  <a:schemeClr val="bg1"/>
                </a:solidFill>
              </a:rPr>
              <a:t>Recognize</a:t>
            </a:r>
            <a:endParaRPr lang="en-US" sz="1000" dirty="0">
              <a:solidFill>
                <a:schemeClr val="bg1"/>
              </a:solidFill>
            </a:endParaRPr>
          </a:p>
        </p:txBody>
      </p:sp>
      <p:grpSp>
        <p:nvGrpSpPr>
          <p:cNvPr id="2" name="Group 151"/>
          <p:cNvGrpSpPr/>
          <p:nvPr/>
        </p:nvGrpSpPr>
        <p:grpSpPr>
          <a:xfrm>
            <a:off x="1411356" y="3099171"/>
            <a:ext cx="297117" cy="278634"/>
            <a:chOff x="1278952" y="3435136"/>
            <a:chExt cx="369887" cy="361950"/>
          </a:xfrm>
        </p:grpSpPr>
        <p:pic>
          <p:nvPicPr>
            <p:cNvPr id="7194" name="Picture 607" descr="id_card"/>
            <p:cNvPicPr>
              <a:picLocks noChangeAspect="1" noChangeArrowheads="1"/>
            </p:cNvPicPr>
            <p:nvPr/>
          </p:nvPicPr>
          <p:blipFill>
            <a:blip r:embed="rId7" cstate="print"/>
            <a:srcRect/>
            <a:stretch>
              <a:fillRect/>
            </a:stretch>
          </p:blipFill>
          <p:spPr bwMode="auto">
            <a:xfrm>
              <a:off x="1278952" y="3435136"/>
              <a:ext cx="292100" cy="292100"/>
            </a:xfrm>
            <a:prstGeom prst="rect">
              <a:avLst/>
            </a:prstGeom>
            <a:noFill/>
            <a:ln w="9525">
              <a:noFill/>
              <a:miter lim="800000"/>
              <a:headEnd/>
              <a:tailEnd/>
            </a:ln>
          </p:spPr>
        </p:pic>
        <p:pic>
          <p:nvPicPr>
            <p:cNvPr id="7195" name="Picture 608" descr="id_card"/>
            <p:cNvPicPr>
              <a:picLocks noChangeAspect="1" noChangeArrowheads="1"/>
            </p:cNvPicPr>
            <p:nvPr/>
          </p:nvPicPr>
          <p:blipFill>
            <a:blip r:embed="rId7" cstate="print"/>
            <a:srcRect/>
            <a:stretch>
              <a:fillRect/>
            </a:stretch>
          </p:blipFill>
          <p:spPr bwMode="auto">
            <a:xfrm>
              <a:off x="1356739" y="3504986"/>
              <a:ext cx="292100" cy="292100"/>
            </a:xfrm>
            <a:prstGeom prst="rect">
              <a:avLst/>
            </a:prstGeom>
            <a:noFill/>
            <a:ln w="9525">
              <a:noFill/>
              <a:miter lim="800000"/>
              <a:headEnd/>
              <a:tailEnd/>
            </a:ln>
          </p:spPr>
        </p:pic>
      </p:grpSp>
      <p:sp>
        <p:nvSpPr>
          <p:cNvPr id="7196" name="Rectangle 609"/>
          <p:cNvSpPr>
            <a:spLocks noChangeArrowheads="1"/>
          </p:cNvSpPr>
          <p:nvPr/>
        </p:nvSpPr>
        <p:spPr bwMode="white">
          <a:xfrm>
            <a:off x="820164" y="5096456"/>
            <a:ext cx="448841" cy="138499"/>
          </a:xfrm>
          <a:prstGeom prst="rect">
            <a:avLst/>
          </a:prstGeom>
          <a:noFill/>
          <a:ln w="9525">
            <a:noFill/>
            <a:miter lim="800000"/>
            <a:headEnd/>
            <a:tailEnd/>
          </a:ln>
        </p:spPr>
        <p:txBody>
          <a:bodyPr wrap="none" lIns="0" tIns="0" rIns="0" bIns="0" anchor="ctr">
            <a:spAutoFit/>
          </a:bodyPr>
          <a:lstStyle/>
          <a:p>
            <a:pPr algn="l">
              <a:spcBef>
                <a:spcPct val="20000"/>
              </a:spcBef>
              <a:buClr>
                <a:srgbClr val="2C548C"/>
              </a:buClr>
              <a:buFont typeface="Times" pitchFamily="18" charset="0"/>
              <a:buNone/>
            </a:pPr>
            <a:r>
              <a:rPr lang="en-US" sz="900" dirty="0" smtClean="0">
                <a:solidFill>
                  <a:schemeClr val="bg1"/>
                </a:solidFill>
              </a:rPr>
              <a:t>Discover</a:t>
            </a:r>
            <a:endParaRPr lang="en-US" sz="900" dirty="0">
              <a:solidFill>
                <a:schemeClr val="bg1"/>
              </a:solidFill>
            </a:endParaRPr>
          </a:p>
        </p:txBody>
      </p:sp>
      <p:pic>
        <p:nvPicPr>
          <p:cNvPr id="7197" name="Picture 610" descr="Upload Database"/>
          <p:cNvPicPr>
            <a:picLocks noChangeAspect="1" noChangeArrowheads="1"/>
          </p:cNvPicPr>
          <p:nvPr/>
        </p:nvPicPr>
        <p:blipFill>
          <a:blip r:embed="rId8" cstate="print"/>
          <a:srcRect/>
          <a:stretch>
            <a:fillRect/>
          </a:stretch>
        </p:blipFill>
        <p:spPr bwMode="auto">
          <a:xfrm>
            <a:off x="1339277" y="5049818"/>
            <a:ext cx="292100" cy="292100"/>
          </a:xfrm>
          <a:prstGeom prst="rect">
            <a:avLst/>
          </a:prstGeom>
          <a:noFill/>
          <a:ln w="9525">
            <a:noFill/>
            <a:miter lim="800000"/>
            <a:headEnd/>
            <a:tailEnd/>
          </a:ln>
        </p:spPr>
      </p:pic>
      <p:sp>
        <p:nvSpPr>
          <p:cNvPr id="7198" name="Rectangle 611"/>
          <p:cNvSpPr>
            <a:spLocks noChangeArrowheads="1"/>
          </p:cNvSpPr>
          <p:nvPr/>
        </p:nvSpPr>
        <p:spPr bwMode="white">
          <a:xfrm>
            <a:off x="812227" y="2212304"/>
            <a:ext cx="414337" cy="152400"/>
          </a:xfrm>
          <a:prstGeom prst="rect">
            <a:avLst/>
          </a:prstGeom>
          <a:noFill/>
          <a:ln w="9525">
            <a:noFill/>
            <a:miter lim="800000"/>
            <a:headEnd/>
            <a:tailEnd/>
          </a:ln>
        </p:spPr>
        <p:txBody>
          <a:bodyPr wrap="none" lIns="0" tIns="0" rIns="0" bIns="0" anchor="ctr">
            <a:spAutoFit/>
          </a:bodyPr>
          <a:lstStyle/>
          <a:p>
            <a:pPr algn="l">
              <a:spcBef>
                <a:spcPct val="20000"/>
              </a:spcBef>
              <a:buClr>
                <a:srgbClr val="2C548C"/>
              </a:buClr>
              <a:buFont typeface="Times" pitchFamily="18" charset="0"/>
              <a:buNone/>
            </a:pPr>
            <a:r>
              <a:rPr lang="en-US" sz="1000" dirty="0">
                <a:solidFill>
                  <a:schemeClr val="bg1"/>
                </a:solidFill>
              </a:rPr>
              <a:t>Relate </a:t>
            </a:r>
          </a:p>
        </p:txBody>
      </p:sp>
      <p:pic>
        <p:nvPicPr>
          <p:cNvPr id="7199" name="Picture 612" descr="demographic_128"/>
          <p:cNvPicPr>
            <a:picLocks noChangeAspect="1" noChangeArrowheads="1"/>
          </p:cNvPicPr>
          <p:nvPr/>
        </p:nvPicPr>
        <p:blipFill>
          <a:blip r:embed="rId9" cstate="print"/>
          <a:srcRect/>
          <a:stretch>
            <a:fillRect/>
          </a:stretch>
        </p:blipFill>
        <p:spPr bwMode="auto">
          <a:xfrm>
            <a:off x="1328164" y="2137691"/>
            <a:ext cx="327025" cy="327025"/>
          </a:xfrm>
          <a:prstGeom prst="rect">
            <a:avLst/>
          </a:prstGeom>
          <a:noFill/>
          <a:ln w="9525">
            <a:noFill/>
            <a:miter lim="800000"/>
            <a:headEnd/>
            <a:tailEnd/>
          </a:ln>
        </p:spPr>
      </p:pic>
      <p:sp>
        <p:nvSpPr>
          <p:cNvPr id="7200" name="AutoShape 613"/>
          <p:cNvSpPr>
            <a:spLocks noChangeArrowheads="1"/>
          </p:cNvSpPr>
          <p:nvPr/>
        </p:nvSpPr>
        <p:spPr bwMode="auto">
          <a:xfrm>
            <a:off x="740789" y="1102641"/>
            <a:ext cx="1189038" cy="474663"/>
          </a:xfrm>
          <a:prstGeom prst="roundRect">
            <a:avLst>
              <a:gd name="adj" fmla="val 10810"/>
            </a:avLst>
          </a:prstGeom>
          <a:solidFill>
            <a:srgbClr val="4F6274"/>
          </a:solidFill>
          <a:ln w="9525">
            <a:solidFill>
              <a:schemeClr val="bg1"/>
            </a:solidFill>
            <a:round/>
            <a:headEnd/>
            <a:tailEnd/>
          </a:ln>
        </p:spPr>
        <p:txBody>
          <a:bodyPr wrap="none" anchor="ctr"/>
          <a:lstStyle/>
          <a:p>
            <a:endParaRPr lang="en-US" dirty="0"/>
          </a:p>
        </p:txBody>
      </p:sp>
      <p:sp>
        <p:nvSpPr>
          <p:cNvPr id="7201" name="Rectangle 614"/>
          <p:cNvSpPr>
            <a:spLocks noChangeArrowheads="1"/>
          </p:cNvSpPr>
          <p:nvPr/>
        </p:nvSpPr>
        <p:spPr bwMode="white">
          <a:xfrm>
            <a:off x="791589" y="1259060"/>
            <a:ext cx="399148" cy="153888"/>
          </a:xfrm>
          <a:prstGeom prst="rect">
            <a:avLst/>
          </a:prstGeom>
          <a:noFill/>
          <a:ln w="9525">
            <a:noFill/>
            <a:miter lim="800000"/>
            <a:headEnd/>
            <a:tailEnd/>
          </a:ln>
        </p:spPr>
        <p:txBody>
          <a:bodyPr wrap="none" lIns="0" tIns="0" rIns="0" bIns="0" anchor="ctr">
            <a:spAutoFit/>
          </a:bodyPr>
          <a:lstStyle/>
          <a:p>
            <a:pPr algn="l">
              <a:spcBef>
                <a:spcPct val="20000"/>
              </a:spcBef>
              <a:buClr>
                <a:srgbClr val="2C548C"/>
              </a:buClr>
              <a:buFont typeface="Times" pitchFamily="18" charset="0"/>
              <a:buNone/>
            </a:pPr>
            <a:r>
              <a:rPr lang="en-US" sz="1000" dirty="0" smtClean="0">
                <a:solidFill>
                  <a:schemeClr val="bg1"/>
                </a:solidFill>
              </a:rPr>
              <a:t>Deliver</a:t>
            </a:r>
            <a:endParaRPr lang="en-US" sz="1000" dirty="0">
              <a:solidFill>
                <a:schemeClr val="bg1"/>
              </a:solidFill>
            </a:endParaRPr>
          </a:p>
        </p:txBody>
      </p:sp>
      <p:pic>
        <p:nvPicPr>
          <p:cNvPr id="7202" name="Picture 615" descr="recycle-bin-full-128x128"/>
          <p:cNvPicPr>
            <a:picLocks noChangeAspect="1" noChangeArrowheads="1"/>
          </p:cNvPicPr>
          <p:nvPr/>
        </p:nvPicPr>
        <p:blipFill>
          <a:blip r:embed="rId10" cstate="print"/>
          <a:srcRect/>
          <a:stretch>
            <a:fillRect/>
          </a:stretch>
        </p:blipFill>
        <p:spPr bwMode="auto">
          <a:xfrm>
            <a:off x="1377377" y="1220116"/>
            <a:ext cx="311150" cy="307975"/>
          </a:xfrm>
          <a:prstGeom prst="rect">
            <a:avLst/>
          </a:prstGeom>
          <a:noFill/>
          <a:ln w="9525">
            <a:noFill/>
            <a:miter lim="800000"/>
            <a:headEnd/>
            <a:tailEnd/>
          </a:ln>
        </p:spPr>
      </p:pic>
      <p:sp>
        <p:nvSpPr>
          <p:cNvPr id="7203" name="Line 7"/>
          <p:cNvSpPr>
            <a:spLocks noChangeShapeType="1"/>
          </p:cNvSpPr>
          <p:nvPr/>
        </p:nvSpPr>
        <p:spPr bwMode="auto">
          <a:xfrm>
            <a:off x="477264" y="1073150"/>
            <a:ext cx="6657975" cy="0"/>
          </a:xfrm>
          <a:prstGeom prst="line">
            <a:avLst/>
          </a:prstGeom>
          <a:noFill/>
          <a:ln w="15875">
            <a:solidFill>
              <a:srgbClr val="4F6274"/>
            </a:solidFill>
            <a:round/>
            <a:headEnd/>
            <a:tailEnd/>
          </a:ln>
        </p:spPr>
        <p:txBody>
          <a:bodyPr/>
          <a:lstStyle/>
          <a:p>
            <a:endParaRPr lang="en-US" dirty="0"/>
          </a:p>
        </p:txBody>
      </p:sp>
      <p:sp>
        <p:nvSpPr>
          <p:cNvPr id="7204" name="Rectangle 100"/>
          <p:cNvSpPr>
            <a:spLocks noChangeArrowheads="1"/>
          </p:cNvSpPr>
          <p:nvPr/>
        </p:nvSpPr>
        <p:spPr bwMode="auto">
          <a:xfrm>
            <a:off x="1705989" y="1084263"/>
            <a:ext cx="5429250" cy="4845050"/>
          </a:xfrm>
          <a:prstGeom prst="rect">
            <a:avLst/>
          </a:prstGeom>
          <a:gradFill rotWithShape="0">
            <a:gsLst>
              <a:gs pos="0">
                <a:srgbClr val="E8EAF6"/>
              </a:gs>
              <a:gs pos="100000">
                <a:srgbClr val="C5CCD2"/>
              </a:gs>
            </a:gsLst>
            <a:lin ang="5400000" scaled="1"/>
          </a:gradFill>
          <a:ln w="9525">
            <a:noFill/>
            <a:miter lim="800000"/>
            <a:headEnd/>
            <a:tailEnd/>
          </a:ln>
        </p:spPr>
        <p:txBody>
          <a:bodyPr wrap="none" anchor="ctr"/>
          <a:lstStyle/>
          <a:p>
            <a:endParaRPr lang="en-US" dirty="0"/>
          </a:p>
        </p:txBody>
      </p:sp>
      <p:sp>
        <p:nvSpPr>
          <p:cNvPr id="7205" name="AutoShape 616"/>
          <p:cNvSpPr>
            <a:spLocks noChangeArrowheads="1"/>
          </p:cNvSpPr>
          <p:nvPr/>
        </p:nvSpPr>
        <p:spPr bwMode="auto">
          <a:xfrm>
            <a:off x="1764727" y="5463201"/>
            <a:ext cx="5257800" cy="420688"/>
          </a:xfrm>
          <a:prstGeom prst="roundRect">
            <a:avLst>
              <a:gd name="adj" fmla="val 16667"/>
            </a:avLst>
          </a:prstGeom>
          <a:solidFill>
            <a:srgbClr val="85B76F"/>
          </a:solidFill>
          <a:ln w="12700">
            <a:solidFill>
              <a:srgbClr val="4F6274">
                <a:alpha val="94901"/>
              </a:srgbClr>
            </a:solidFill>
            <a:round/>
            <a:headEnd/>
            <a:tailEnd/>
          </a:ln>
        </p:spPr>
        <p:txBody>
          <a:bodyPr wrap="none" anchor="ctr"/>
          <a:lstStyle/>
          <a:p>
            <a:endParaRPr lang="en-US" dirty="0"/>
          </a:p>
        </p:txBody>
      </p:sp>
      <p:sp>
        <p:nvSpPr>
          <p:cNvPr id="7207" name="AutoShape 618"/>
          <p:cNvSpPr>
            <a:spLocks noChangeArrowheads="1"/>
          </p:cNvSpPr>
          <p:nvPr/>
        </p:nvSpPr>
        <p:spPr bwMode="auto">
          <a:xfrm>
            <a:off x="3352800" y="1614251"/>
            <a:ext cx="3667706" cy="420688"/>
          </a:xfrm>
          <a:prstGeom prst="roundRect">
            <a:avLst>
              <a:gd name="adj" fmla="val 16667"/>
            </a:avLst>
          </a:prstGeom>
          <a:solidFill>
            <a:srgbClr val="96BEDA"/>
          </a:solidFill>
          <a:ln w="12700">
            <a:solidFill>
              <a:srgbClr val="4F6274"/>
            </a:solidFill>
            <a:round/>
            <a:headEnd/>
            <a:tailEnd/>
          </a:ln>
        </p:spPr>
        <p:txBody>
          <a:bodyPr wrap="none" anchor="ctr"/>
          <a:lstStyle/>
          <a:p>
            <a:endParaRPr lang="en-US" dirty="0"/>
          </a:p>
        </p:txBody>
      </p:sp>
      <p:sp>
        <p:nvSpPr>
          <p:cNvPr id="7208" name="AutoShape 619"/>
          <p:cNvSpPr>
            <a:spLocks noChangeArrowheads="1"/>
          </p:cNvSpPr>
          <p:nvPr/>
        </p:nvSpPr>
        <p:spPr bwMode="auto">
          <a:xfrm>
            <a:off x="1761552" y="3989179"/>
            <a:ext cx="5260975" cy="914400"/>
          </a:xfrm>
          <a:prstGeom prst="roundRect">
            <a:avLst>
              <a:gd name="adj" fmla="val 9829"/>
            </a:avLst>
          </a:prstGeom>
          <a:solidFill>
            <a:srgbClr val="96BEDA"/>
          </a:solidFill>
          <a:ln w="12700">
            <a:solidFill>
              <a:srgbClr val="4F6274"/>
            </a:solidFill>
            <a:round/>
            <a:headEnd/>
            <a:tailEnd/>
          </a:ln>
        </p:spPr>
        <p:txBody>
          <a:bodyPr wrap="none" anchor="ctr"/>
          <a:lstStyle/>
          <a:p>
            <a:endParaRPr lang="en-US" dirty="0"/>
          </a:p>
        </p:txBody>
      </p:sp>
      <p:sp>
        <p:nvSpPr>
          <p:cNvPr id="7209" name="AutoShape 620"/>
          <p:cNvSpPr>
            <a:spLocks noChangeArrowheads="1"/>
          </p:cNvSpPr>
          <p:nvPr/>
        </p:nvSpPr>
        <p:spPr bwMode="auto">
          <a:xfrm>
            <a:off x="1761552" y="3504992"/>
            <a:ext cx="5260975" cy="420687"/>
          </a:xfrm>
          <a:prstGeom prst="roundRect">
            <a:avLst>
              <a:gd name="adj" fmla="val 9829"/>
            </a:avLst>
          </a:prstGeom>
          <a:solidFill>
            <a:schemeClr val="accent1">
              <a:lumMod val="60000"/>
              <a:lumOff val="40000"/>
            </a:schemeClr>
          </a:solidFill>
          <a:ln w="12700">
            <a:solidFill>
              <a:srgbClr val="4F6274"/>
            </a:solidFill>
            <a:round/>
            <a:headEnd/>
            <a:tailEnd/>
          </a:ln>
        </p:spPr>
        <p:txBody>
          <a:bodyPr wrap="none" anchor="ctr"/>
          <a:lstStyle/>
          <a:p>
            <a:endParaRPr lang="en-US" dirty="0"/>
          </a:p>
        </p:txBody>
      </p:sp>
      <p:sp>
        <p:nvSpPr>
          <p:cNvPr id="7210" name="AutoShape 621"/>
          <p:cNvSpPr>
            <a:spLocks noChangeArrowheads="1"/>
          </p:cNvSpPr>
          <p:nvPr/>
        </p:nvSpPr>
        <p:spPr bwMode="auto">
          <a:xfrm>
            <a:off x="1761552" y="4975205"/>
            <a:ext cx="5260975" cy="420688"/>
          </a:xfrm>
          <a:prstGeom prst="roundRect">
            <a:avLst>
              <a:gd name="adj" fmla="val 9829"/>
            </a:avLst>
          </a:prstGeom>
          <a:solidFill>
            <a:schemeClr val="accent1">
              <a:lumMod val="60000"/>
              <a:lumOff val="40000"/>
            </a:schemeClr>
          </a:solidFill>
          <a:ln w="12700">
            <a:solidFill>
              <a:srgbClr val="4F6274"/>
            </a:solidFill>
            <a:round/>
            <a:headEnd/>
            <a:tailEnd/>
          </a:ln>
        </p:spPr>
        <p:txBody>
          <a:bodyPr wrap="none" anchor="ctr"/>
          <a:lstStyle/>
          <a:p>
            <a:endParaRPr lang="en-US" dirty="0"/>
          </a:p>
        </p:txBody>
      </p:sp>
      <p:sp>
        <p:nvSpPr>
          <p:cNvPr id="7211" name="AutoShape 622"/>
          <p:cNvSpPr>
            <a:spLocks noChangeArrowheads="1"/>
          </p:cNvSpPr>
          <p:nvPr/>
        </p:nvSpPr>
        <p:spPr bwMode="auto">
          <a:xfrm>
            <a:off x="1761552" y="3034629"/>
            <a:ext cx="5260975" cy="420687"/>
          </a:xfrm>
          <a:prstGeom prst="roundRect">
            <a:avLst>
              <a:gd name="adj" fmla="val 9829"/>
            </a:avLst>
          </a:prstGeom>
          <a:solidFill>
            <a:srgbClr val="96BEDA"/>
          </a:solidFill>
          <a:ln w="12700">
            <a:solidFill>
              <a:srgbClr val="4F6274"/>
            </a:solidFill>
            <a:round/>
            <a:headEnd/>
            <a:tailEnd/>
          </a:ln>
        </p:spPr>
        <p:txBody>
          <a:bodyPr wrap="none" anchor="ctr"/>
          <a:lstStyle/>
          <a:p>
            <a:endParaRPr lang="en-US" dirty="0"/>
          </a:p>
        </p:txBody>
      </p:sp>
      <p:sp>
        <p:nvSpPr>
          <p:cNvPr id="7212" name="AutoShape 623"/>
          <p:cNvSpPr>
            <a:spLocks noChangeArrowheads="1"/>
          </p:cNvSpPr>
          <p:nvPr/>
        </p:nvSpPr>
        <p:spPr bwMode="auto">
          <a:xfrm>
            <a:off x="1761552" y="2559966"/>
            <a:ext cx="5260975" cy="420688"/>
          </a:xfrm>
          <a:prstGeom prst="roundRect">
            <a:avLst>
              <a:gd name="adj" fmla="val 9829"/>
            </a:avLst>
          </a:prstGeom>
          <a:solidFill>
            <a:srgbClr val="96BEDA"/>
          </a:solidFill>
          <a:ln w="12700">
            <a:solidFill>
              <a:srgbClr val="4F6274"/>
            </a:solidFill>
            <a:round/>
            <a:headEnd/>
            <a:tailEnd/>
          </a:ln>
        </p:spPr>
        <p:txBody>
          <a:bodyPr wrap="none" anchor="ctr"/>
          <a:lstStyle/>
          <a:p>
            <a:endParaRPr lang="en-US" dirty="0"/>
          </a:p>
        </p:txBody>
      </p:sp>
      <p:sp>
        <p:nvSpPr>
          <p:cNvPr id="7213" name="AutoShape 624"/>
          <p:cNvSpPr>
            <a:spLocks noChangeArrowheads="1"/>
          </p:cNvSpPr>
          <p:nvPr/>
        </p:nvSpPr>
        <p:spPr bwMode="auto">
          <a:xfrm>
            <a:off x="1761552" y="2075552"/>
            <a:ext cx="5260975" cy="420688"/>
          </a:xfrm>
          <a:prstGeom prst="roundRect">
            <a:avLst>
              <a:gd name="adj" fmla="val 9829"/>
            </a:avLst>
          </a:prstGeom>
          <a:solidFill>
            <a:srgbClr val="96BEDA"/>
          </a:solidFill>
          <a:ln w="12700">
            <a:solidFill>
              <a:srgbClr val="4F6274"/>
            </a:solidFill>
            <a:round/>
            <a:headEnd/>
            <a:tailEnd/>
          </a:ln>
        </p:spPr>
        <p:txBody>
          <a:bodyPr wrap="none" anchor="ctr"/>
          <a:lstStyle/>
          <a:p>
            <a:endParaRPr lang="en-US" dirty="0"/>
          </a:p>
        </p:txBody>
      </p:sp>
      <p:sp>
        <p:nvSpPr>
          <p:cNvPr id="7214" name="Rectangle 625"/>
          <p:cNvSpPr>
            <a:spLocks noChangeArrowheads="1"/>
          </p:cNvSpPr>
          <p:nvPr/>
        </p:nvSpPr>
        <p:spPr bwMode="auto">
          <a:xfrm>
            <a:off x="3773140" y="3597295"/>
            <a:ext cx="884858" cy="261610"/>
          </a:xfrm>
          <a:prstGeom prst="rect">
            <a:avLst/>
          </a:prstGeom>
          <a:noFill/>
          <a:ln w="9525">
            <a:noFill/>
            <a:miter lim="800000"/>
            <a:headEnd/>
            <a:tailEnd/>
          </a:ln>
        </p:spPr>
        <p:txBody>
          <a:bodyPr wrap="none" lIns="0" tIns="0" rIns="0" bIns="0">
            <a:spAutoFit/>
          </a:bodyPr>
          <a:lstStyle/>
          <a:p>
            <a:pPr algn="l" eaLnBrk="0" hangingPunct="0">
              <a:lnSpc>
                <a:spcPct val="85000"/>
              </a:lnSpc>
              <a:spcBef>
                <a:spcPts val="0"/>
              </a:spcBef>
            </a:pPr>
            <a:r>
              <a:rPr lang="en-US" sz="1000" dirty="0" smtClean="0"/>
              <a:t>Address</a:t>
            </a:r>
          </a:p>
          <a:p>
            <a:pPr algn="l" eaLnBrk="0" hangingPunct="0">
              <a:lnSpc>
                <a:spcPct val="85000"/>
              </a:lnSpc>
              <a:spcBef>
                <a:spcPts val="0"/>
              </a:spcBef>
            </a:pPr>
            <a:r>
              <a:rPr lang="en-US" sz="1000" dirty="0" smtClean="0"/>
              <a:t>Standardization</a:t>
            </a:r>
            <a:endParaRPr lang="en-US" sz="1000" dirty="0"/>
          </a:p>
        </p:txBody>
      </p:sp>
      <p:sp>
        <p:nvSpPr>
          <p:cNvPr id="7215" name="Rectangle 626"/>
          <p:cNvSpPr>
            <a:spLocks noChangeArrowheads="1"/>
          </p:cNvSpPr>
          <p:nvPr/>
        </p:nvSpPr>
        <p:spPr bwMode="auto">
          <a:xfrm>
            <a:off x="2166394" y="3593892"/>
            <a:ext cx="1130300" cy="261610"/>
          </a:xfrm>
          <a:prstGeom prst="rect">
            <a:avLst/>
          </a:prstGeom>
          <a:noFill/>
          <a:ln w="9525">
            <a:noFill/>
            <a:miter lim="800000"/>
            <a:headEnd/>
            <a:tailEnd/>
          </a:ln>
        </p:spPr>
        <p:txBody>
          <a:bodyPr lIns="0" tIns="0" rIns="0" bIns="0">
            <a:spAutoFit/>
          </a:bodyPr>
          <a:lstStyle/>
          <a:p>
            <a:pPr algn="l" eaLnBrk="0" hangingPunct="0">
              <a:lnSpc>
                <a:spcPct val="85000"/>
              </a:lnSpc>
              <a:spcBef>
                <a:spcPts val="0"/>
              </a:spcBef>
            </a:pPr>
            <a:r>
              <a:rPr lang="en-US" sz="1000" dirty="0" smtClean="0"/>
              <a:t>Data</a:t>
            </a:r>
          </a:p>
          <a:p>
            <a:pPr algn="l" eaLnBrk="0" hangingPunct="0">
              <a:lnSpc>
                <a:spcPct val="85000"/>
              </a:lnSpc>
              <a:spcBef>
                <a:spcPts val="0"/>
              </a:spcBef>
            </a:pPr>
            <a:r>
              <a:rPr lang="en-US" sz="1000" dirty="0" smtClean="0"/>
              <a:t>Cleansing</a:t>
            </a:r>
            <a:endParaRPr lang="en-US" sz="1000" dirty="0"/>
          </a:p>
        </p:txBody>
      </p:sp>
      <p:sp>
        <p:nvSpPr>
          <p:cNvPr id="7216" name="Rectangle 627"/>
          <p:cNvSpPr>
            <a:spLocks noChangeArrowheads="1"/>
          </p:cNvSpPr>
          <p:nvPr/>
        </p:nvSpPr>
        <p:spPr bwMode="auto">
          <a:xfrm>
            <a:off x="5549327" y="3525629"/>
            <a:ext cx="746125" cy="390525"/>
          </a:xfrm>
          <a:prstGeom prst="rect">
            <a:avLst/>
          </a:prstGeom>
          <a:noFill/>
          <a:ln w="9525">
            <a:noFill/>
            <a:miter lim="800000"/>
            <a:headEnd/>
            <a:tailEnd/>
          </a:ln>
        </p:spPr>
        <p:txBody>
          <a:bodyPr wrap="none" lIns="0" tIns="0" rIns="0" bIns="0">
            <a:spAutoFit/>
          </a:bodyPr>
          <a:lstStyle/>
          <a:p>
            <a:pPr algn="l" eaLnBrk="0" hangingPunct="0">
              <a:lnSpc>
                <a:spcPct val="85000"/>
              </a:lnSpc>
              <a:spcBef>
                <a:spcPct val="50000"/>
              </a:spcBef>
            </a:pPr>
            <a:r>
              <a:rPr lang="en-US" sz="1000" dirty="0"/>
              <a:t>Open </a:t>
            </a:r>
            <a:br>
              <a:rPr lang="en-US" sz="1000" dirty="0"/>
            </a:br>
            <a:r>
              <a:rPr lang="en-US" sz="1000" dirty="0"/>
              <a:t>Cleanse </a:t>
            </a:r>
            <a:br>
              <a:rPr lang="en-US" sz="1000" dirty="0"/>
            </a:br>
            <a:r>
              <a:rPr lang="en-US" sz="1000" dirty="0"/>
              <a:t>Architecture</a:t>
            </a:r>
          </a:p>
        </p:txBody>
      </p:sp>
      <p:pic>
        <p:nvPicPr>
          <p:cNvPr id="7217" name="Picture 628" descr="data_replace"/>
          <p:cNvPicPr>
            <a:picLocks noChangeAspect="1" noChangeArrowheads="1"/>
          </p:cNvPicPr>
          <p:nvPr/>
        </p:nvPicPr>
        <p:blipFill>
          <a:blip r:embed="rId11" cstate="print"/>
          <a:srcRect/>
          <a:stretch>
            <a:fillRect/>
          </a:stretch>
        </p:blipFill>
        <p:spPr bwMode="auto">
          <a:xfrm>
            <a:off x="2806700" y="3605004"/>
            <a:ext cx="284760" cy="284760"/>
          </a:xfrm>
          <a:prstGeom prst="rect">
            <a:avLst/>
          </a:prstGeom>
          <a:noFill/>
          <a:ln w="9525">
            <a:noFill/>
            <a:miter lim="800000"/>
            <a:headEnd/>
            <a:tailEnd/>
          </a:ln>
        </p:spPr>
      </p:pic>
      <p:pic>
        <p:nvPicPr>
          <p:cNvPr id="7218" name="Picture 629" descr="funnel_up"/>
          <p:cNvPicPr>
            <a:picLocks noChangeAspect="1" noChangeArrowheads="1"/>
          </p:cNvPicPr>
          <p:nvPr/>
        </p:nvPicPr>
        <p:blipFill>
          <a:blip r:embed="rId12" cstate="print"/>
          <a:srcRect/>
          <a:stretch>
            <a:fillRect/>
          </a:stretch>
        </p:blipFill>
        <p:spPr bwMode="auto">
          <a:xfrm>
            <a:off x="6225850" y="3579603"/>
            <a:ext cx="287089" cy="287089"/>
          </a:xfrm>
          <a:prstGeom prst="rect">
            <a:avLst/>
          </a:prstGeom>
          <a:noFill/>
          <a:ln w="9525">
            <a:noFill/>
            <a:miter lim="800000"/>
            <a:headEnd/>
            <a:tailEnd/>
          </a:ln>
        </p:spPr>
      </p:pic>
      <p:pic>
        <p:nvPicPr>
          <p:cNvPr id="7219" name="Picture 630" descr="Contacts_128"/>
          <p:cNvPicPr>
            <a:picLocks noChangeAspect="1" noChangeArrowheads="1"/>
          </p:cNvPicPr>
          <p:nvPr/>
        </p:nvPicPr>
        <p:blipFill>
          <a:blip r:embed="rId13" cstate="print"/>
          <a:srcRect t="16315" b="12376"/>
          <a:stretch>
            <a:fillRect/>
          </a:stretch>
        </p:blipFill>
        <p:spPr bwMode="auto">
          <a:xfrm>
            <a:off x="4713620" y="3549193"/>
            <a:ext cx="460279" cy="330200"/>
          </a:xfrm>
          <a:prstGeom prst="rect">
            <a:avLst/>
          </a:prstGeom>
          <a:noFill/>
          <a:ln w="9525">
            <a:noFill/>
            <a:miter lim="800000"/>
            <a:headEnd/>
            <a:tailEnd/>
          </a:ln>
        </p:spPr>
      </p:pic>
      <p:sp>
        <p:nvSpPr>
          <p:cNvPr id="7220" name="Rectangle 631"/>
          <p:cNvSpPr>
            <a:spLocks noChangeArrowheads="1"/>
          </p:cNvSpPr>
          <p:nvPr/>
        </p:nvSpPr>
        <p:spPr bwMode="auto">
          <a:xfrm>
            <a:off x="2101276" y="4217879"/>
            <a:ext cx="790575" cy="307777"/>
          </a:xfrm>
          <a:prstGeom prst="rect">
            <a:avLst/>
          </a:prstGeom>
          <a:noFill/>
          <a:ln w="9525">
            <a:noFill/>
            <a:miter lim="800000"/>
            <a:headEnd/>
            <a:tailEnd/>
          </a:ln>
        </p:spPr>
        <p:txBody>
          <a:bodyPr wrap="square" lIns="0" tIns="0" rIns="0" bIns="0" anchor="ctr">
            <a:spAutoFit/>
          </a:bodyPr>
          <a:lstStyle/>
          <a:p>
            <a:pPr>
              <a:spcBef>
                <a:spcPct val="20000"/>
              </a:spcBef>
              <a:buClr>
                <a:srgbClr val="2C548C"/>
              </a:buClr>
              <a:buFont typeface="Times" pitchFamily="18" charset="0"/>
              <a:buNone/>
            </a:pPr>
            <a:r>
              <a:rPr lang="en-US" sz="1000" dirty="0" smtClean="0"/>
              <a:t>Single or Multidomain</a:t>
            </a:r>
            <a:endParaRPr lang="en-US" sz="1000" dirty="0"/>
          </a:p>
        </p:txBody>
      </p:sp>
      <p:sp>
        <p:nvSpPr>
          <p:cNvPr id="7221" name="Rectangle 632"/>
          <p:cNvSpPr>
            <a:spLocks noChangeArrowheads="1"/>
          </p:cNvSpPr>
          <p:nvPr/>
        </p:nvSpPr>
        <p:spPr bwMode="auto">
          <a:xfrm>
            <a:off x="3241102" y="4305092"/>
            <a:ext cx="471487" cy="168275"/>
          </a:xfrm>
          <a:prstGeom prst="rect">
            <a:avLst/>
          </a:prstGeom>
          <a:noFill/>
          <a:ln w="9525">
            <a:noFill/>
            <a:miter lim="800000"/>
            <a:headEnd/>
            <a:tailEnd/>
          </a:ln>
        </p:spPr>
        <p:txBody>
          <a:bodyPr wrap="none" anchor="ctr"/>
          <a:lstStyle/>
          <a:p>
            <a:endParaRPr lang="en-US" dirty="0"/>
          </a:p>
        </p:txBody>
      </p:sp>
      <p:sp>
        <p:nvSpPr>
          <p:cNvPr id="7222" name="Line 633"/>
          <p:cNvSpPr>
            <a:spLocks noChangeShapeType="1"/>
          </p:cNvSpPr>
          <p:nvPr/>
        </p:nvSpPr>
        <p:spPr bwMode="auto">
          <a:xfrm flipV="1">
            <a:off x="3811014" y="4330492"/>
            <a:ext cx="93663" cy="85725"/>
          </a:xfrm>
          <a:prstGeom prst="line">
            <a:avLst/>
          </a:prstGeom>
          <a:noFill/>
          <a:ln w="9525">
            <a:solidFill>
              <a:srgbClr val="405064"/>
            </a:solidFill>
            <a:round/>
            <a:headEnd/>
            <a:tailEnd/>
          </a:ln>
        </p:spPr>
        <p:txBody>
          <a:bodyPr wrap="none" anchor="ctr"/>
          <a:lstStyle/>
          <a:p>
            <a:endParaRPr lang="en-US" dirty="0"/>
          </a:p>
        </p:txBody>
      </p:sp>
      <p:pic>
        <p:nvPicPr>
          <p:cNvPr id="7223" name="Picture 634" descr="Package-128"/>
          <p:cNvPicPr>
            <a:picLocks noChangeAspect="1" noChangeArrowheads="1"/>
          </p:cNvPicPr>
          <p:nvPr/>
        </p:nvPicPr>
        <p:blipFill>
          <a:blip r:embed="rId14" cstate="print"/>
          <a:srcRect/>
          <a:stretch>
            <a:fillRect/>
          </a:stretch>
        </p:blipFill>
        <p:spPr bwMode="auto">
          <a:xfrm>
            <a:off x="3691952" y="4363829"/>
            <a:ext cx="182562" cy="182563"/>
          </a:xfrm>
          <a:prstGeom prst="rect">
            <a:avLst/>
          </a:prstGeom>
          <a:noFill/>
          <a:ln w="9525">
            <a:noFill/>
            <a:miter lim="800000"/>
            <a:headEnd/>
            <a:tailEnd/>
          </a:ln>
        </p:spPr>
      </p:pic>
      <p:sp>
        <p:nvSpPr>
          <p:cNvPr id="7224" name="Line 635"/>
          <p:cNvSpPr>
            <a:spLocks noChangeShapeType="1"/>
          </p:cNvSpPr>
          <p:nvPr/>
        </p:nvSpPr>
        <p:spPr bwMode="auto">
          <a:xfrm flipH="1">
            <a:off x="3095052" y="4379704"/>
            <a:ext cx="90487" cy="90488"/>
          </a:xfrm>
          <a:prstGeom prst="line">
            <a:avLst/>
          </a:prstGeom>
          <a:noFill/>
          <a:ln w="9525">
            <a:solidFill>
              <a:srgbClr val="405064"/>
            </a:solidFill>
            <a:round/>
            <a:headEnd/>
            <a:tailEnd/>
          </a:ln>
        </p:spPr>
        <p:txBody>
          <a:bodyPr wrap="none" anchor="ctr"/>
          <a:lstStyle/>
          <a:p>
            <a:endParaRPr lang="en-US" dirty="0"/>
          </a:p>
        </p:txBody>
      </p:sp>
      <p:pic>
        <p:nvPicPr>
          <p:cNvPr id="7225" name="Picture 636" descr="j0434847"/>
          <p:cNvPicPr>
            <a:picLocks noChangeAspect="1" noChangeArrowheads="1"/>
          </p:cNvPicPr>
          <p:nvPr/>
        </p:nvPicPr>
        <p:blipFill>
          <a:blip r:embed="rId15" cstate="print"/>
          <a:srcRect/>
          <a:stretch>
            <a:fillRect/>
          </a:stretch>
        </p:blipFill>
        <p:spPr bwMode="auto">
          <a:xfrm>
            <a:off x="2939477" y="4390817"/>
            <a:ext cx="182562" cy="179387"/>
          </a:xfrm>
          <a:prstGeom prst="rect">
            <a:avLst/>
          </a:prstGeom>
          <a:noFill/>
          <a:ln w="6350">
            <a:noFill/>
            <a:miter lim="800000"/>
            <a:headEnd/>
            <a:tailEnd/>
          </a:ln>
        </p:spPr>
      </p:pic>
      <p:pic>
        <p:nvPicPr>
          <p:cNvPr id="7226" name="Picture 637" descr="j0434847"/>
          <p:cNvPicPr>
            <a:picLocks noChangeAspect="1" noChangeArrowheads="1"/>
          </p:cNvPicPr>
          <p:nvPr/>
        </p:nvPicPr>
        <p:blipFill>
          <a:blip r:embed="rId15" cstate="print"/>
          <a:srcRect/>
          <a:stretch>
            <a:fillRect/>
          </a:stretch>
        </p:blipFill>
        <p:spPr bwMode="auto">
          <a:xfrm>
            <a:off x="3320477" y="4403517"/>
            <a:ext cx="182562" cy="179387"/>
          </a:xfrm>
          <a:prstGeom prst="rect">
            <a:avLst/>
          </a:prstGeom>
          <a:noFill/>
          <a:ln w="6350">
            <a:noFill/>
            <a:miter lim="800000"/>
            <a:headEnd/>
            <a:tailEnd/>
          </a:ln>
        </p:spPr>
      </p:pic>
      <p:pic>
        <p:nvPicPr>
          <p:cNvPr id="7227" name="Picture 638" descr="Business Man Blue_128"/>
          <p:cNvPicPr>
            <a:picLocks noChangeAspect="1" noChangeArrowheads="1"/>
          </p:cNvPicPr>
          <p:nvPr/>
        </p:nvPicPr>
        <p:blipFill>
          <a:blip r:embed="rId16" cstate="print"/>
          <a:srcRect/>
          <a:stretch>
            <a:fillRect/>
          </a:stretch>
        </p:blipFill>
        <p:spPr bwMode="auto">
          <a:xfrm>
            <a:off x="3120452" y="4166979"/>
            <a:ext cx="238125" cy="238125"/>
          </a:xfrm>
          <a:prstGeom prst="rect">
            <a:avLst/>
          </a:prstGeom>
          <a:noFill/>
          <a:ln w="9525">
            <a:noFill/>
            <a:miter lim="800000"/>
            <a:headEnd/>
            <a:tailEnd/>
          </a:ln>
        </p:spPr>
      </p:pic>
      <p:sp>
        <p:nvSpPr>
          <p:cNvPr id="7228" name="Line 639"/>
          <p:cNvSpPr>
            <a:spLocks noChangeShapeType="1"/>
          </p:cNvSpPr>
          <p:nvPr/>
        </p:nvSpPr>
        <p:spPr bwMode="auto">
          <a:xfrm flipH="1" flipV="1">
            <a:off x="3247452" y="4360654"/>
            <a:ext cx="90487" cy="90488"/>
          </a:xfrm>
          <a:prstGeom prst="line">
            <a:avLst/>
          </a:prstGeom>
          <a:noFill/>
          <a:ln w="9525">
            <a:solidFill>
              <a:srgbClr val="405064"/>
            </a:solidFill>
            <a:round/>
            <a:headEnd/>
            <a:tailEnd/>
          </a:ln>
        </p:spPr>
        <p:txBody>
          <a:bodyPr wrap="none" anchor="ctr"/>
          <a:lstStyle/>
          <a:p>
            <a:endParaRPr lang="en-US" dirty="0"/>
          </a:p>
        </p:txBody>
      </p:sp>
      <p:sp>
        <p:nvSpPr>
          <p:cNvPr id="7229" name="Line 640"/>
          <p:cNvSpPr>
            <a:spLocks noChangeShapeType="1"/>
          </p:cNvSpPr>
          <p:nvPr/>
        </p:nvSpPr>
        <p:spPr bwMode="auto">
          <a:xfrm flipH="1" flipV="1">
            <a:off x="4009452" y="4332079"/>
            <a:ext cx="90487" cy="90488"/>
          </a:xfrm>
          <a:prstGeom prst="line">
            <a:avLst/>
          </a:prstGeom>
          <a:noFill/>
          <a:ln w="9525">
            <a:solidFill>
              <a:srgbClr val="405064"/>
            </a:solidFill>
            <a:round/>
            <a:headEnd/>
            <a:tailEnd/>
          </a:ln>
        </p:spPr>
        <p:txBody>
          <a:bodyPr wrap="none" anchor="ctr"/>
          <a:lstStyle/>
          <a:p>
            <a:endParaRPr lang="en-US" dirty="0"/>
          </a:p>
        </p:txBody>
      </p:sp>
      <p:pic>
        <p:nvPicPr>
          <p:cNvPr id="7230" name="Picture 641" descr="product_128"/>
          <p:cNvPicPr>
            <a:picLocks noChangeAspect="1" noChangeArrowheads="1"/>
          </p:cNvPicPr>
          <p:nvPr/>
        </p:nvPicPr>
        <p:blipFill>
          <a:blip r:embed="rId17" cstate="print"/>
          <a:srcRect/>
          <a:stretch>
            <a:fillRect/>
          </a:stretch>
        </p:blipFill>
        <p:spPr bwMode="auto">
          <a:xfrm>
            <a:off x="3836414" y="4166979"/>
            <a:ext cx="265113" cy="263525"/>
          </a:xfrm>
          <a:prstGeom prst="rect">
            <a:avLst/>
          </a:prstGeom>
          <a:noFill/>
          <a:ln w="9525">
            <a:noFill/>
            <a:miter lim="800000"/>
            <a:headEnd/>
            <a:tailEnd/>
          </a:ln>
        </p:spPr>
      </p:pic>
      <p:pic>
        <p:nvPicPr>
          <p:cNvPr id="7231" name="Picture 642" descr="Package-128"/>
          <p:cNvPicPr>
            <a:picLocks noChangeAspect="1" noChangeArrowheads="1"/>
          </p:cNvPicPr>
          <p:nvPr/>
        </p:nvPicPr>
        <p:blipFill>
          <a:blip r:embed="rId14" cstate="print"/>
          <a:srcRect/>
          <a:stretch>
            <a:fillRect/>
          </a:stretch>
        </p:blipFill>
        <p:spPr bwMode="auto">
          <a:xfrm>
            <a:off x="4044377" y="4367004"/>
            <a:ext cx="182562" cy="182563"/>
          </a:xfrm>
          <a:prstGeom prst="rect">
            <a:avLst/>
          </a:prstGeom>
          <a:noFill/>
          <a:ln w="9525">
            <a:noFill/>
            <a:miter lim="800000"/>
            <a:headEnd/>
            <a:tailEnd/>
          </a:ln>
        </p:spPr>
      </p:pic>
      <p:sp>
        <p:nvSpPr>
          <p:cNvPr id="7232" name="Line 643"/>
          <p:cNvSpPr>
            <a:spLocks noChangeShapeType="1"/>
          </p:cNvSpPr>
          <p:nvPr/>
        </p:nvSpPr>
        <p:spPr bwMode="auto">
          <a:xfrm>
            <a:off x="3377627" y="4266992"/>
            <a:ext cx="396875" cy="0"/>
          </a:xfrm>
          <a:prstGeom prst="line">
            <a:avLst/>
          </a:prstGeom>
          <a:noFill/>
          <a:ln w="15875">
            <a:solidFill>
              <a:schemeClr val="tx1"/>
            </a:solidFill>
            <a:round/>
            <a:headEnd type="triangle" w="med" len="med"/>
            <a:tailEnd type="triangle" w="med" len="med"/>
          </a:ln>
        </p:spPr>
        <p:txBody>
          <a:bodyPr wrap="none" anchor="ctr"/>
          <a:lstStyle/>
          <a:p>
            <a:endParaRPr lang="en-US" dirty="0"/>
          </a:p>
        </p:txBody>
      </p:sp>
      <p:sp>
        <p:nvSpPr>
          <p:cNvPr id="7233" name="Rectangle 644"/>
          <p:cNvSpPr>
            <a:spLocks noChangeArrowheads="1"/>
          </p:cNvSpPr>
          <p:nvPr/>
        </p:nvSpPr>
        <p:spPr bwMode="auto">
          <a:xfrm>
            <a:off x="2907727" y="4609892"/>
            <a:ext cx="592137" cy="152400"/>
          </a:xfrm>
          <a:prstGeom prst="rect">
            <a:avLst/>
          </a:prstGeom>
          <a:noFill/>
          <a:ln w="9525">
            <a:noFill/>
            <a:miter lim="800000"/>
            <a:headEnd/>
            <a:tailEnd/>
          </a:ln>
        </p:spPr>
        <p:txBody>
          <a:bodyPr wrap="none" lIns="0" tIns="0" rIns="0" bIns="0" anchor="ctr">
            <a:spAutoFit/>
          </a:bodyPr>
          <a:lstStyle/>
          <a:p>
            <a:pPr>
              <a:spcBef>
                <a:spcPct val="20000"/>
              </a:spcBef>
              <a:buClr>
                <a:srgbClr val="2C548C"/>
              </a:buClr>
              <a:buFont typeface="Times" pitchFamily="18" charset="0"/>
              <a:buNone/>
            </a:pPr>
            <a:r>
              <a:rPr lang="en-US" sz="1000" dirty="0"/>
              <a:t>Customer</a:t>
            </a:r>
          </a:p>
        </p:txBody>
      </p:sp>
      <p:sp>
        <p:nvSpPr>
          <p:cNvPr id="7234" name="Rectangle 645"/>
          <p:cNvSpPr>
            <a:spLocks noChangeArrowheads="1"/>
          </p:cNvSpPr>
          <p:nvPr/>
        </p:nvSpPr>
        <p:spPr bwMode="auto">
          <a:xfrm>
            <a:off x="3734814" y="4609892"/>
            <a:ext cx="479425" cy="152400"/>
          </a:xfrm>
          <a:prstGeom prst="rect">
            <a:avLst/>
          </a:prstGeom>
          <a:noFill/>
          <a:ln w="9525">
            <a:noFill/>
            <a:miter lim="800000"/>
            <a:headEnd/>
            <a:tailEnd/>
          </a:ln>
        </p:spPr>
        <p:txBody>
          <a:bodyPr wrap="none" lIns="0" tIns="0" rIns="0" bIns="0" anchor="ctr">
            <a:spAutoFit/>
          </a:bodyPr>
          <a:lstStyle/>
          <a:p>
            <a:pPr>
              <a:spcBef>
                <a:spcPct val="20000"/>
              </a:spcBef>
              <a:buClr>
                <a:srgbClr val="2C548C"/>
              </a:buClr>
              <a:buFont typeface="Times" pitchFamily="18" charset="0"/>
              <a:buNone/>
            </a:pPr>
            <a:r>
              <a:rPr lang="en-US" sz="1000" dirty="0"/>
              <a:t>Product</a:t>
            </a:r>
          </a:p>
        </p:txBody>
      </p:sp>
      <p:grpSp>
        <p:nvGrpSpPr>
          <p:cNvPr id="3" name="Group 646"/>
          <p:cNvGrpSpPr>
            <a:grpSpLocks/>
          </p:cNvGrpSpPr>
          <p:nvPr/>
        </p:nvGrpSpPr>
        <p:grpSpPr bwMode="auto">
          <a:xfrm>
            <a:off x="5331839" y="4141579"/>
            <a:ext cx="365125" cy="504825"/>
            <a:chOff x="2166" y="3595"/>
            <a:chExt cx="246" cy="307"/>
          </a:xfrm>
        </p:grpSpPr>
        <p:sp>
          <p:nvSpPr>
            <p:cNvPr id="7317" name="AutoShape 647"/>
            <p:cNvSpPr>
              <a:spLocks noChangeArrowheads="1"/>
            </p:cNvSpPr>
            <p:nvPr/>
          </p:nvSpPr>
          <p:spPr bwMode="auto">
            <a:xfrm>
              <a:off x="2166" y="3608"/>
              <a:ext cx="246" cy="172"/>
            </a:xfrm>
            <a:prstGeom prst="roundRect">
              <a:avLst>
                <a:gd name="adj" fmla="val 20611"/>
              </a:avLst>
            </a:prstGeom>
            <a:solidFill>
              <a:srgbClr val="405064"/>
            </a:solidFill>
            <a:ln w="9525">
              <a:noFill/>
              <a:round/>
              <a:headEnd/>
              <a:tailEnd/>
            </a:ln>
          </p:spPr>
          <p:txBody>
            <a:bodyPr wrap="none" anchor="ctr"/>
            <a:lstStyle/>
            <a:p>
              <a:endParaRPr lang="en-US" dirty="0"/>
            </a:p>
          </p:txBody>
        </p:sp>
        <p:sp>
          <p:nvSpPr>
            <p:cNvPr id="7318" name="AutoShape 648"/>
            <p:cNvSpPr>
              <a:spLocks noChangeArrowheads="1"/>
            </p:cNvSpPr>
            <p:nvPr/>
          </p:nvSpPr>
          <p:spPr bwMode="auto">
            <a:xfrm>
              <a:off x="2166" y="3690"/>
              <a:ext cx="246" cy="212"/>
            </a:xfrm>
            <a:prstGeom prst="roundRect">
              <a:avLst>
                <a:gd name="adj" fmla="val 16667"/>
              </a:avLst>
            </a:prstGeom>
            <a:solidFill>
              <a:schemeClr val="bg1"/>
            </a:solidFill>
            <a:ln w="9525">
              <a:noFill/>
              <a:round/>
              <a:headEnd/>
              <a:tailEnd/>
            </a:ln>
          </p:spPr>
          <p:txBody>
            <a:bodyPr wrap="none" anchor="ctr"/>
            <a:lstStyle/>
            <a:p>
              <a:endParaRPr lang="en-US" dirty="0"/>
            </a:p>
          </p:txBody>
        </p:sp>
        <p:sp>
          <p:nvSpPr>
            <p:cNvPr id="7319" name="Rectangle 649"/>
            <p:cNvSpPr>
              <a:spLocks noChangeArrowheads="1"/>
            </p:cNvSpPr>
            <p:nvPr/>
          </p:nvSpPr>
          <p:spPr bwMode="auto">
            <a:xfrm>
              <a:off x="2166" y="3683"/>
              <a:ext cx="246" cy="97"/>
            </a:xfrm>
            <a:prstGeom prst="rect">
              <a:avLst/>
            </a:prstGeom>
            <a:solidFill>
              <a:schemeClr val="bg1"/>
            </a:solidFill>
            <a:ln w="9525">
              <a:noFill/>
              <a:miter lim="800000"/>
              <a:headEnd/>
              <a:tailEnd/>
            </a:ln>
          </p:spPr>
          <p:txBody>
            <a:bodyPr wrap="none" anchor="ctr"/>
            <a:lstStyle/>
            <a:p>
              <a:endParaRPr lang="en-US" dirty="0"/>
            </a:p>
          </p:txBody>
        </p:sp>
        <p:sp>
          <p:nvSpPr>
            <p:cNvPr id="7320" name="AutoShape 650"/>
            <p:cNvSpPr>
              <a:spLocks noChangeArrowheads="1"/>
            </p:cNvSpPr>
            <p:nvPr/>
          </p:nvSpPr>
          <p:spPr bwMode="auto">
            <a:xfrm>
              <a:off x="2166" y="3608"/>
              <a:ext cx="246" cy="294"/>
            </a:xfrm>
            <a:prstGeom prst="roundRect">
              <a:avLst>
                <a:gd name="adj" fmla="val 15144"/>
              </a:avLst>
            </a:prstGeom>
            <a:noFill/>
            <a:ln w="9525">
              <a:solidFill>
                <a:schemeClr val="bg2"/>
              </a:solidFill>
              <a:round/>
              <a:headEnd/>
              <a:tailEnd/>
            </a:ln>
          </p:spPr>
          <p:txBody>
            <a:bodyPr wrap="none" anchor="ctr"/>
            <a:lstStyle/>
            <a:p>
              <a:endParaRPr lang="en-US" dirty="0"/>
            </a:p>
          </p:txBody>
        </p:sp>
        <p:sp>
          <p:nvSpPr>
            <p:cNvPr id="7321" name="Line 651"/>
            <p:cNvSpPr>
              <a:spLocks noChangeShapeType="1"/>
            </p:cNvSpPr>
            <p:nvPr/>
          </p:nvSpPr>
          <p:spPr bwMode="auto">
            <a:xfrm>
              <a:off x="2166" y="3683"/>
              <a:ext cx="246" cy="0"/>
            </a:xfrm>
            <a:prstGeom prst="line">
              <a:avLst/>
            </a:prstGeom>
            <a:noFill/>
            <a:ln w="9525">
              <a:solidFill>
                <a:schemeClr val="bg2"/>
              </a:solidFill>
              <a:round/>
              <a:headEnd/>
              <a:tailEnd/>
            </a:ln>
          </p:spPr>
          <p:txBody>
            <a:bodyPr wrap="none" anchor="ctr"/>
            <a:lstStyle/>
            <a:p>
              <a:endParaRPr lang="en-US" dirty="0"/>
            </a:p>
          </p:txBody>
        </p:sp>
        <p:sp>
          <p:nvSpPr>
            <p:cNvPr id="7322" name="Line 652"/>
            <p:cNvSpPr>
              <a:spLocks noChangeShapeType="1"/>
            </p:cNvSpPr>
            <p:nvPr/>
          </p:nvSpPr>
          <p:spPr bwMode="auto">
            <a:xfrm>
              <a:off x="2166" y="3755"/>
              <a:ext cx="246" cy="0"/>
            </a:xfrm>
            <a:prstGeom prst="line">
              <a:avLst/>
            </a:prstGeom>
            <a:noFill/>
            <a:ln w="9525">
              <a:solidFill>
                <a:schemeClr val="bg2"/>
              </a:solidFill>
              <a:prstDash val="dash"/>
              <a:round/>
              <a:headEnd/>
              <a:tailEnd/>
            </a:ln>
          </p:spPr>
          <p:txBody>
            <a:bodyPr wrap="none" anchor="ctr"/>
            <a:lstStyle/>
            <a:p>
              <a:endParaRPr lang="en-US" dirty="0"/>
            </a:p>
          </p:txBody>
        </p:sp>
        <p:sp>
          <p:nvSpPr>
            <p:cNvPr id="7323" name="Line 653"/>
            <p:cNvSpPr>
              <a:spLocks noChangeShapeType="1"/>
            </p:cNvSpPr>
            <p:nvPr/>
          </p:nvSpPr>
          <p:spPr bwMode="auto">
            <a:xfrm>
              <a:off x="2166" y="3829"/>
              <a:ext cx="246" cy="0"/>
            </a:xfrm>
            <a:prstGeom prst="line">
              <a:avLst/>
            </a:prstGeom>
            <a:noFill/>
            <a:ln w="9525">
              <a:solidFill>
                <a:schemeClr val="bg2"/>
              </a:solidFill>
              <a:prstDash val="dash"/>
              <a:round/>
              <a:headEnd/>
              <a:tailEnd/>
            </a:ln>
          </p:spPr>
          <p:txBody>
            <a:bodyPr wrap="none" anchor="ctr"/>
            <a:lstStyle/>
            <a:p>
              <a:endParaRPr lang="en-US" dirty="0"/>
            </a:p>
          </p:txBody>
        </p:sp>
        <p:sp>
          <p:nvSpPr>
            <p:cNvPr id="7324" name="Rectangle 654"/>
            <p:cNvSpPr>
              <a:spLocks noChangeArrowheads="1"/>
            </p:cNvSpPr>
            <p:nvPr/>
          </p:nvSpPr>
          <p:spPr bwMode="auto">
            <a:xfrm>
              <a:off x="2180" y="3595"/>
              <a:ext cx="228" cy="82"/>
            </a:xfrm>
            <a:prstGeom prst="rect">
              <a:avLst/>
            </a:prstGeom>
            <a:noFill/>
            <a:ln w="9525">
              <a:noFill/>
              <a:miter lim="800000"/>
              <a:headEnd/>
              <a:tailEnd/>
            </a:ln>
          </p:spPr>
          <p:txBody>
            <a:bodyPr wrap="none" anchor="ctr"/>
            <a:lstStyle/>
            <a:p>
              <a:endParaRPr lang="en-US" dirty="0"/>
            </a:p>
          </p:txBody>
        </p:sp>
      </p:grpSp>
      <p:sp>
        <p:nvSpPr>
          <p:cNvPr id="7236" name="AutoShape 656"/>
          <p:cNvSpPr>
            <a:spLocks noChangeArrowheads="1"/>
          </p:cNvSpPr>
          <p:nvPr/>
        </p:nvSpPr>
        <p:spPr bwMode="auto">
          <a:xfrm>
            <a:off x="5765227" y="4162217"/>
            <a:ext cx="661987" cy="282575"/>
          </a:xfrm>
          <a:prstGeom prst="roundRect">
            <a:avLst>
              <a:gd name="adj" fmla="val 20611"/>
            </a:avLst>
          </a:prstGeom>
          <a:solidFill>
            <a:srgbClr val="405064"/>
          </a:solidFill>
          <a:ln w="9525">
            <a:noFill/>
            <a:round/>
            <a:headEnd/>
            <a:tailEnd/>
          </a:ln>
        </p:spPr>
        <p:txBody>
          <a:bodyPr wrap="none" anchor="ctr"/>
          <a:lstStyle/>
          <a:p>
            <a:endParaRPr lang="en-US" dirty="0"/>
          </a:p>
        </p:txBody>
      </p:sp>
      <p:sp>
        <p:nvSpPr>
          <p:cNvPr id="7237" name="AutoShape 657"/>
          <p:cNvSpPr>
            <a:spLocks noChangeArrowheads="1"/>
          </p:cNvSpPr>
          <p:nvPr/>
        </p:nvSpPr>
        <p:spPr bwMode="auto">
          <a:xfrm>
            <a:off x="5765227" y="4297154"/>
            <a:ext cx="661987" cy="439738"/>
          </a:xfrm>
          <a:prstGeom prst="roundRect">
            <a:avLst>
              <a:gd name="adj" fmla="val 13060"/>
            </a:avLst>
          </a:prstGeom>
          <a:solidFill>
            <a:schemeClr val="bg1"/>
          </a:solidFill>
          <a:ln w="9525">
            <a:noFill/>
            <a:round/>
            <a:headEnd/>
            <a:tailEnd/>
          </a:ln>
        </p:spPr>
        <p:txBody>
          <a:bodyPr wrap="none" anchor="ctr"/>
          <a:lstStyle/>
          <a:p>
            <a:endParaRPr lang="en-US" dirty="0"/>
          </a:p>
        </p:txBody>
      </p:sp>
      <p:sp>
        <p:nvSpPr>
          <p:cNvPr id="7238" name="Rectangle 658"/>
          <p:cNvSpPr>
            <a:spLocks noChangeArrowheads="1"/>
          </p:cNvSpPr>
          <p:nvPr/>
        </p:nvSpPr>
        <p:spPr bwMode="auto">
          <a:xfrm>
            <a:off x="5765227" y="4286042"/>
            <a:ext cx="661987" cy="158750"/>
          </a:xfrm>
          <a:prstGeom prst="rect">
            <a:avLst/>
          </a:prstGeom>
          <a:solidFill>
            <a:schemeClr val="bg1"/>
          </a:solidFill>
          <a:ln w="9525">
            <a:noFill/>
            <a:miter lim="800000"/>
            <a:headEnd/>
            <a:tailEnd/>
          </a:ln>
        </p:spPr>
        <p:txBody>
          <a:bodyPr wrap="none" anchor="ctr"/>
          <a:lstStyle/>
          <a:p>
            <a:endParaRPr lang="en-US" dirty="0"/>
          </a:p>
        </p:txBody>
      </p:sp>
      <p:sp>
        <p:nvSpPr>
          <p:cNvPr id="7239" name="Line 659"/>
          <p:cNvSpPr>
            <a:spLocks noChangeShapeType="1"/>
          </p:cNvSpPr>
          <p:nvPr/>
        </p:nvSpPr>
        <p:spPr bwMode="auto">
          <a:xfrm>
            <a:off x="5765227" y="4286042"/>
            <a:ext cx="661987" cy="0"/>
          </a:xfrm>
          <a:prstGeom prst="line">
            <a:avLst/>
          </a:prstGeom>
          <a:noFill/>
          <a:ln w="9525">
            <a:solidFill>
              <a:schemeClr val="bg2"/>
            </a:solidFill>
            <a:round/>
            <a:headEnd/>
            <a:tailEnd/>
          </a:ln>
        </p:spPr>
        <p:txBody>
          <a:bodyPr wrap="none" anchor="ctr"/>
          <a:lstStyle/>
          <a:p>
            <a:endParaRPr lang="en-US" dirty="0"/>
          </a:p>
        </p:txBody>
      </p:sp>
      <p:sp>
        <p:nvSpPr>
          <p:cNvPr id="7240" name="Line 660"/>
          <p:cNvSpPr>
            <a:spLocks noChangeShapeType="1"/>
          </p:cNvSpPr>
          <p:nvPr/>
        </p:nvSpPr>
        <p:spPr bwMode="auto">
          <a:xfrm>
            <a:off x="5765227" y="4403517"/>
            <a:ext cx="661987" cy="0"/>
          </a:xfrm>
          <a:prstGeom prst="line">
            <a:avLst/>
          </a:prstGeom>
          <a:noFill/>
          <a:ln w="9525">
            <a:solidFill>
              <a:schemeClr val="bg2"/>
            </a:solidFill>
            <a:prstDash val="dash"/>
            <a:round/>
            <a:headEnd/>
            <a:tailEnd/>
          </a:ln>
        </p:spPr>
        <p:txBody>
          <a:bodyPr wrap="none" anchor="ctr"/>
          <a:lstStyle/>
          <a:p>
            <a:endParaRPr lang="en-US" dirty="0"/>
          </a:p>
        </p:txBody>
      </p:sp>
      <p:sp>
        <p:nvSpPr>
          <p:cNvPr id="7241" name="Rectangle 662"/>
          <p:cNvSpPr>
            <a:spLocks noChangeArrowheads="1"/>
          </p:cNvSpPr>
          <p:nvPr/>
        </p:nvSpPr>
        <p:spPr bwMode="auto">
          <a:xfrm>
            <a:off x="5352477" y="4155867"/>
            <a:ext cx="325437" cy="130175"/>
          </a:xfrm>
          <a:prstGeom prst="rect">
            <a:avLst/>
          </a:prstGeom>
          <a:noFill/>
          <a:ln w="9525">
            <a:noFill/>
            <a:miter lim="800000"/>
            <a:headEnd/>
            <a:tailEnd/>
          </a:ln>
        </p:spPr>
        <p:txBody>
          <a:bodyPr wrap="none" lIns="18288" tIns="18288" rIns="18288" bIns="18288" anchor="ctr">
            <a:spAutoFit/>
          </a:bodyPr>
          <a:lstStyle/>
          <a:p>
            <a:pPr>
              <a:buClr>
                <a:srgbClr val="2C548C"/>
              </a:buClr>
              <a:buFont typeface="Times" pitchFamily="18" charset="0"/>
              <a:buNone/>
            </a:pPr>
            <a:r>
              <a:rPr lang="en-US" sz="600" dirty="0">
                <a:solidFill>
                  <a:schemeClr val="bg1"/>
                </a:solidFill>
              </a:rPr>
              <a:t>Content</a:t>
            </a:r>
          </a:p>
        </p:txBody>
      </p:sp>
      <p:sp>
        <p:nvSpPr>
          <p:cNvPr id="7242" name="Rectangle 663"/>
          <p:cNvSpPr>
            <a:spLocks noChangeArrowheads="1"/>
          </p:cNvSpPr>
          <p:nvPr/>
        </p:nvSpPr>
        <p:spPr bwMode="auto">
          <a:xfrm>
            <a:off x="5339777" y="4274929"/>
            <a:ext cx="346075" cy="260350"/>
          </a:xfrm>
          <a:prstGeom prst="rect">
            <a:avLst/>
          </a:prstGeom>
          <a:noFill/>
          <a:ln w="9525">
            <a:noFill/>
            <a:miter lim="800000"/>
            <a:headEnd/>
            <a:tailEnd/>
          </a:ln>
        </p:spPr>
        <p:txBody>
          <a:bodyPr lIns="0" tIns="18288" rIns="0" bIns="18288">
            <a:spAutoFit/>
          </a:bodyPr>
          <a:lstStyle/>
          <a:p>
            <a:pPr>
              <a:lnSpc>
                <a:spcPct val="90000"/>
              </a:lnSpc>
              <a:buClr>
                <a:srgbClr val="2C548C"/>
              </a:buClr>
              <a:buFont typeface="Times" pitchFamily="18" charset="0"/>
              <a:buNone/>
            </a:pPr>
            <a:r>
              <a:rPr lang="en-US" sz="700" dirty="0"/>
              <a:t>History</a:t>
            </a:r>
          </a:p>
          <a:p>
            <a:pPr>
              <a:lnSpc>
                <a:spcPct val="90000"/>
              </a:lnSpc>
              <a:buClr>
                <a:srgbClr val="2C548C"/>
              </a:buClr>
              <a:buFont typeface="Times" pitchFamily="18" charset="0"/>
              <a:buNone/>
            </a:pPr>
            <a:r>
              <a:rPr lang="en-US" sz="700" dirty="0"/>
              <a:t>Lineage</a:t>
            </a:r>
          </a:p>
        </p:txBody>
      </p:sp>
      <p:sp>
        <p:nvSpPr>
          <p:cNvPr id="7243" name="Rectangle 664"/>
          <p:cNvSpPr>
            <a:spLocks noChangeArrowheads="1"/>
          </p:cNvSpPr>
          <p:nvPr/>
        </p:nvSpPr>
        <p:spPr bwMode="auto">
          <a:xfrm>
            <a:off x="5784277" y="4149517"/>
            <a:ext cx="620712" cy="144462"/>
          </a:xfrm>
          <a:prstGeom prst="rect">
            <a:avLst/>
          </a:prstGeom>
          <a:noFill/>
          <a:ln w="9525">
            <a:noFill/>
            <a:miter lim="800000"/>
            <a:headEnd/>
            <a:tailEnd/>
          </a:ln>
        </p:spPr>
        <p:txBody>
          <a:bodyPr wrap="none" lIns="18288" tIns="18288" rIns="18288" bIns="18288" anchor="ctr">
            <a:spAutoFit/>
          </a:bodyPr>
          <a:lstStyle/>
          <a:p>
            <a:pPr>
              <a:buClr>
                <a:srgbClr val="2C548C"/>
              </a:buClr>
              <a:buFont typeface="Times" pitchFamily="18" charset="0"/>
              <a:buNone/>
            </a:pPr>
            <a:r>
              <a:rPr lang="en-US" sz="700" dirty="0">
                <a:solidFill>
                  <a:schemeClr val="bg1"/>
                </a:solidFill>
              </a:rPr>
              <a:t>Configuration</a:t>
            </a:r>
          </a:p>
        </p:txBody>
      </p:sp>
      <p:sp>
        <p:nvSpPr>
          <p:cNvPr id="7244" name="Rectangle 665"/>
          <p:cNvSpPr>
            <a:spLocks noChangeArrowheads="1"/>
          </p:cNvSpPr>
          <p:nvPr/>
        </p:nvSpPr>
        <p:spPr bwMode="auto">
          <a:xfrm>
            <a:off x="5795389" y="4274929"/>
            <a:ext cx="593725" cy="482600"/>
          </a:xfrm>
          <a:prstGeom prst="rect">
            <a:avLst/>
          </a:prstGeom>
          <a:noFill/>
          <a:ln w="9525">
            <a:noFill/>
            <a:miter lim="800000"/>
            <a:headEnd/>
            <a:tailEnd/>
          </a:ln>
        </p:spPr>
        <p:txBody>
          <a:bodyPr lIns="0" tIns="18288" rIns="0" bIns="18288">
            <a:spAutoFit/>
          </a:bodyPr>
          <a:lstStyle/>
          <a:p>
            <a:pPr>
              <a:lnSpc>
                <a:spcPct val="90000"/>
              </a:lnSpc>
              <a:buClr>
                <a:srgbClr val="2C548C"/>
              </a:buClr>
              <a:buFont typeface="Times" pitchFamily="18" charset="0"/>
              <a:buNone/>
            </a:pPr>
            <a:r>
              <a:rPr lang="en-US" sz="700" dirty="0"/>
              <a:t>Match</a:t>
            </a:r>
          </a:p>
          <a:p>
            <a:pPr>
              <a:lnSpc>
                <a:spcPct val="90000"/>
              </a:lnSpc>
              <a:buClr>
                <a:srgbClr val="2C548C"/>
              </a:buClr>
              <a:buFont typeface="Times" pitchFamily="18" charset="0"/>
              <a:buNone/>
            </a:pPr>
            <a:r>
              <a:rPr lang="en-US" sz="700" dirty="0"/>
              <a:t>Survivorship</a:t>
            </a:r>
          </a:p>
          <a:p>
            <a:pPr>
              <a:lnSpc>
                <a:spcPct val="90000"/>
              </a:lnSpc>
              <a:buClr>
                <a:srgbClr val="2C548C"/>
              </a:buClr>
              <a:buFont typeface="Times" pitchFamily="18" charset="0"/>
              <a:buNone/>
            </a:pPr>
            <a:r>
              <a:rPr lang="en-US" sz="700" dirty="0"/>
              <a:t>Validation Rules</a:t>
            </a:r>
          </a:p>
        </p:txBody>
      </p:sp>
      <p:sp>
        <p:nvSpPr>
          <p:cNvPr id="7245" name="AutoShape 666"/>
          <p:cNvSpPr>
            <a:spLocks noChangeArrowheads="1"/>
          </p:cNvSpPr>
          <p:nvPr/>
        </p:nvSpPr>
        <p:spPr bwMode="auto">
          <a:xfrm>
            <a:off x="5765227" y="4162217"/>
            <a:ext cx="661987" cy="574675"/>
          </a:xfrm>
          <a:prstGeom prst="roundRect">
            <a:avLst>
              <a:gd name="adj" fmla="val 9310"/>
            </a:avLst>
          </a:prstGeom>
          <a:noFill/>
          <a:ln w="9525">
            <a:solidFill>
              <a:schemeClr val="bg2"/>
            </a:solidFill>
            <a:round/>
            <a:headEnd/>
            <a:tailEnd/>
          </a:ln>
        </p:spPr>
        <p:txBody>
          <a:bodyPr wrap="none" anchor="ctr"/>
          <a:lstStyle/>
          <a:p>
            <a:endParaRPr lang="en-US" dirty="0"/>
          </a:p>
        </p:txBody>
      </p:sp>
      <p:sp>
        <p:nvSpPr>
          <p:cNvPr id="7246" name="Rectangle 667"/>
          <p:cNvSpPr>
            <a:spLocks noChangeArrowheads="1"/>
          </p:cNvSpPr>
          <p:nvPr/>
        </p:nvSpPr>
        <p:spPr bwMode="auto">
          <a:xfrm>
            <a:off x="4536502" y="4249529"/>
            <a:ext cx="733425" cy="244475"/>
          </a:xfrm>
          <a:prstGeom prst="rect">
            <a:avLst/>
          </a:prstGeom>
          <a:noFill/>
          <a:ln w="9525" algn="ctr">
            <a:noFill/>
            <a:miter lim="800000"/>
            <a:headEnd/>
            <a:tailEnd/>
          </a:ln>
        </p:spPr>
        <p:txBody>
          <a:bodyPr>
            <a:spAutoFit/>
          </a:bodyPr>
          <a:lstStyle/>
          <a:p>
            <a:pPr algn="l"/>
            <a:r>
              <a:rPr lang="en-US" sz="1000" dirty="0"/>
              <a:t>Metadata</a:t>
            </a:r>
          </a:p>
        </p:txBody>
      </p:sp>
      <p:sp>
        <p:nvSpPr>
          <p:cNvPr id="7247" name="Rectangle 668"/>
          <p:cNvSpPr>
            <a:spLocks noChangeArrowheads="1"/>
          </p:cNvSpPr>
          <p:nvPr/>
        </p:nvSpPr>
        <p:spPr bwMode="auto">
          <a:xfrm>
            <a:off x="2190415" y="5111730"/>
            <a:ext cx="461665" cy="130805"/>
          </a:xfrm>
          <a:prstGeom prst="rect">
            <a:avLst/>
          </a:prstGeom>
          <a:noFill/>
          <a:ln w="9525">
            <a:noFill/>
            <a:miter lim="800000"/>
            <a:headEnd/>
            <a:tailEnd/>
          </a:ln>
        </p:spPr>
        <p:txBody>
          <a:bodyPr wrap="none" lIns="0" tIns="0" rIns="0" bIns="0">
            <a:spAutoFit/>
          </a:bodyPr>
          <a:lstStyle/>
          <a:p>
            <a:pPr algn="l" eaLnBrk="0" hangingPunct="0">
              <a:lnSpc>
                <a:spcPct val="85000"/>
              </a:lnSpc>
              <a:spcBef>
                <a:spcPct val="50000"/>
              </a:spcBef>
            </a:pPr>
            <a:r>
              <a:rPr lang="en-US" sz="1000" dirty="0" smtClean="0"/>
              <a:t>Profiling</a:t>
            </a:r>
            <a:endParaRPr lang="en-US" sz="1000" dirty="0"/>
          </a:p>
        </p:txBody>
      </p:sp>
      <p:sp>
        <p:nvSpPr>
          <p:cNvPr id="7248" name="Rectangle 669"/>
          <p:cNvSpPr>
            <a:spLocks noChangeArrowheads="1"/>
          </p:cNvSpPr>
          <p:nvPr/>
        </p:nvSpPr>
        <p:spPr bwMode="auto">
          <a:xfrm>
            <a:off x="3890403" y="5111730"/>
            <a:ext cx="476092" cy="130805"/>
          </a:xfrm>
          <a:prstGeom prst="rect">
            <a:avLst/>
          </a:prstGeom>
          <a:noFill/>
          <a:ln w="9525">
            <a:noFill/>
            <a:miter lim="800000"/>
            <a:headEnd/>
            <a:tailEnd/>
          </a:ln>
        </p:spPr>
        <p:txBody>
          <a:bodyPr wrap="none" lIns="0" tIns="0" rIns="0" bIns="0">
            <a:spAutoFit/>
          </a:bodyPr>
          <a:lstStyle/>
          <a:p>
            <a:pPr algn="l" eaLnBrk="0" hangingPunct="0">
              <a:lnSpc>
                <a:spcPct val="85000"/>
              </a:lnSpc>
              <a:spcBef>
                <a:spcPct val="50000"/>
              </a:spcBef>
            </a:pPr>
            <a:r>
              <a:rPr lang="en-US" sz="1000" dirty="0" smtClean="0"/>
              <a:t>Analysis</a:t>
            </a:r>
            <a:endParaRPr lang="en-US" sz="1000" dirty="0"/>
          </a:p>
        </p:txBody>
      </p:sp>
      <p:pic>
        <p:nvPicPr>
          <p:cNvPr id="7249" name="Picture 670" descr="j0431627"/>
          <p:cNvPicPr>
            <a:picLocks noChangeAspect="1" noChangeArrowheads="1"/>
          </p:cNvPicPr>
          <p:nvPr/>
        </p:nvPicPr>
        <p:blipFill>
          <a:blip r:embed="rId18" cstate="print"/>
          <a:srcRect/>
          <a:stretch>
            <a:fillRect/>
          </a:stretch>
        </p:blipFill>
        <p:spPr bwMode="auto">
          <a:xfrm>
            <a:off x="4451654" y="5016480"/>
            <a:ext cx="356785" cy="348813"/>
          </a:xfrm>
          <a:prstGeom prst="rect">
            <a:avLst/>
          </a:prstGeom>
          <a:noFill/>
          <a:ln w="6350">
            <a:noFill/>
            <a:miter lim="800000"/>
            <a:headEnd/>
            <a:tailEnd/>
          </a:ln>
        </p:spPr>
      </p:pic>
      <p:pic>
        <p:nvPicPr>
          <p:cNvPr id="7250" name="Picture 671" descr="j0434847"/>
          <p:cNvPicPr>
            <a:picLocks noChangeAspect="1" noChangeArrowheads="1"/>
          </p:cNvPicPr>
          <p:nvPr/>
        </p:nvPicPr>
        <p:blipFill>
          <a:blip r:embed="rId19" cstate="print"/>
          <a:srcRect/>
          <a:stretch>
            <a:fillRect/>
          </a:stretch>
        </p:blipFill>
        <p:spPr bwMode="auto">
          <a:xfrm>
            <a:off x="2813627" y="5016480"/>
            <a:ext cx="311150" cy="304800"/>
          </a:xfrm>
          <a:prstGeom prst="rect">
            <a:avLst/>
          </a:prstGeom>
          <a:noFill/>
          <a:ln w="6350">
            <a:noFill/>
            <a:miter lim="800000"/>
            <a:headEnd/>
            <a:tailEnd/>
          </a:ln>
        </p:spPr>
      </p:pic>
      <p:sp>
        <p:nvSpPr>
          <p:cNvPr id="7251" name="Rectangle 672"/>
          <p:cNvSpPr>
            <a:spLocks noChangeArrowheads="1"/>
          </p:cNvSpPr>
          <p:nvPr/>
        </p:nvSpPr>
        <p:spPr bwMode="auto">
          <a:xfrm>
            <a:off x="2650552" y="3117179"/>
            <a:ext cx="852487" cy="260350"/>
          </a:xfrm>
          <a:prstGeom prst="rect">
            <a:avLst/>
          </a:prstGeom>
          <a:noFill/>
          <a:ln w="9525">
            <a:noFill/>
            <a:miter lim="800000"/>
            <a:headEnd/>
            <a:tailEnd/>
          </a:ln>
        </p:spPr>
        <p:txBody>
          <a:bodyPr wrap="none" lIns="0" tIns="0" rIns="0" bIns="0">
            <a:spAutoFit/>
          </a:bodyPr>
          <a:lstStyle/>
          <a:p>
            <a:pPr algn="l" eaLnBrk="0" hangingPunct="0">
              <a:lnSpc>
                <a:spcPct val="85000"/>
              </a:lnSpc>
              <a:spcBef>
                <a:spcPct val="50000"/>
              </a:spcBef>
            </a:pPr>
            <a:r>
              <a:rPr lang="en-US" sz="1000" dirty="0"/>
              <a:t>Deterministic</a:t>
            </a:r>
            <a:br>
              <a:rPr lang="en-US" sz="1000" dirty="0"/>
            </a:br>
            <a:r>
              <a:rPr lang="en-US" sz="1000" dirty="0"/>
              <a:t>&amp; Fuzzy Logic</a:t>
            </a:r>
          </a:p>
        </p:txBody>
      </p:sp>
      <p:sp>
        <p:nvSpPr>
          <p:cNvPr id="7252" name="Rectangle 673"/>
          <p:cNvSpPr>
            <a:spLocks noChangeArrowheads="1"/>
          </p:cNvSpPr>
          <p:nvPr/>
        </p:nvSpPr>
        <p:spPr bwMode="auto">
          <a:xfrm>
            <a:off x="4461889" y="3182266"/>
            <a:ext cx="1162050" cy="130175"/>
          </a:xfrm>
          <a:prstGeom prst="rect">
            <a:avLst/>
          </a:prstGeom>
          <a:noFill/>
          <a:ln w="9525">
            <a:noFill/>
            <a:miter lim="800000"/>
            <a:headEnd/>
            <a:tailEnd/>
          </a:ln>
        </p:spPr>
        <p:txBody>
          <a:bodyPr wrap="none" lIns="0" tIns="0" rIns="0" bIns="0">
            <a:spAutoFit/>
          </a:bodyPr>
          <a:lstStyle/>
          <a:p>
            <a:pPr algn="l" eaLnBrk="0" hangingPunct="0">
              <a:lnSpc>
                <a:spcPct val="85000"/>
              </a:lnSpc>
              <a:spcBef>
                <a:spcPct val="50000"/>
              </a:spcBef>
            </a:pPr>
            <a:r>
              <a:rPr lang="en-US" sz="1000" dirty="0"/>
              <a:t>Internationalization</a:t>
            </a:r>
          </a:p>
        </p:txBody>
      </p:sp>
      <p:pic>
        <p:nvPicPr>
          <p:cNvPr id="7253" name="Picture 674" descr="Icon_Realtime"/>
          <p:cNvPicPr>
            <a:picLocks noChangeAspect="1" noChangeArrowheads="1"/>
          </p:cNvPicPr>
          <p:nvPr/>
        </p:nvPicPr>
        <p:blipFill>
          <a:blip r:embed="rId20" cstate="print"/>
          <a:srcRect l="8229" t="9442" r="16457" b="9442"/>
          <a:stretch>
            <a:fillRect/>
          </a:stretch>
        </p:blipFill>
        <p:spPr bwMode="auto">
          <a:xfrm>
            <a:off x="3496689" y="3079079"/>
            <a:ext cx="360363" cy="341312"/>
          </a:xfrm>
          <a:prstGeom prst="rect">
            <a:avLst/>
          </a:prstGeom>
          <a:noFill/>
          <a:ln w="9525">
            <a:noFill/>
            <a:miter lim="800000"/>
            <a:headEnd/>
            <a:tailEnd/>
          </a:ln>
        </p:spPr>
      </p:pic>
      <p:pic>
        <p:nvPicPr>
          <p:cNvPr id="7254" name="Picture 675" descr="world_128"/>
          <p:cNvPicPr>
            <a:picLocks noChangeAspect="1" noChangeArrowheads="1"/>
          </p:cNvPicPr>
          <p:nvPr/>
        </p:nvPicPr>
        <p:blipFill>
          <a:blip r:embed="rId21" cstate="print"/>
          <a:srcRect/>
          <a:stretch>
            <a:fillRect/>
          </a:stretch>
        </p:blipFill>
        <p:spPr bwMode="auto">
          <a:xfrm>
            <a:off x="5612827" y="3083841"/>
            <a:ext cx="304800" cy="304800"/>
          </a:xfrm>
          <a:prstGeom prst="rect">
            <a:avLst/>
          </a:prstGeom>
          <a:noFill/>
          <a:ln w="9525">
            <a:noFill/>
            <a:miter lim="800000"/>
            <a:headEnd/>
            <a:tailEnd/>
          </a:ln>
        </p:spPr>
      </p:pic>
      <p:sp>
        <p:nvSpPr>
          <p:cNvPr id="7256" name="Rectangle 677"/>
          <p:cNvSpPr>
            <a:spLocks noChangeArrowheads="1"/>
          </p:cNvSpPr>
          <p:nvPr/>
        </p:nvSpPr>
        <p:spPr bwMode="auto">
          <a:xfrm>
            <a:off x="2515189" y="2702841"/>
            <a:ext cx="373063" cy="130175"/>
          </a:xfrm>
          <a:prstGeom prst="rect">
            <a:avLst/>
          </a:prstGeom>
          <a:noFill/>
          <a:ln w="9525">
            <a:noFill/>
            <a:miter lim="800000"/>
            <a:headEnd/>
            <a:tailEnd/>
          </a:ln>
        </p:spPr>
        <p:txBody>
          <a:bodyPr wrap="none" lIns="0" tIns="0" rIns="0" bIns="0">
            <a:spAutoFit/>
          </a:bodyPr>
          <a:lstStyle/>
          <a:p>
            <a:pPr eaLnBrk="0" hangingPunct="0">
              <a:lnSpc>
                <a:spcPct val="85000"/>
              </a:lnSpc>
              <a:spcBef>
                <a:spcPct val="50000"/>
              </a:spcBef>
            </a:pPr>
            <a:r>
              <a:rPr lang="en-US" sz="1000" dirty="0"/>
              <a:t>Merge</a:t>
            </a:r>
          </a:p>
        </p:txBody>
      </p:sp>
      <p:sp>
        <p:nvSpPr>
          <p:cNvPr id="7257" name="Rectangle 678"/>
          <p:cNvSpPr>
            <a:spLocks noChangeArrowheads="1"/>
          </p:cNvSpPr>
          <p:nvPr/>
        </p:nvSpPr>
        <p:spPr bwMode="auto">
          <a:xfrm>
            <a:off x="4010614" y="2650454"/>
            <a:ext cx="687388" cy="260350"/>
          </a:xfrm>
          <a:prstGeom prst="rect">
            <a:avLst/>
          </a:prstGeom>
          <a:noFill/>
          <a:ln w="9525">
            <a:noFill/>
            <a:miter lim="800000"/>
            <a:headEnd/>
            <a:tailEnd/>
          </a:ln>
        </p:spPr>
        <p:txBody>
          <a:bodyPr lIns="0" tIns="0" rIns="0" bIns="0">
            <a:spAutoFit/>
          </a:bodyPr>
          <a:lstStyle/>
          <a:p>
            <a:pPr algn="l" eaLnBrk="0" hangingPunct="0">
              <a:lnSpc>
                <a:spcPct val="85000"/>
              </a:lnSpc>
              <a:spcBef>
                <a:spcPct val="50000"/>
              </a:spcBef>
            </a:pPr>
            <a:r>
              <a:rPr lang="en-US" sz="1000" dirty="0"/>
              <a:t>Trust Framework</a:t>
            </a:r>
          </a:p>
        </p:txBody>
      </p:sp>
      <p:pic>
        <p:nvPicPr>
          <p:cNvPr id="7259" name="Rectangle 10301"/>
          <p:cNvPicPr>
            <a:picLocks noChangeAspect="1"/>
          </p:cNvPicPr>
          <p:nvPr/>
        </p:nvPicPr>
        <p:blipFill>
          <a:blip r:embed="rId22" cstate="print"/>
          <a:srcRect/>
          <a:stretch>
            <a:fillRect/>
          </a:stretch>
        </p:blipFill>
        <p:spPr bwMode="auto">
          <a:xfrm>
            <a:off x="2973977" y="2618704"/>
            <a:ext cx="261937" cy="261937"/>
          </a:xfrm>
          <a:prstGeom prst="rect">
            <a:avLst/>
          </a:prstGeom>
          <a:noFill/>
          <a:ln w="9525">
            <a:noFill/>
            <a:miter lim="800000"/>
            <a:headEnd/>
            <a:tailEnd/>
          </a:ln>
        </p:spPr>
      </p:pic>
      <p:pic>
        <p:nvPicPr>
          <p:cNvPr id="7260" name="Picture 681" descr="table_selection_row"/>
          <p:cNvPicPr>
            <a:picLocks noChangeAspect="1" noChangeArrowheads="1"/>
          </p:cNvPicPr>
          <p:nvPr/>
        </p:nvPicPr>
        <p:blipFill>
          <a:blip r:embed="rId23" cstate="print"/>
          <a:srcRect/>
          <a:stretch>
            <a:fillRect/>
          </a:stretch>
        </p:blipFill>
        <p:spPr bwMode="auto">
          <a:xfrm>
            <a:off x="3075577" y="2706016"/>
            <a:ext cx="238125" cy="238125"/>
          </a:xfrm>
          <a:prstGeom prst="rect">
            <a:avLst/>
          </a:prstGeom>
          <a:noFill/>
          <a:ln w="9525">
            <a:noFill/>
            <a:miter lim="800000"/>
            <a:headEnd/>
            <a:tailEnd/>
          </a:ln>
        </p:spPr>
      </p:pic>
      <p:pic>
        <p:nvPicPr>
          <p:cNvPr id="7261" name="Picture 682" descr="Trust_framework_ICON"/>
          <p:cNvPicPr>
            <a:picLocks noChangeAspect="1" noChangeArrowheads="1"/>
          </p:cNvPicPr>
          <p:nvPr/>
        </p:nvPicPr>
        <p:blipFill>
          <a:blip r:embed="rId24" cstate="print"/>
          <a:srcRect l="12094" t="19495" r="15343" b="14983"/>
          <a:stretch>
            <a:fillRect/>
          </a:stretch>
        </p:blipFill>
        <p:spPr bwMode="auto">
          <a:xfrm>
            <a:off x="4683714" y="2613941"/>
            <a:ext cx="376238" cy="341313"/>
          </a:xfrm>
          <a:prstGeom prst="rect">
            <a:avLst/>
          </a:prstGeom>
          <a:noFill/>
          <a:ln w="9525">
            <a:noFill/>
            <a:miter lim="800000"/>
            <a:headEnd/>
            <a:tailEnd/>
          </a:ln>
        </p:spPr>
      </p:pic>
      <p:sp>
        <p:nvSpPr>
          <p:cNvPr id="7262" name="Rectangle 683"/>
          <p:cNvSpPr>
            <a:spLocks noChangeArrowheads="1"/>
          </p:cNvSpPr>
          <p:nvPr/>
        </p:nvSpPr>
        <p:spPr bwMode="auto">
          <a:xfrm>
            <a:off x="5500114" y="2171029"/>
            <a:ext cx="609600" cy="260350"/>
          </a:xfrm>
          <a:prstGeom prst="rect">
            <a:avLst/>
          </a:prstGeom>
          <a:noFill/>
          <a:ln w="9525">
            <a:noFill/>
            <a:miter lim="800000"/>
            <a:headEnd/>
            <a:tailEnd/>
          </a:ln>
        </p:spPr>
        <p:txBody>
          <a:bodyPr lIns="0" tIns="0" rIns="0" bIns="0">
            <a:spAutoFit/>
          </a:bodyPr>
          <a:lstStyle/>
          <a:p>
            <a:pPr algn="l" eaLnBrk="0" hangingPunct="0">
              <a:lnSpc>
                <a:spcPct val="85000"/>
              </a:lnSpc>
              <a:spcBef>
                <a:spcPct val="50000"/>
              </a:spcBef>
            </a:pPr>
            <a:r>
              <a:rPr lang="en-US" sz="1000" dirty="0"/>
              <a:t>Party</a:t>
            </a:r>
            <a:br>
              <a:rPr lang="en-US" sz="1000" dirty="0"/>
            </a:br>
            <a:r>
              <a:rPr lang="en-US" sz="1000" dirty="0"/>
              <a:t>&amp; Product</a:t>
            </a:r>
          </a:p>
        </p:txBody>
      </p:sp>
      <p:sp>
        <p:nvSpPr>
          <p:cNvPr id="7263" name="Rectangle 684"/>
          <p:cNvSpPr>
            <a:spLocks noChangeArrowheads="1"/>
          </p:cNvSpPr>
          <p:nvPr/>
        </p:nvSpPr>
        <p:spPr bwMode="auto">
          <a:xfrm>
            <a:off x="2488627" y="2236116"/>
            <a:ext cx="414337" cy="130175"/>
          </a:xfrm>
          <a:prstGeom prst="rect">
            <a:avLst/>
          </a:prstGeom>
          <a:noFill/>
          <a:ln w="9525">
            <a:noFill/>
            <a:miter lim="800000"/>
            <a:headEnd/>
            <a:tailEnd/>
          </a:ln>
        </p:spPr>
        <p:txBody>
          <a:bodyPr lIns="0" tIns="0" rIns="0" bIns="0">
            <a:spAutoFit/>
          </a:bodyPr>
          <a:lstStyle/>
          <a:p>
            <a:pPr eaLnBrk="0" hangingPunct="0">
              <a:lnSpc>
                <a:spcPct val="85000"/>
              </a:lnSpc>
              <a:spcBef>
                <a:spcPct val="50000"/>
              </a:spcBef>
            </a:pPr>
            <a:r>
              <a:rPr lang="en-US" sz="1000" dirty="0"/>
              <a:t>Party</a:t>
            </a:r>
          </a:p>
        </p:txBody>
      </p:sp>
      <p:sp>
        <p:nvSpPr>
          <p:cNvPr id="7264" name="Rectangle 685"/>
          <p:cNvSpPr>
            <a:spLocks noChangeArrowheads="1"/>
          </p:cNvSpPr>
          <p:nvPr/>
        </p:nvSpPr>
        <p:spPr bwMode="auto">
          <a:xfrm>
            <a:off x="3987227" y="2236116"/>
            <a:ext cx="479425" cy="130175"/>
          </a:xfrm>
          <a:prstGeom prst="rect">
            <a:avLst/>
          </a:prstGeom>
          <a:noFill/>
          <a:ln w="9525">
            <a:noFill/>
            <a:miter lim="800000"/>
            <a:headEnd/>
            <a:tailEnd/>
          </a:ln>
        </p:spPr>
        <p:txBody>
          <a:bodyPr wrap="none" lIns="0" tIns="0" rIns="0" bIns="0">
            <a:spAutoFit/>
          </a:bodyPr>
          <a:lstStyle/>
          <a:p>
            <a:pPr eaLnBrk="0" hangingPunct="0">
              <a:lnSpc>
                <a:spcPct val="85000"/>
              </a:lnSpc>
              <a:spcBef>
                <a:spcPct val="50000"/>
              </a:spcBef>
            </a:pPr>
            <a:r>
              <a:rPr lang="en-US" sz="1000" dirty="0"/>
              <a:t>Product</a:t>
            </a:r>
          </a:p>
        </p:txBody>
      </p:sp>
      <p:sp>
        <p:nvSpPr>
          <p:cNvPr id="7265" name="Line 686"/>
          <p:cNvSpPr>
            <a:spLocks noChangeShapeType="1"/>
          </p:cNvSpPr>
          <p:nvPr/>
        </p:nvSpPr>
        <p:spPr bwMode="auto">
          <a:xfrm>
            <a:off x="6431977" y="2294854"/>
            <a:ext cx="180975" cy="65087"/>
          </a:xfrm>
          <a:prstGeom prst="line">
            <a:avLst/>
          </a:prstGeom>
          <a:noFill/>
          <a:ln w="15875">
            <a:solidFill>
              <a:schemeClr val="tx1"/>
            </a:solidFill>
            <a:round/>
            <a:headEnd/>
            <a:tailEnd type="triangle" w="med" len="med"/>
          </a:ln>
        </p:spPr>
        <p:txBody>
          <a:bodyPr wrap="none" anchor="ctr"/>
          <a:lstStyle/>
          <a:p>
            <a:endParaRPr lang="en-US" dirty="0"/>
          </a:p>
        </p:txBody>
      </p:sp>
      <p:pic>
        <p:nvPicPr>
          <p:cNvPr id="7266" name="Picture 687" descr="product_128"/>
          <p:cNvPicPr>
            <a:picLocks noChangeAspect="1" noChangeArrowheads="1"/>
          </p:cNvPicPr>
          <p:nvPr/>
        </p:nvPicPr>
        <p:blipFill>
          <a:blip r:embed="rId25" cstate="print"/>
          <a:srcRect/>
          <a:stretch>
            <a:fillRect/>
          </a:stretch>
        </p:blipFill>
        <p:spPr bwMode="auto">
          <a:xfrm>
            <a:off x="4477764" y="2166266"/>
            <a:ext cx="246063" cy="244475"/>
          </a:xfrm>
          <a:prstGeom prst="rect">
            <a:avLst/>
          </a:prstGeom>
          <a:noFill/>
          <a:ln w="9525">
            <a:noFill/>
            <a:miter lim="800000"/>
            <a:headEnd/>
            <a:tailEnd/>
          </a:ln>
        </p:spPr>
      </p:pic>
      <p:pic>
        <p:nvPicPr>
          <p:cNvPr id="7267" name="Picture 688" descr="focus_groups_128"/>
          <p:cNvPicPr>
            <a:picLocks noChangeAspect="1" noChangeArrowheads="1"/>
          </p:cNvPicPr>
          <p:nvPr/>
        </p:nvPicPr>
        <p:blipFill>
          <a:blip r:embed="rId26" cstate="print"/>
          <a:srcRect/>
          <a:stretch>
            <a:fillRect/>
          </a:stretch>
        </p:blipFill>
        <p:spPr bwMode="auto">
          <a:xfrm>
            <a:off x="2890264" y="2070444"/>
            <a:ext cx="411736" cy="411736"/>
          </a:xfrm>
          <a:prstGeom prst="rect">
            <a:avLst/>
          </a:prstGeom>
          <a:noFill/>
          <a:ln w="9525">
            <a:noFill/>
            <a:miter lim="800000"/>
            <a:headEnd/>
            <a:tailEnd/>
          </a:ln>
        </p:spPr>
      </p:pic>
      <p:pic>
        <p:nvPicPr>
          <p:cNvPr id="7268" name="Picture 689" descr="focus_groups_128"/>
          <p:cNvPicPr>
            <a:picLocks noChangeAspect="1" noChangeArrowheads="1"/>
          </p:cNvPicPr>
          <p:nvPr/>
        </p:nvPicPr>
        <p:blipFill>
          <a:blip r:embed="rId27" cstate="print"/>
          <a:srcRect/>
          <a:stretch>
            <a:fillRect/>
          </a:stretch>
        </p:blipFill>
        <p:spPr bwMode="auto">
          <a:xfrm>
            <a:off x="6052564" y="2075993"/>
            <a:ext cx="382374" cy="382373"/>
          </a:xfrm>
          <a:prstGeom prst="rect">
            <a:avLst/>
          </a:prstGeom>
          <a:noFill/>
          <a:ln w="9525">
            <a:noFill/>
            <a:miter lim="800000"/>
            <a:headEnd/>
            <a:tailEnd/>
          </a:ln>
        </p:spPr>
      </p:pic>
      <p:pic>
        <p:nvPicPr>
          <p:cNvPr id="7269" name="Picture 690" descr="product_128"/>
          <p:cNvPicPr>
            <a:picLocks noChangeAspect="1" noChangeArrowheads="1"/>
          </p:cNvPicPr>
          <p:nvPr/>
        </p:nvPicPr>
        <p:blipFill>
          <a:blip r:embed="rId28" cstate="print"/>
          <a:srcRect/>
          <a:stretch>
            <a:fillRect/>
          </a:stretch>
        </p:blipFill>
        <p:spPr bwMode="auto">
          <a:xfrm>
            <a:off x="6606602" y="2267866"/>
            <a:ext cx="209550" cy="207963"/>
          </a:xfrm>
          <a:prstGeom prst="rect">
            <a:avLst/>
          </a:prstGeom>
          <a:noFill/>
          <a:ln w="9525">
            <a:noFill/>
            <a:miter lim="800000"/>
            <a:headEnd/>
            <a:tailEnd/>
          </a:ln>
        </p:spPr>
      </p:pic>
      <p:sp>
        <p:nvSpPr>
          <p:cNvPr id="7270" name="Rectangle 691"/>
          <p:cNvSpPr>
            <a:spLocks noChangeArrowheads="1"/>
          </p:cNvSpPr>
          <p:nvPr/>
        </p:nvSpPr>
        <p:spPr bwMode="auto">
          <a:xfrm>
            <a:off x="3900827" y="5543939"/>
            <a:ext cx="468077" cy="261610"/>
          </a:xfrm>
          <a:prstGeom prst="rect">
            <a:avLst/>
          </a:prstGeom>
          <a:noFill/>
          <a:ln w="9525">
            <a:noFill/>
            <a:miter lim="800000"/>
            <a:headEnd/>
            <a:tailEnd/>
          </a:ln>
        </p:spPr>
        <p:txBody>
          <a:bodyPr wrap="none" lIns="0" tIns="0" rIns="0" bIns="0">
            <a:spAutoFit/>
          </a:bodyPr>
          <a:lstStyle/>
          <a:p>
            <a:pPr eaLnBrk="0" hangingPunct="0">
              <a:lnSpc>
                <a:spcPct val="85000"/>
              </a:lnSpc>
              <a:spcBef>
                <a:spcPts val="0"/>
              </a:spcBef>
            </a:pPr>
            <a:r>
              <a:rPr lang="en-US" sz="1000" dirty="0" smtClean="0"/>
              <a:t>All Data</a:t>
            </a:r>
          </a:p>
          <a:p>
            <a:pPr eaLnBrk="0" hangingPunct="0">
              <a:lnSpc>
                <a:spcPct val="85000"/>
              </a:lnSpc>
              <a:spcBef>
                <a:spcPts val="0"/>
              </a:spcBef>
            </a:pPr>
            <a:r>
              <a:rPr lang="en-US" sz="1000" dirty="0" smtClean="0"/>
              <a:t>Sources</a:t>
            </a:r>
            <a:endParaRPr lang="en-US" sz="1000" dirty="0"/>
          </a:p>
        </p:txBody>
      </p:sp>
      <p:sp>
        <p:nvSpPr>
          <p:cNvPr id="7271" name="Rectangle 692"/>
          <p:cNvSpPr>
            <a:spLocks noChangeArrowheads="1"/>
          </p:cNvSpPr>
          <p:nvPr/>
        </p:nvSpPr>
        <p:spPr bwMode="auto">
          <a:xfrm>
            <a:off x="2178379" y="5543484"/>
            <a:ext cx="1041400" cy="261610"/>
          </a:xfrm>
          <a:prstGeom prst="rect">
            <a:avLst/>
          </a:prstGeom>
          <a:noFill/>
          <a:ln w="9525">
            <a:noFill/>
            <a:miter lim="800000"/>
            <a:headEnd/>
            <a:tailEnd/>
          </a:ln>
        </p:spPr>
        <p:txBody>
          <a:bodyPr lIns="0" tIns="0" rIns="0" bIns="0">
            <a:spAutoFit/>
          </a:bodyPr>
          <a:lstStyle/>
          <a:p>
            <a:pPr algn="l" eaLnBrk="0" hangingPunct="0">
              <a:lnSpc>
                <a:spcPct val="85000"/>
              </a:lnSpc>
              <a:spcBef>
                <a:spcPts val="0"/>
              </a:spcBef>
            </a:pPr>
            <a:r>
              <a:rPr lang="en-US" sz="1000" dirty="0" smtClean="0"/>
              <a:t>Batch or </a:t>
            </a:r>
          </a:p>
          <a:p>
            <a:pPr algn="l" eaLnBrk="0" hangingPunct="0">
              <a:lnSpc>
                <a:spcPct val="85000"/>
              </a:lnSpc>
              <a:spcBef>
                <a:spcPts val="0"/>
              </a:spcBef>
            </a:pPr>
            <a:r>
              <a:rPr lang="en-US" sz="1000" dirty="0" smtClean="0"/>
              <a:t>Real-time</a:t>
            </a:r>
            <a:endParaRPr lang="en-US" sz="1000" dirty="0"/>
          </a:p>
        </p:txBody>
      </p:sp>
      <p:grpSp>
        <p:nvGrpSpPr>
          <p:cNvPr id="4" name="Group 693"/>
          <p:cNvGrpSpPr>
            <a:grpSpLocks/>
          </p:cNvGrpSpPr>
          <p:nvPr/>
        </p:nvGrpSpPr>
        <p:grpSpPr bwMode="auto">
          <a:xfrm>
            <a:off x="2717800" y="5510825"/>
            <a:ext cx="405827" cy="375167"/>
            <a:chOff x="1605" y="1686"/>
            <a:chExt cx="195" cy="188"/>
          </a:xfrm>
        </p:grpSpPr>
        <p:pic>
          <p:nvPicPr>
            <p:cNvPr id="7313" name="Rectangle 10301"/>
            <p:cNvPicPr>
              <a:picLocks noChangeAspect="1"/>
            </p:cNvPicPr>
            <p:nvPr/>
          </p:nvPicPr>
          <p:blipFill>
            <a:blip r:embed="rId22" cstate="print"/>
            <a:srcRect/>
            <a:stretch>
              <a:fillRect/>
            </a:stretch>
          </p:blipFill>
          <p:spPr bwMode="auto">
            <a:xfrm>
              <a:off x="1660" y="1747"/>
              <a:ext cx="127" cy="127"/>
            </a:xfrm>
            <a:prstGeom prst="rect">
              <a:avLst/>
            </a:prstGeom>
            <a:noFill/>
            <a:ln w="9525">
              <a:noFill/>
              <a:miter lim="800000"/>
              <a:headEnd/>
              <a:tailEnd/>
            </a:ln>
          </p:spPr>
        </p:pic>
        <p:pic>
          <p:nvPicPr>
            <p:cNvPr id="7314" name="Rectangle 10302"/>
            <p:cNvPicPr>
              <a:picLocks noChangeAspect="1"/>
            </p:cNvPicPr>
            <p:nvPr/>
          </p:nvPicPr>
          <p:blipFill>
            <a:blip r:embed="rId29" cstate="print"/>
            <a:srcRect/>
            <a:stretch>
              <a:fillRect/>
            </a:stretch>
          </p:blipFill>
          <p:spPr bwMode="auto">
            <a:xfrm>
              <a:off x="1715" y="1686"/>
              <a:ext cx="85" cy="85"/>
            </a:xfrm>
            <a:prstGeom prst="rect">
              <a:avLst/>
            </a:prstGeom>
            <a:noFill/>
            <a:ln w="9525">
              <a:noFill/>
              <a:miter lim="800000"/>
              <a:headEnd/>
              <a:tailEnd/>
            </a:ln>
          </p:spPr>
        </p:pic>
        <p:pic>
          <p:nvPicPr>
            <p:cNvPr id="7315" name="Rectangle 10303"/>
            <p:cNvPicPr>
              <a:picLocks noChangeAspect="1"/>
            </p:cNvPicPr>
            <p:nvPr/>
          </p:nvPicPr>
          <p:blipFill>
            <a:blip r:embed="rId29" cstate="print"/>
            <a:srcRect/>
            <a:stretch>
              <a:fillRect/>
            </a:stretch>
          </p:blipFill>
          <p:spPr bwMode="auto">
            <a:xfrm>
              <a:off x="1660" y="1686"/>
              <a:ext cx="85" cy="85"/>
            </a:xfrm>
            <a:prstGeom prst="rect">
              <a:avLst/>
            </a:prstGeom>
            <a:noFill/>
            <a:ln w="9525">
              <a:noFill/>
              <a:miter lim="800000"/>
              <a:headEnd/>
              <a:tailEnd/>
            </a:ln>
          </p:spPr>
        </p:pic>
        <p:pic>
          <p:nvPicPr>
            <p:cNvPr id="7316" name="Rectangle 10304"/>
            <p:cNvPicPr>
              <a:picLocks noChangeAspect="1"/>
            </p:cNvPicPr>
            <p:nvPr/>
          </p:nvPicPr>
          <p:blipFill>
            <a:blip r:embed="rId29" cstate="print"/>
            <a:srcRect/>
            <a:stretch>
              <a:fillRect/>
            </a:stretch>
          </p:blipFill>
          <p:spPr bwMode="auto">
            <a:xfrm>
              <a:off x="1605" y="1686"/>
              <a:ext cx="85" cy="85"/>
            </a:xfrm>
            <a:prstGeom prst="rect">
              <a:avLst/>
            </a:prstGeom>
            <a:noFill/>
            <a:ln w="9525">
              <a:noFill/>
              <a:miter lim="800000"/>
              <a:headEnd/>
              <a:tailEnd/>
            </a:ln>
          </p:spPr>
        </p:pic>
      </p:grpSp>
      <p:pic>
        <p:nvPicPr>
          <p:cNvPr id="7273" name="Picture 698" descr="stamp_128"/>
          <p:cNvPicPr>
            <a:picLocks noChangeAspect="1" noChangeArrowheads="1"/>
          </p:cNvPicPr>
          <p:nvPr/>
        </p:nvPicPr>
        <p:blipFill>
          <a:blip r:embed="rId30" cstate="print"/>
          <a:srcRect/>
          <a:stretch>
            <a:fillRect/>
          </a:stretch>
        </p:blipFill>
        <p:spPr bwMode="auto">
          <a:xfrm>
            <a:off x="4434390" y="5514001"/>
            <a:ext cx="359292" cy="359292"/>
          </a:xfrm>
          <a:prstGeom prst="rect">
            <a:avLst/>
          </a:prstGeom>
          <a:noFill/>
          <a:ln w="9525">
            <a:noFill/>
            <a:miter lim="800000"/>
            <a:headEnd/>
            <a:tailEnd/>
          </a:ln>
        </p:spPr>
      </p:pic>
      <p:sp>
        <p:nvSpPr>
          <p:cNvPr id="7274" name="Rectangle 699"/>
          <p:cNvSpPr>
            <a:spLocks noChangeArrowheads="1"/>
          </p:cNvSpPr>
          <p:nvPr/>
        </p:nvSpPr>
        <p:spPr bwMode="auto">
          <a:xfrm>
            <a:off x="5373114" y="5543939"/>
            <a:ext cx="869950" cy="261610"/>
          </a:xfrm>
          <a:prstGeom prst="rect">
            <a:avLst/>
          </a:prstGeom>
          <a:noFill/>
          <a:ln w="9525">
            <a:noFill/>
            <a:miter lim="800000"/>
            <a:headEnd/>
            <a:tailEnd/>
          </a:ln>
        </p:spPr>
        <p:txBody>
          <a:bodyPr lIns="0" tIns="0" rIns="0" bIns="0">
            <a:spAutoFit/>
          </a:bodyPr>
          <a:lstStyle/>
          <a:p>
            <a:pPr eaLnBrk="0" hangingPunct="0">
              <a:lnSpc>
                <a:spcPct val="85000"/>
              </a:lnSpc>
              <a:spcBef>
                <a:spcPts val="0"/>
              </a:spcBef>
            </a:pPr>
            <a:r>
              <a:rPr lang="en-US" sz="1000" dirty="0" smtClean="0"/>
              <a:t>All Data </a:t>
            </a:r>
          </a:p>
          <a:p>
            <a:pPr eaLnBrk="0" hangingPunct="0">
              <a:lnSpc>
                <a:spcPct val="85000"/>
              </a:lnSpc>
              <a:spcBef>
                <a:spcPts val="0"/>
              </a:spcBef>
            </a:pPr>
            <a:r>
              <a:rPr lang="en-US" sz="1000" dirty="0" smtClean="0"/>
              <a:t>Formats</a:t>
            </a:r>
            <a:endParaRPr lang="en-US" sz="1000" dirty="0"/>
          </a:p>
        </p:txBody>
      </p:sp>
      <p:sp>
        <p:nvSpPr>
          <p:cNvPr id="7276" name="Rectangle 701"/>
          <p:cNvSpPr>
            <a:spLocks noChangeArrowheads="1"/>
          </p:cNvSpPr>
          <p:nvPr/>
        </p:nvSpPr>
        <p:spPr bwMode="auto">
          <a:xfrm>
            <a:off x="5563348" y="1759947"/>
            <a:ext cx="571500" cy="130175"/>
          </a:xfrm>
          <a:prstGeom prst="rect">
            <a:avLst/>
          </a:prstGeom>
          <a:noFill/>
          <a:ln w="9525">
            <a:noFill/>
            <a:miter lim="800000"/>
            <a:headEnd/>
            <a:tailEnd/>
          </a:ln>
        </p:spPr>
        <p:txBody>
          <a:bodyPr wrap="none" lIns="0" tIns="0" rIns="0" bIns="0">
            <a:spAutoFit/>
          </a:bodyPr>
          <a:lstStyle/>
          <a:p>
            <a:pPr eaLnBrk="0" hangingPunct="0">
              <a:lnSpc>
                <a:spcPct val="85000"/>
              </a:lnSpc>
              <a:spcBef>
                <a:spcPct val="50000"/>
              </a:spcBef>
            </a:pPr>
            <a:r>
              <a:rPr lang="en-US" sz="1000" dirty="0"/>
              <a:t>Workflow</a:t>
            </a:r>
          </a:p>
        </p:txBody>
      </p:sp>
      <p:pic>
        <p:nvPicPr>
          <p:cNvPr id="7277" name="Picture 702" descr="visio process chart 2"/>
          <p:cNvPicPr>
            <a:picLocks noChangeAspect="1" noChangeArrowheads="1"/>
          </p:cNvPicPr>
          <p:nvPr/>
        </p:nvPicPr>
        <p:blipFill>
          <a:blip r:embed="rId31" cstate="print"/>
          <a:srcRect/>
          <a:stretch>
            <a:fillRect/>
          </a:stretch>
        </p:blipFill>
        <p:spPr bwMode="auto">
          <a:xfrm>
            <a:off x="6241749" y="1707914"/>
            <a:ext cx="477025" cy="291879"/>
          </a:xfrm>
          <a:prstGeom prst="rect">
            <a:avLst/>
          </a:prstGeom>
          <a:noFill/>
          <a:ln w="9525">
            <a:noFill/>
            <a:miter lim="800000"/>
            <a:headEnd/>
            <a:tailEnd/>
          </a:ln>
        </p:spPr>
      </p:pic>
      <p:sp>
        <p:nvSpPr>
          <p:cNvPr id="7278" name="AutoShape 703"/>
          <p:cNvSpPr>
            <a:spLocks noChangeArrowheads="1"/>
          </p:cNvSpPr>
          <p:nvPr/>
        </p:nvSpPr>
        <p:spPr bwMode="auto">
          <a:xfrm>
            <a:off x="3365499" y="1143017"/>
            <a:ext cx="1828801" cy="420688"/>
          </a:xfrm>
          <a:prstGeom prst="roundRect">
            <a:avLst>
              <a:gd name="adj" fmla="val 16667"/>
            </a:avLst>
          </a:prstGeom>
          <a:solidFill>
            <a:srgbClr val="EEE5C9"/>
          </a:solidFill>
          <a:ln w="12700">
            <a:solidFill>
              <a:srgbClr val="4F6274">
                <a:alpha val="94901"/>
              </a:srgbClr>
            </a:solidFill>
            <a:round/>
            <a:headEnd/>
            <a:tailEnd/>
          </a:ln>
        </p:spPr>
        <p:txBody>
          <a:bodyPr wrap="none" anchor="ctr"/>
          <a:lstStyle/>
          <a:p>
            <a:endParaRPr lang="en-US" dirty="0"/>
          </a:p>
        </p:txBody>
      </p:sp>
      <p:sp>
        <p:nvSpPr>
          <p:cNvPr id="7280" name="Rectangle 705"/>
          <p:cNvSpPr>
            <a:spLocks noChangeArrowheads="1"/>
          </p:cNvSpPr>
          <p:nvPr/>
        </p:nvSpPr>
        <p:spPr bwMode="auto">
          <a:xfrm>
            <a:off x="3702876" y="1278854"/>
            <a:ext cx="558800" cy="130175"/>
          </a:xfrm>
          <a:prstGeom prst="rect">
            <a:avLst/>
          </a:prstGeom>
          <a:noFill/>
          <a:ln w="9525">
            <a:noFill/>
            <a:miter lim="800000"/>
            <a:headEnd/>
            <a:tailEnd/>
          </a:ln>
        </p:spPr>
        <p:txBody>
          <a:bodyPr lIns="0" tIns="0" rIns="0" bIns="0">
            <a:spAutoFit/>
          </a:bodyPr>
          <a:lstStyle/>
          <a:p>
            <a:pPr eaLnBrk="0" hangingPunct="0">
              <a:lnSpc>
                <a:spcPct val="85000"/>
              </a:lnSpc>
              <a:spcBef>
                <a:spcPct val="50000"/>
              </a:spcBef>
            </a:pPr>
            <a:r>
              <a:rPr lang="en-US" sz="1000" dirty="0"/>
              <a:t>Federate</a:t>
            </a:r>
          </a:p>
        </p:txBody>
      </p:sp>
      <p:pic>
        <p:nvPicPr>
          <p:cNvPr id="7282" name="Picture 707" descr="15-network"/>
          <p:cNvPicPr>
            <a:picLocks noChangeAspect="1" noChangeArrowheads="1"/>
          </p:cNvPicPr>
          <p:nvPr/>
        </p:nvPicPr>
        <p:blipFill>
          <a:blip r:embed="rId32" cstate="print"/>
          <a:srcRect/>
          <a:stretch>
            <a:fillRect/>
          </a:stretch>
        </p:blipFill>
        <p:spPr bwMode="auto">
          <a:xfrm>
            <a:off x="4398201" y="1194716"/>
            <a:ext cx="335176" cy="335177"/>
          </a:xfrm>
          <a:prstGeom prst="rect">
            <a:avLst/>
          </a:prstGeom>
          <a:noFill/>
          <a:ln w="9525">
            <a:noFill/>
            <a:miter lim="800000"/>
            <a:headEnd/>
            <a:tailEnd/>
          </a:ln>
        </p:spPr>
      </p:pic>
      <p:sp>
        <p:nvSpPr>
          <p:cNvPr id="7285" name="Rectangle 710"/>
          <p:cNvSpPr>
            <a:spLocks noChangeArrowheads="1"/>
          </p:cNvSpPr>
          <p:nvPr/>
        </p:nvSpPr>
        <p:spPr bwMode="auto">
          <a:xfrm>
            <a:off x="3721100" y="1712676"/>
            <a:ext cx="939799" cy="261610"/>
          </a:xfrm>
          <a:prstGeom prst="rect">
            <a:avLst/>
          </a:prstGeom>
          <a:noFill/>
          <a:ln w="9525">
            <a:noFill/>
            <a:miter lim="800000"/>
            <a:headEnd/>
            <a:tailEnd/>
          </a:ln>
        </p:spPr>
        <p:txBody>
          <a:bodyPr wrap="square" lIns="0" tIns="0" rIns="0" bIns="0">
            <a:spAutoFit/>
          </a:bodyPr>
          <a:lstStyle/>
          <a:p>
            <a:pPr algn="l" eaLnBrk="0" hangingPunct="0">
              <a:lnSpc>
                <a:spcPct val="85000"/>
              </a:lnSpc>
              <a:spcBef>
                <a:spcPct val="50000"/>
              </a:spcBef>
            </a:pPr>
            <a:r>
              <a:rPr lang="en-US" sz="1000" dirty="0" smtClean="0"/>
              <a:t>Data Stewardship</a:t>
            </a:r>
            <a:endParaRPr lang="en-US" sz="1000" dirty="0"/>
          </a:p>
        </p:txBody>
      </p:sp>
      <p:pic>
        <p:nvPicPr>
          <p:cNvPr id="7287" name="Picture 712" descr="focus_groups_128"/>
          <p:cNvPicPr>
            <a:picLocks noChangeAspect="1" noChangeArrowheads="1"/>
          </p:cNvPicPr>
          <p:nvPr/>
        </p:nvPicPr>
        <p:blipFill>
          <a:blip r:embed="rId27" cstate="print"/>
          <a:srcRect/>
          <a:stretch>
            <a:fillRect/>
          </a:stretch>
        </p:blipFill>
        <p:spPr bwMode="auto">
          <a:xfrm>
            <a:off x="4458494" y="1644193"/>
            <a:ext cx="367506" cy="367507"/>
          </a:xfrm>
          <a:prstGeom prst="rect">
            <a:avLst/>
          </a:prstGeom>
          <a:noFill/>
          <a:ln w="9525">
            <a:noFill/>
            <a:miter lim="800000"/>
            <a:headEnd/>
            <a:tailEnd/>
          </a:ln>
        </p:spPr>
      </p:pic>
      <p:pic>
        <p:nvPicPr>
          <p:cNvPr id="7289" name="Picture 714" descr="product_128"/>
          <p:cNvPicPr>
            <a:picLocks noChangeAspect="1" noChangeArrowheads="1"/>
          </p:cNvPicPr>
          <p:nvPr/>
        </p:nvPicPr>
        <p:blipFill>
          <a:blip r:embed="rId25" cstate="print"/>
          <a:srcRect/>
          <a:stretch>
            <a:fillRect/>
          </a:stretch>
        </p:blipFill>
        <p:spPr bwMode="auto">
          <a:xfrm>
            <a:off x="4784152" y="2210716"/>
            <a:ext cx="246062" cy="244475"/>
          </a:xfrm>
          <a:prstGeom prst="rect">
            <a:avLst/>
          </a:prstGeom>
          <a:noFill/>
          <a:ln w="9525">
            <a:noFill/>
            <a:miter lim="800000"/>
            <a:headEnd/>
            <a:tailEnd/>
          </a:ln>
        </p:spPr>
      </p:pic>
      <p:sp>
        <p:nvSpPr>
          <p:cNvPr id="7290" name="Line 715"/>
          <p:cNvSpPr>
            <a:spLocks noChangeShapeType="1"/>
          </p:cNvSpPr>
          <p:nvPr/>
        </p:nvSpPr>
        <p:spPr bwMode="auto">
          <a:xfrm>
            <a:off x="4652389" y="2305966"/>
            <a:ext cx="180975" cy="65088"/>
          </a:xfrm>
          <a:prstGeom prst="line">
            <a:avLst/>
          </a:prstGeom>
          <a:noFill/>
          <a:ln w="15875">
            <a:solidFill>
              <a:schemeClr val="tx1"/>
            </a:solidFill>
            <a:round/>
            <a:headEnd/>
            <a:tailEnd type="triangle" w="med" len="med"/>
          </a:ln>
        </p:spPr>
        <p:txBody>
          <a:bodyPr wrap="none" anchor="ctr"/>
          <a:lstStyle/>
          <a:p>
            <a:endParaRPr lang="en-US" dirty="0"/>
          </a:p>
        </p:txBody>
      </p:sp>
      <p:sp>
        <p:nvSpPr>
          <p:cNvPr id="7294" name="Line 202"/>
          <p:cNvSpPr>
            <a:spLocks noChangeShapeType="1"/>
          </p:cNvSpPr>
          <p:nvPr/>
        </p:nvSpPr>
        <p:spPr bwMode="auto">
          <a:xfrm>
            <a:off x="477264" y="5937477"/>
            <a:ext cx="6657975" cy="0"/>
          </a:xfrm>
          <a:prstGeom prst="line">
            <a:avLst/>
          </a:prstGeom>
          <a:noFill/>
          <a:ln w="15875">
            <a:solidFill>
              <a:srgbClr val="4F6274"/>
            </a:solidFill>
            <a:round/>
            <a:headEnd/>
            <a:tailEnd/>
          </a:ln>
        </p:spPr>
        <p:txBody>
          <a:bodyPr/>
          <a:lstStyle/>
          <a:p>
            <a:endParaRPr lang="en-US" dirty="0"/>
          </a:p>
        </p:txBody>
      </p:sp>
      <p:sp>
        <p:nvSpPr>
          <p:cNvPr id="7295" name="Line 4"/>
          <p:cNvSpPr>
            <a:spLocks noChangeShapeType="1"/>
          </p:cNvSpPr>
          <p:nvPr/>
        </p:nvSpPr>
        <p:spPr bwMode="auto">
          <a:xfrm>
            <a:off x="446422" y="1066800"/>
            <a:ext cx="0" cy="4845050"/>
          </a:xfrm>
          <a:prstGeom prst="line">
            <a:avLst/>
          </a:prstGeom>
          <a:noFill/>
          <a:ln w="15875">
            <a:solidFill>
              <a:srgbClr val="4F6274"/>
            </a:solidFill>
            <a:round/>
            <a:headEnd/>
            <a:tailEnd/>
          </a:ln>
        </p:spPr>
        <p:txBody>
          <a:bodyPr/>
          <a:lstStyle/>
          <a:p>
            <a:endParaRPr lang="en-US" dirty="0"/>
          </a:p>
        </p:txBody>
      </p:sp>
      <p:sp>
        <p:nvSpPr>
          <p:cNvPr id="6269" name="Line 737"/>
          <p:cNvSpPr>
            <a:spLocks noChangeShapeType="1"/>
          </p:cNvSpPr>
          <p:nvPr/>
        </p:nvSpPr>
        <p:spPr bwMode="auto">
          <a:xfrm>
            <a:off x="7135239" y="1071563"/>
            <a:ext cx="0" cy="4845050"/>
          </a:xfrm>
          <a:prstGeom prst="line">
            <a:avLst/>
          </a:prstGeom>
          <a:noFill/>
          <a:ln w="15875">
            <a:solidFill>
              <a:srgbClr val="4F6274"/>
            </a:solidFill>
            <a:round/>
            <a:headEnd/>
            <a:tailEnd/>
          </a:ln>
        </p:spPr>
        <p:txBody>
          <a:bodyPr/>
          <a:lstStyle/>
          <a:p>
            <a:endParaRPr lang="en-US" dirty="0"/>
          </a:p>
        </p:txBody>
      </p:sp>
      <p:sp>
        <p:nvSpPr>
          <p:cNvPr id="157" name="Rectangle 669"/>
          <p:cNvSpPr>
            <a:spLocks noChangeArrowheads="1"/>
          </p:cNvSpPr>
          <p:nvPr/>
        </p:nvSpPr>
        <p:spPr bwMode="auto">
          <a:xfrm>
            <a:off x="5530487" y="5118990"/>
            <a:ext cx="562655" cy="130805"/>
          </a:xfrm>
          <a:prstGeom prst="rect">
            <a:avLst/>
          </a:prstGeom>
          <a:noFill/>
          <a:ln w="9525">
            <a:noFill/>
            <a:miter lim="800000"/>
            <a:headEnd/>
            <a:tailEnd/>
          </a:ln>
        </p:spPr>
        <p:txBody>
          <a:bodyPr wrap="none" lIns="0" tIns="0" rIns="0" bIns="0">
            <a:spAutoFit/>
          </a:bodyPr>
          <a:lstStyle/>
          <a:p>
            <a:pPr algn="l" eaLnBrk="0" hangingPunct="0">
              <a:lnSpc>
                <a:spcPct val="85000"/>
              </a:lnSpc>
              <a:spcBef>
                <a:spcPct val="50000"/>
              </a:spcBef>
            </a:pPr>
            <a:r>
              <a:rPr lang="en-US" sz="1000" dirty="0" smtClean="0"/>
              <a:t>Discovery</a:t>
            </a:r>
            <a:endParaRPr lang="en-US" sz="1000" dirty="0"/>
          </a:p>
        </p:txBody>
      </p:sp>
      <p:sp>
        <p:nvSpPr>
          <p:cNvPr id="161" name="Rectangle 677"/>
          <p:cNvSpPr>
            <a:spLocks noChangeArrowheads="1"/>
          </p:cNvSpPr>
          <p:nvPr/>
        </p:nvSpPr>
        <p:spPr bwMode="auto">
          <a:xfrm>
            <a:off x="5541596" y="2714424"/>
            <a:ext cx="525785" cy="130805"/>
          </a:xfrm>
          <a:prstGeom prst="rect">
            <a:avLst/>
          </a:prstGeom>
          <a:noFill/>
          <a:ln w="9525">
            <a:noFill/>
            <a:miter lim="800000"/>
            <a:headEnd/>
            <a:tailEnd/>
          </a:ln>
        </p:spPr>
        <p:txBody>
          <a:bodyPr wrap="none" lIns="0" tIns="0" rIns="0" bIns="0">
            <a:spAutoFit/>
          </a:bodyPr>
          <a:lstStyle/>
          <a:p>
            <a:pPr eaLnBrk="0" hangingPunct="0">
              <a:lnSpc>
                <a:spcPct val="85000"/>
              </a:lnSpc>
              <a:spcBef>
                <a:spcPct val="50000"/>
              </a:spcBef>
            </a:pPr>
            <a:r>
              <a:rPr lang="en-US" sz="1000" dirty="0" smtClean="0"/>
              <a:t>Unmerge</a:t>
            </a:r>
            <a:endParaRPr lang="en-US" sz="1000" dirty="0"/>
          </a:p>
        </p:txBody>
      </p:sp>
      <p:pic>
        <p:nvPicPr>
          <p:cNvPr id="162" name="Rectangle 10301"/>
          <p:cNvPicPr>
            <a:picLocks noChangeAspect="1"/>
          </p:cNvPicPr>
          <p:nvPr/>
        </p:nvPicPr>
        <p:blipFill>
          <a:blip r:embed="rId22" cstate="print"/>
          <a:srcRect/>
          <a:stretch>
            <a:fillRect/>
          </a:stretch>
        </p:blipFill>
        <p:spPr bwMode="auto">
          <a:xfrm>
            <a:off x="6161416" y="2647539"/>
            <a:ext cx="261937" cy="261937"/>
          </a:xfrm>
          <a:prstGeom prst="rect">
            <a:avLst/>
          </a:prstGeom>
          <a:noFill/>
          <a:ln w="9525">
            <a:noFill/>
            <a:miter lim="800000"/>
            <a:headEnd/>
            <a:tailEnd/>
          </a:ln>
        </p:spPr>
      </p:pic>
      <p:pic>
        <p:nvPicPr>
          <p:cNvPr id="163" name="Picture 681" descr="table_selection_row"/>
          <p:cNvPicPr>
            <a:picLocks noChangeAspect="1" noChangeArrowheads="1"/>
          </p:cNvPicPr>
          <p:nvPr/>
        </p:nvPicPr>
        <p:blipFill>
          <a:blip r:embed="rId23" cstate="print"/>
          <a:srcRect/>
          <a:stretch>
            <a:fillRect/>
          </a:stretch>
        </p:blipFill>
        <p:spPr bwMode="auto">
          <a:xfrm>
            <a:off x="6445761" y="2665839"/>
            <a:ext cx="238125" cy="238125"/>
          </a:xfrm>
          <a:prstGeom prst="rect">
            <a:avLst/>
          </a:prstGeom>
          <a:noFill/>
          <a:ln w="9525">
            <a:noFill/>
            <a:miter lim="800000"/>
            <a:headEnd/>
            <a:tailEnd/>
          </a:ln>
        </p:spPr>
      </p:pic>
      <p:sp>
        <p:nvSpPr>
          <p:cNvPr id="154" name="AutoShape 618"/>
          <p:cNvSpPr>
            <a:spLocks noChangeArrowheads="1"/>
          </p:cNvSpPr>
          <p:nvPr/>
        </p:nvSpPr>
        <p:spPr bwMode="auto">
          <a:xfrm>
            <a:off x="1765300" y="1601551"/>
            <a:ext cx="1562100" cy="420688"/>
          </a:xfrm>
          <a:prstGeom prst="roundRect">
            <a:avLst>
              <a:gd name="adj" fmla="val 16667"/>
            </a:avLst>
          </a:prstGeom>
          <a:solidFill>
            <a:schemeClr val="accent1">
              <a:lumMod val="60000"/>
              <a:lumOff val="40000"/>
            </a:schemeClr>
          </a:solidFill>
          <a:ln w="12700">
            <a:solidFill>
              <a:srgbClr val="4F6274"/>
            </a:solidFill>
            <a:round/>
            <a:headEnd/>
            <a:tailEnd/>
          </a:ln>
        </p:spPr>
        <p:txBody>
          <a:bodyPr wrap="none" anchor="ctr"/>
          <a:lstStyle/>
          <a:p>
            <a:endParaRPr lang="en-US" dirty="0"/>
          </a:p>
        </p:txBody>
      </p:sp>
      <p:pic>
        <p:nvPicPr>
          <p:cNvPr id="164" name="Picture 628" descr="data_replace"/>
          <p:cNvPicPr>
            <a:picLocks noChangeAspect="1" noChangeArrowheads="1"/>
          </p:cNvPicPr>
          <p:nvPr/>
        </p:nvPicPr>
        <p:blipFill>
          <a:blip r:embed="rId11" cstate="print"/>
          <a:srcRect/>
          <a:stretch>
            <a:fillRect/>
          </a:stretch>
        </p:blipFill>
        <p:spPr bwMode="auto">
          <a:xfrm>
            <a:off x="1348645" y="5537464"/>
            <a:ext cx="310227" cy="309877"/>
          </a:xfrm>
          <a:prstGeom prst="rect">
            <a:avLst/>
          </a:prstGeom>
          <a:noFill/>
          <a:ln w="9525">
            <a:noFill/>
            <a:miter lim="800000"/>
            <a:headEnd/>
            <a:tailEnd/>
          </a:ln>
        </p:spPr>
      </p:pic>
      <p:sp>
        <p:nvSpPr>
          <p:cNvPr id="140" name="AutoShape 69"/>
          <p:cNvSpPr>
            <a:spLocks noChangeArrowheads="1"/>
          </p:cNvSpPr>
          <p:nvPr/>
        </p:nvSpPr>
        <p:spPr bwMode="auto">
          <a:xfrm>
            <a:off x="7844412" y="5108835"/>
            <a:ext cx="836917" cy="731121"/>
          </a:xfrm>
          <a:prstGeom prst="roundRect">
            <a:avLst>
              <a:gd name="adj" fmla="val 10810"/>
            </a:avLst>
          </a:prstGeom>
          <a:solidFill>
            <a:srgbClr val="85B76F"/>
          </a:solidFill>
          <a:ln w="12700">
            <a:solidFill>
              <a:srgbClr val="4F6274">
                <a:alpha val="94901"/>
              </a:srgbClr>
            </a:solidFill>
            <a:round/>
            <a:headEnd/>
            <a:tailEnd/>
          </a:ln>
        </p:spPr>
        <p:txBody>
          <a:bodyPr wrap="none" anchor="ctr"/>
          <a:lstStyle/>
          <a:p>
            <a:endParaRPr lang="en-US" dirty="0"/>
          </a:p>
        </p:txBody>
      </p:sp>
      <p:sp>
        <p:nvSpPr>
          <p:cNvPr id="141" name="Rectangle 72"/>
          <p:cNvSpPr>
            <a:spLocks noChangeArrowheads="1"/>
          </p:cNvSpPr>
          <p:nvPr/>
        </p:nvSpPr>
        <p:spPr bwMode="white">
          <a:xfrm>
            <a:off x="7893330" y="5348363"/>
            <a:ext cx="596405" cy="304401"/>
          </a:xfrm>
          <a:prstGeom prst="rect">
            <a:avLst/>
          </a:prstGeom>
          <a:noFill/>
          <a:ln w="9525">
            <a:noFill/>
            <a:miter lim="800000"/>
            <a:headEnd/>
            <a:tailEnd/>
          </a:ln>
        </p:spPr>
        <p:txBody>
          <a:bodyPr wrap="none" lIns="0" tIns="0" rIns="0" bIns="0" anchor="ctr">
            <a:spAutoFit/>
          </a:bodyPr>
          <a:lstStyle/>
          <a:p>
            <a:pPr algn="l">
              <a:spcBef>
                <a:spcPct val="20000"/>
              </a:spcBef>
              <a:buClr>
                <a:srgbClr val="2C548C"/>
              </a:buClr>
              <a:buFont typeface="Times" pitchFamily="18" charset="0"/>
              <a:buNone/>
            </a:pPr>
            <a:r>
              <a:rPr lang="en-US" sz="900" b="1" dirty="0"/>
              <a:t>Data</a:t>
            </a:r>
          </a:p>
          <a:p>
            <a:pPr algn="l">
              <a:spcBef>
                <a:spcPct val="20000"/>
              </a:spcBef>
              <a:buClr>
                <a:srgbClr val="2C548C"/>
              </a:buClr>
              <a:buFont typeface="Times" pitchFamily="18" charset="0"/>
              <a:buNone/>
            </a:pPr>
            <a:r>
              <a:rPr lang="en-US" sz="900" b="1" dirty="0"/>
              <a:t>Integration</a:t>
            </a:r>
          </a:p>
        </p:txBody>
      </p:sp>
      <p:pic>
        <p:nvPicPr>
          <p:cNvPr id="142" name="Picture 628" descr="data_replace"/>
          <p:cNvPicPr>
            <a:picLocks noChangeAspect="1" noChangeArrowheads="1"/>
          </p:cNvPicPr>
          <p:nvPr/>
        </p:nvPicPr>
        <p:blipFill>
          <a:blip r:embed="rId11" cstate="print"/>
          <a:srcRect/>
          <a:stretch>
            <a:fillRect/>
          </a:stretch>
        </p:blipFill>
        <p:spPr bwMode="auto">
          <a:xfrm>
            <a:off x="8232824" y="5186605"/>
            <a:ext cx="310227" cy="309877"/>
          </a:xfrm>
          <a:prstGeom prst="rect">
            <a:avLst/>
          </a:prstGeom>
          <a:noFill/>
          <a:ln w="9525">
            <a:noFill/>
            <a:miter lim="800000"/>
            <a:headEnd/>
            <a:tailEnd/>
          </a:ln>
        </p:spPr>
      </p:pic>
      <p:sp>
        <p:nvSpPr>
          <p:cNvPr id="143" name="AutoShape 69"/>
          <p:cNvSpPr>
            <a:spLocks noChangeArrowheads="1"/>
          </p:cNvSpPr>
          <p:nvPr/>
        </p:nvSpPr>
        <p:spPr bwMode="auto">
          <a:xfrm>
            <a:off x="7844412" y="4303765"/>
            <a:ext cx="836917" cy="731121"/>
          </a:xfrm>
          <a:prstGeom prst="roundRect">
            <a:avLst>
              <a:gd name="adj" fmla="val 10810"/>
            </a:avLst>
          </a:prstGeom>
          <a:solidFill>
            <a:schemeClr val="accent1">
              <a:lumMod val="60000"/>
              <a:lumOff val="40000"/>
            </a:schemeClr>
          </a:solidFill>
          <a:ln w="12700">
            <a:solidFill>
              <a:srgbClr val="4F6274"/>
            </a:solidFill>
            <a:round/>
            <a:headEnd/>
            <a:tailEnd/>
          </a:ln>
        </p:spPr>
        <p:txBody>
          <a:bodyPr wrap="none" anchor="ctr"/>
          <a:lstStyle/>
          <a:p>
            <a:endParaRPr lang="en-US" dirty="0"/>
          </a:p>
        </p:txBody>
      </p:sp>
      <p:sp>
        <p:nvSpPr>
          <p:cNvPr id="144" name="Rectangle 72"/>
          <p:cNvSpPr>
            <a:spLocks noChangeArrowheads="1"/>
          </p:cNvSpPr>
          <p:nvPr/>
        </p:nvSpPr>
        <p:spPr bwMode="white">
          <a:xfrm>
            <a:off x="7893330" y="4543144"/>
            <a:ext cx="391133" cy="304699"/>
          </a:xfrm>
          <a:prstGeom prst="rect">
            <a:avLst/>
          </a:prstGeom>
          <a:noFill/>
          <a:ln w="9525">
            <a:noFill/>
            <a:miter lim="800000"/>
            <a:headEnd/>
            <a:tailEnd/>
          </a:ln>
        </p:spPr>
        <p:txBody>
          <a:bodyPr wrap="none" lIns="0" tIns="0" rIns="0" bIns="0" anchor="ctr">
            <a:spAutoFit/>
          </a:bodyPr>
          <a:lstStyle/>
          <a:p>
            <a:pPr algn="l">
              <a:spcBef>
                <a:spcPct val="20000"/>
              </a:spcBef>
              <a:buClr>
                <a:srgbClr val="2C548C"/>
              </a:buClr>
              <a:buFont typeface="Times" pitchFamily="18" charset="0"/>
              <a:buNone/>
            </a:pPr>
            <a:r>
              <a:rPr lang="en-US" sz="900" b="1" dirty="0"/>
              <a:t>Data</a:t>
            </a:r>
          </a:p>
          <a:p>
            <a:pPr algn="l">
              <a:spcBef>
                <a:spcPct val="20000"/>
              </a:spcBef>
              <a:buClr>
                <a:srgbClr val="2C548C"/>
              </a:buClr>
              <a:buFont typeface="Times" pitchFamily="18" charset="0"/>
              <a:buNone/>
            </a:pPr>
            <a:r>
              <a:rPr lang="en-US" sz="900" b="1" dirty="0" smtClean="0"/>
              <a:t>Quality</a:t>
            </a:r>
            <a:endParaRPr lang="en-US" sz="900" b="1" dirty="0"/>
          </a:p>
        </p:txBody>
      </p:sp>
      <p:pic>
        <p:nvPicPr>
          <p:cNvPr id="145" name="Picture 77" descr="filter_data_128"/>
          <p:cNvPicPr>
            <a:picLocks noChangeAspect="1" noChangeArrowheads="1"/>
          </p:cNvPicPr>
          <p:nvPr/>
        </p:nvPicPr>
        <p:blipFill>
          <a:blip r:embed="rId33" cstate="print"/>
          <a:srcRect/>
          <a:stretch>
            <a:fillRect/>
          </a:stretch>
        </p:blipFill>
        <p:spPr bwMode="auto">
          <a:xfrm>
            <a:off x="8265906" y="4363340"/>
            <a:ext cx="344645" cy="344257"/>
          </a:xfrm>
          <a:prstGeom prst="rect">
            <a:avLst/>
          </a:prstGeom>
          <a:noFill/>
          <a:ln w="9525">
            <a:noFill/>
            <a:miter lim="800000"/>
            <a:headEnd/>
            <a:tailEnd/>
          </a:ln>
        </p:spPr>
      </p:pic>
      <p:sp>
        <p:nvSpPr>
          <p:cNvPr id="146" name="AutoShape 69"/>
          <p:cNvSpPr>
            <a:spLocks noChangeArrowheads="1"/>
          </p:cNvSpPr>
          <p:nvPr/>
        </p:nvSpPr>
        <p:spPr bwMode="auto">
          <a:xfrm>
            <a:off x="7834473" y="3478817"/>
            <a:ext cx="836917" cy="731121"/>
          </a:xfrm>
          <a:prstGeom prst="roundRect">
            <a:avLst>
              <a:gd name="adj" fmla="val 10810"/>
            </a:avLst>
          </a:prstGeom>
          <a:solidFill>
            <a:srgbClr val="96BEDA"/>
          </a:solidFill>
          <a:ln w="12700">
            <a:solidFill>
              <a:srgbClr val="4F6274"/>
            </a:solidFill>
            <a:round/>
            <a:headEnd/>
            <a:tailEnd/>
          </a:ln>
        </p:spPr>
        <p:txBody>
          <a:bodyPr wrap="none" anchor="ctr"/>
          <a:lstStyle/>
          <a:p>
            <a:endParaRPr lang="en-US" dirty="0"/>
          </a:p>
        </p:txBody>
      </p:sp>
      <p:sp>
        <p:nvSpPr>
          <p:cNvPr id="147" name="Rectangle 72"/>
          <p:cNvSpPr>
            <a:spLocks noChangeArrowheads="1"/>
          </p:cNvSpPr>
          <p:nvPr/>
        </p:nvSpPr>
        <p:spPr bwMode="white">
          <a:xfrm>
            <a:off x="7883391" y="3635097"/>
            <a:ext cx="705321" cy="470898"/>
          </a:xfrm>
          <a:prstGeom prst="rect">
            <a:avLst/>
          </a:prstGeom>
          <a:noFill/>
          <a:ln w="9525">
            <a:noFill/>
            <a:miter lim="800000"/>
            <a:headEnd/>
            <a:tailEnd/>
          </a:ln>
        </p:spPr>
        <p:txBody>
          <a:bodyPr wrap="none" lIns="0" tIns="0" rIns="0" bIns="0" anchor="ctr">
            <a:spAutoFit/>
          </a:bodyPr>
          <a:lstStyle/>
          <a:p>
            <a:pPr algn="l">
              <a:spcBef>
                <a:spcPct val="20000"/>
              </a:spcBef>
              <a:buClr>
                <a:srgbClr val="2C548C"/>
              </a:buClr>
              <a:buFont typeface="Times" pitchFamily="18" charset="0"/>
              <a:buNone/>
            </a:pPr>
            <a:r>
              <a:rPr lang="en-US" sz="900" b="1" dirty="0" smtClean="0"/>
              <a:t>Master</a:t>
            </a:r>
          </a:p>
          <a:p>
            <a:pPr algn="l">
              <a:spcBef>
                <a:spcPct val="20000"/>
              </a:spcBef>
              <a:buClr>
                <a:srgbClr val="2C548C"/>
              </a:buClr>
              <a:buFont typeface="Times" pitchFamily="18" charset="0"/>
              <a:buNone/>
            </a:pPr>
            <a:r>
              <a:rPr lang="en-US" sz="900" b="1" dirty="0" smtClean="0"/>
              <a:t>Data</a:t>
            </a:r>
          </a:p>
          <a:p>
            <a:pPr algn="l">
              <a:spcBef>
                <a:spcPct val="20000"/>
              </a:spcBef>
              <a:buClr>
                <a:srgbClr val="2C548C"/>
              </a:buClr>
              <a:buFont typeface="Times" pitchFamily="18" charset="0"/>
              <a:buNone/>
            </a:pPr>
            <a:r>
              <a:rPr lang="en-US" sz="900" b="1" dirty="0" smtClean="0"/>
              <a:t>Management</a:t>
            </a:r>
          </a:p>
        </p:txBody>
      </p:sp>
      <p:sp>
        <p:nvSpPr>
          <p:cNvPr id="149" name="AutoShape 69"/>
          <p:cNvSpPr>
            <a:spLocks noChangeArrowheads="1"/>
          </p:cNvSpPr>
          <p:nvPr/>
        </p:nvSpPr>
        <p:spPr bwMode="auto">
          <a:xfrm>
            <a:off x="7834473" y="2653869"/>
            <a:ext cx="836917" cy="731121"/>
          </a:xfrm>
          <a:prstGeom prst="roundRect">
            <a:avLst>
              <a:gd name="adj" fmla="val 10810"/>
            </a:avLst>
          </a:prstGeom>
          <a:solidFill>
            <a:srgbClr val="EEE5C9"/>
          </a:solidFill>
          <a:ln w="12700">
            <a:solidFill>
              <a:srgbClr val="4F6274">
                <a:alpha val="94901"/>
              </a:srgbClr>
            </a:solidFill>
            <a:round/>
            <a:headEnd/>
            <a:tailEnd/>
          </a:ln>
        </p:spPr>
        <p:txBody>
          <a:bodyPr wrap="none" anchor="ctr"/>
          <a:lstStyle/>
          <a:p>
            <a:endParaRPr lang="en-US" dirty="0"/>
          </a:p>
        </p:txBody>
      </p:sp>
      <p:sp>
        <p:nvSpPr>
          <p:cNvPr id="150" name="Rectangle 72"/>
          <p:cNvSpPr>
            <a:spLocks noChangeArrowheads="1"/>
          </p:cNvSpPr>
          <p:nvPr/>
        </p:nvSpPr>
        <p:spPr bwMode="white">
          <a:xfrm>
            <a:off x="7883391" y="2893248"/>
            <a:ext cx="474489" cy="304699"/>
          </a:xfrm>
          <a:prstGeom prst="rect">
            <a:avLst/>
          </a:prstGeom>
          <a:noFill/>
          <a:ln w="9525">
            <a:noFill/>
            <a:miter lim="800000"/>
            <a:headEnd/>
            <a:tailEnd/>
          </a:ln>
        </p:spPr>
        <p:txBody>
          <a:bodyPr wrap="none" lIns="0" tIns="0" rIns="0" bIns="0" anchor="ctr">
            <a:spAutoFit/>
          </a:bodyPr>
          <a:lstStyle/>
          <a:p>
            <a:pPr algn="l">
              <a:spcBef>
                <a:spcPct val="20000"/>
              </a:spcBef>
              <a:buClr>
                <a:srgbClr val="2C548C"/>
              </a:buClr>
              <a:buFont typeface="Times" pitchFamily="18" charset="0"/>
              <a:buNone/>
            </a:pPr>
            <a:r>
              <a:rPr lang="en-US" sz="900" b="1" dirty="0"/>
              <a:t>Data</a:t>
            </a:r>
          </a:p>
          <a:p>
            <a:pPr algn="l">
              <a:spcBef>
                <a:spcPct val="20000"/>
              </a:spcBef>
              <a:buClr>
                <a:srgbClr val="2C548C"/>
              </a:buClr>
              <a:buFont typeface="Times" pitchFamily="18" charset="0"/>
              <a:buNone/>
            </a:pPr>
            <a:r>
              <a:rPr lang="en-US" sz="900" b="1" dirty="0" smtClean="0"/>
              <a:t>Services</a:t>
            </a:r>
            <a:endParaRPr lang="en-US" sz="900" b="1" dirty="0"/>
          </a:p>
        </p:txBody>
      </p:sp>
      <p:pic>
        <p:nvPicPr>
          <p:cNvPr id="151" name="Picture 707" descr="15-network"/>
          <p:cNvPicPr>
            <a:picLocks noChangeAspect="1" noChangeArrowheads="1"/>
          </p:cNvPicPr>
          <p:nvPr/>
        </p:nvPicPr>
        <p:blipFill>
          <a:blip r:embed="rId32" cstate="print"/>
          <a:srcRect/>
          <a:stretch>
            <a:fillRect/>
          </a:stretch>
        </p:blipFill>
        <p:spPr bwMode="auto">
          <a:xfrm>
            <a:off x="8293675" y="2747394"/>
            <a:ext cx="296862" cy="296863"/>
          </a:xfrm>
          <a:prstGeom prst="rect">
            <a:avLst/>
          </a:prstGeom>
          <a:noFill/>
          <a:ln w="9525">
            <a:noFill/>
            <a:miter lim="800000"/>
            <a:headEnd/>
            <a:tailEnd/>
          </a:ln>
        </p:spPr>
      </p:pic>
      <p:sp>
        <p:nvSpPr>
          <p:cNvPr id="7284" name="Rectangle 709"/>
          <p:cNvSpPr>
            <a:spLocks noChangeArrowheads="1"/>
          </p:cNvSpPr>
          <p:nvPr/>
        </p:nvSpPr>
        <p:spPr bwMode="auto">
          <a:xfrm>
            <a:off x="2083815" y="1684564"/>
            <a:ext cx="773685" cy="261610"/>
          </a:xfrm>
          <a:prstGeom prst="rect">
            <a:avLst/>
          </a:prstGeom>
          <a:noFill/>
          <a:ln w="9525">
            <a:noFill/>
            <a:miter lim="800000"/>
            <a:headEnd/>
            <a:tailEnd/>
          </a:ln>
        </p:spPr>
        <p:txBody>
          <a:bodyPr wrap="square" lIns="0" tIns="0" rIns="0" bIns="0">
            <a:spAutoFit/>
          </a:bodyPr>
          <a:lstStyle/>
          <a:p>
            <a:pPr algn="l" eaLnBrk="0" hangingPunct="0">
              <a:lnSpc>
                <a:spcPct val="85000"/>
              </a:lnSpc>
              <a:spcBef>
                <a:spcPct val="50000"/>
              </a:spcBef>
            </a:pPr>
            <a:r>
              <a:rPr lang="en-US" sz="1000" dirty="0" smtClean="0"/>
              <a:t>Monitoring &amp;</a:t>
            </a:r>
            <a:r>
              <a:rPr lang="en-US" sz="1000" dirty="0"/>
              <a:t> </a:t>
            </a:r>
            <a:r>
              <a:rPr lang="en-US" sz="1000" dirty="0" smtClean="0"/>
              <a:t>Scorecard</a:t>
            </a:r>
          </a:p>
        </p:txBody>
      </p:sp>
      <p:pic>
        <p:nvPicPr>
          <p:cNvPr id="7288" name="Picture 713"/>
          <p:cNvPicPr preferRelativeResize="0">
            <a:picLocks noChangeAspect="1" noChangeArrowheads="1"/>
          </p:cNvPicPr>
          <p:nvPr/>
        </p:nvPicPr>
        <p:blipFill>
          <a:blip r:embed="rId34" cstate="print">
            <a:lum contrast="16000"/>
          </a:blip>
          <a:srcRect/>
          <a:stretch>
            <a:fillRect/>
          </a:stretch>
        </p:blipFill>
        <p:spPr bwMode="auto">
          <a:xfrm>
            <a:off x="2800202" y="1630126"/>
            <a:ext cx="264688" cy="356967"/>
          </a:xfrm>
          <a:prstGeom prst="rect">
            <a:avLst/>
          </a:prstGeom>
          <a:noFill/>
          <a:ln w="9525">
            <a:noFill/>
            <a:miter lim="800000"/>
            <a:headEnd/>
            <a:tailEnd/>
          </a:ln>
        </p:spPr>
      </p:pic>
      <p:pic>
        <p:nvPicPr>
          <p:cNvPr id="7286" name="Picture 711" descr="group_data_128"/>
          <p:cNvPicPr>
            <a:picLocks noChangeAspect="1" noChangeArrowheads="1"/>
          </p:cNvPicPr>
          <p:nvPr/>
        </p:nvPicPr>
        <p:blipFill>
          <a:blip r:embed="rId35" cstate="print"/>
          <a:srcRect/>
          <a:stretch>
            <a:fillRect/>
          </a:stretch>
        </p:blipFill>
        <p:spPr bwMode="auto">
          <a:xfrm>
            <a:off x="2996021" y="1692039"/>
            <a:ext cx="276831" cy="276831"/>
          </a:xfrm>
          <a:prstGeom prst="rect">
            <a:avLst/>
          </a:prstGeom>
          <a:noFill/>
          <a:ln w="9525">
            <a:noFill/>
            <a:miter lim="800000"/>
            <a:headEnd/>
            <a:tailEnd/>
          </a:ln>
        </p:spPr>
      </p:pic>
      <p:sp>
        <p:nvSpPr>
          <p:cNvPr id="155" name="AutoShape 703"/>
          <p:cNvSpPr>
            <a:spLocks noChangeArrowheads="1"/>
          </p:cNvSpPr>
          <p:nvPr/>
        </p:nvSpPr>
        <p:spPr bwMode="auto">
          <a:xfrm>
            <a:off x="1777999" y="1134391"/>
            <a:ext cx="1562101" cy="420688"/>
          </a:xfrm>
          <a:prstGeom prst="roundRect">
            <a:avLst>
              <a:gd name="adj" fmla="val 16667"/>
            </a:avLst>
          </a:prstGeom>
          <a:solidFill>
            <a:srgbClr val="85B76F"/>
          </a:solidFill>
          <a:ln w="12700">
            <a:solidFill>
              <a:srgbClr val="4F6274">
                <a:alpha val="94901"/>
              </a:srgbClr>
            </a:solidFill>
            <a:round/>
            <a:headEnd/>
            <a:tailEnd/>
          </a:ln>
        </p:spPr>
        <p:txBody>
          <a:bodyPr wrap="none" anchor="ctr"/>
          <a:lstStyle/>
          <a:p>
            <a:endParaRPr lang="en-US" dirty="0"/>
          </a:p>
        </p:txBody>
      </p:sp>
      <p:sp>
        <p:nvSpPr>
          <p:cNvPr id="7279" name="Rectangle 704"/>
          <p:cNvSpPr>
            <a:spLocks noChangeArrowheads="1"/>
          </p:cNvSpPr>
          <p:nvPr/>
        </p:nvSpPr>
        <p:spPr bwMode="auto">
          <a:xfrm>
            <a:off x="2283877" y="1272504"/>
            <a:ext cx="339725" cy="130175"/>
          </a:xfrm>
          <a:prstGeom prst="rect">
            <a:avLst/>
          </a:prstGeom>
          <a:noFill/>
          <a:ln w="9525">
            <a:noFill/>
            <a:miter lim="800000"/>
            <a:headEnd/>
            <a:tailEnd/>
          </a:ln>
        </p:spPr>
        <p:txBody>
          <a:bodyPr lIns="0" tIns="0" rIns="0" bIns="0">
            <a:spAutoFit/>
          </a:bodyPr>
          <a:lstStyle/>
          <a:p>
            <a:pPr algn="l" eaLnBrk="0" hangingPunct="0">
              <a:lnSpc>
                <a:spcPct val="85000"/>
              </a:lnSpc>
              <a:spcBef>
                <a:spcPct val="50000"/>
              </a:spcBef>
            </a:pPr>
            <a:r>
              <a:rPr lang="en-US" sz="1000" dirty="0"/>
              <a:t>Sync</a:t>
            </a:r>
          </a:p>
        </p:txBody>
      </p:sp>
      <p:pic>
        <p:nvPicPr>
          <p:cNvPr id="7281" name="Picture 706" descr="MSFcircleLg"/>
          <p:cNvPicPr>
            <a:picLocks noChangeAspect="1" noChangeArrowheads="1"/>
          </p:cNvPicPr>
          <p:nvPr/>
        </p:nvPicPr>
        <p:blipFill>
          <a:blip r:embed="rId36" cstate="print">
            <a:clrChange>
              <a:clrFrom>
                <a:srgbClr val="FFFFFF"/>
              </a:clrFrom>
              <a:clrTo>
                <a:srgbClr val="FFFFFF">
                  <a:alpha val="0"/>
                </a:srgbClr>
              </a:clrTo>
            </a:clrChange>
          </a:blip>
          <a:srcRect/>
          <a:stretch>
            <a:fillRect/>
          </a:stretch>
        </p:blipFill>
        <p:spPr bwMode="auto">
          <a:xfrm>
            <a:off x="2706152" y="1196304"/>
            <a:ext cx="312738" cy="295275"/>
          </a:xfrm>
          <a:prstGeom prst="rect">
            <a:avLst/>
          </a:prstGeom>
          <a:noFill/>
          <a:ln w="9525">
            <a:noFill/>
            <a:miter lim="800000"/>
            <a:headEnd/>
            <a:tailEnd/>
          </a:ln>
        </p:spPr>
      </p:pic>
      <p:sp>
        <p:nvSpPr>
          <p:cNvPr id="156" name="AutoShape 703"/>
          <p:cNvSpPr>
            <a:spLocks noChangeArrowheads="1"/>
          </p:cNvSpPr>
          <p:nvPr/>
        </p:nvSpPr>
        <p:spPr bwMode="auto">
          <a:xfrm>
            <a:off x="5219699" y="1147091"/>
            <a:ext cx="1790701" cy="420688"/>
          </a:xfrm>
          <a:prstGeom prst="roundRect">
            <a:avLst>
              <a:gd name="adj" fmla="val 16667"/>
            </a:avLst>
          </a:prstGeom>
          <a:solidFill>
            <a:srgbClr val="96BEDA"/>
          </a:solidFill>
          <a:ln w="12700">
            <a:solidFill>
              <a:srgbClr val="4F6274"/>
            </a:solidFill>
            <a:round/>
            <a:headEnd/>
            <a:tailEnd/>
          </a:ln>
        </p:spPr>
        <p:txBody>
          <a:bodyPr wrap="none" anchor="ctr"/>
          <a:lstStyle/>
          <a:p>
            <a:endParaRPr lang="en-US" dirty="0"/>
          </a:p>
        </p:txBody>
      </p:sp>
      <p:sp>
        <p:nvSpPr>
          <p:cNvPr id="158" name="Rectangle 705"/>
          <p:cNvSpPr>
            <a:spLocks noChangeArrowheads="1"/>
          </p:cNvSpPr>
          <p:nvPr/>
        </p:nvSpPr>
        <p:spPr bwMode="auto">
          <a:xfrm>
            <a:off x="5576966" y="1228470"/>
            <a:ext cx="659934" cy="261610"/>
          </a:xfrm>
          <a:prstGeom prst="rect">
            <a:avLst/>
          </a:prstGeom>
          <a:noFill/>
          <a:ln w="9525">
            <a:noFill/>
            <a:miter lim="800000"/>
            <a:headEnd/>
            <a:tailEnd/>
          </a:ln>
        </p:spPr>
        <p:txBody>
          <a:bodyPr wrap="square" lIns="0" tIns="0" rIns="0" bIns="0">
            <a:spAutoFit/>
          </a:bodyPr>
          <a:lstStyle/>
          <a:p>
            <a:pPr eaLnBrk="0" hangingPunct="0">
              <a:lnSpc>
                <a:spcPct val="85000"/>
              </a:lnSpc>
              <a:spcBef>
                <a:spcPct val="50000"/>
              </a:spcBef>
            </a:pPr>
            <a:r>
              <a:rPr lang="en-US" sz="1000" dirty="0" smtClean="0"/>
              <a:t>Business Interaction</a:t>
            </a:r>
          </a:p>
        </p:txBody>
      </p:sp>
      <p:pic>
        <p:nvPicPr>
          <p:cNvPr id="159" name="Picture 708" descr="meeting_128"/>
          <p:cNvPicPr>
            <a:picLocks noChangeAspect="1" noChangeArrowheads="1"/>
          </p:cNvPicPr>
          <p:nvPr/>
        </p:nvPicPr>
        <p:blipFill>
          <a:blip r:embed="rId37" cstate="print"/>
          <a:srcRect/>
          <a:stretch>
            <a:fillRect/>
          </a:stretch>
        </p:blipFill>
        <p:spPr bwMode="auto">
          <a:xfrm>
            <a:off x="6273404" y="1175270"/>
            <a:ext cx="343296" cy="343296"/>
          </a:xfrm>
          <a:prstGeom prst="rect">
            <a:avLst/>
          </a:prstGeom>
          <a:noFill/>
          <a:ln w="9525">
            <a:noFill/>
            <a:miter lim="800000"/>
            <a:headEnd/>
            <a:tailEnd/>
          </a:ln>
        </p:spPr>
      </p:pic>
      <p:grpSp>
        <p:nvGrpSpPr>
          <p:cNvPr id="5" name="Group 167"/>
          <p:cNvGrpSpPr/>
          <p:nvPr/>
        </p:nvGrpSpPr>
        <p:grpSpPr>
          <a:xfrm>
            <a:off x="6044066" y="5490142"/>
            <a:ext cx="569700" cy="364696"/>
            <a:chOff x="7199766" y="988449"/>
            <a:chExt cx="569700" cy="364696"/>
          </a:xfrm>
        </p:grpSpPr>
        <p:pic>
          <p:nvPicPr>
            <p:cNvPr id="160" name="Picture 438" descr="unstructured data_word"/>
            <p:cNvPicPr>
              <a:picLocks noChangeAspect="1" noChangeArrowheads="1"/>
            </p:cNvPicPr>
            <p:nvPr/>
          </p:nvPicPr>
          <p:blipFill>
            <a:blip r:embed="rId38" cstate="print"/>
            <a:srcRect/>
            <a:stretch>
              <a:fillRect/>
            </a:stretch>
          </p:blipFill>
          <p:spPr bwMode="auto">
            <a:xfrm>
              <a:off x="7557932" y="1014221"/>
              <a:ext cx="211534" cy="333709"/>
            </a:xfrm>
            <a:prstGeom prst="rect">
              <a:avLst/>
            </a:prstGeom>
            <a:noFill/>
            <a:ln w="9525">
              <a:noFill/>
              <a:miter lim="800000"/>
              <a:headEnd/>
              <a:tailEnd/>
            </a:ln>
          </p:spPr>
        </p:pic>
        <p:pic>
          <p:nvPicPr>
            <p:cNvPr id="165" name="Picture 439" descr="unstructured data_xml"/>
            <p:cNvPicPr>
              <a:picLocks noChangeAspect="1" noChangeArrowheads="1"/>
            </p:cNvPicPr>
            <p:nvPr/>
          </p:nvPicPr>
          <p:blipFill>
            <a:blip r:embed="rId39" cstate="print"/>
            <a:srcRect/>
            <a:stretch>
              <a:fillRect/>
            </a:stretch>
          </p:blipFill>
          <p:spPr bwMode="auto">
            <a:xfrm>
              <a:off x="7484313" y="1011837"/>
              <a:ext cx="212729" cy="336092"/>
            </a:xfrm>
            <a:prstGeom prst="rect">
              <a:avLst/>
            </a:prstGeom>
            <a:noFill/>
            <a:ln w="9525">
              <a:noFill/>
              <a:miter lim="800000"/>
              <a:headEnd/>
              <a:tailEnd/>
            </a:ln>
          </p:spPr>
        </p:pic>
        <p:pic>
          <p:nvPicPr>
            <p:cNvPr id="166" name="Picture 440" descr="unstructured data_excel"/>
            <p:cNvPicPr>
              <a:picLocks noChangeAspect="1" noChangeArrowheads="1"/>
            </p:cNvPicPr>
            <p:nvPr/>
          </p:nvPicPr>
          <p:blipFill>
            <a:blip r:embed="rId40" cstate="print"/>
            <a:srcRect/>
            <a:stretch>
              <a:fillRect/>
            </a:stretch>
          </p:blipFill>
          <p:spPr bwMode="auto">
            <a:xfrm>
              <a:off x="7395605" y="1007070"/>
              <a:ext cx="215119" cy="339668"/>
            </a:xfrm>
            <a:prstGeom prst="rect">
              <a:avLst/>
            </a:prstGeom>
            <a:noFill/>
            <a:ln w="9525">
              <a:noFill/>
              <a:miter lim="800000"/>
              <a:headEnd/>
              <a:tailEnd/>
            </a:ln>
          </p:spPr>
        </p:pic>
        <p:pic>
          <p:nvPicPr>
            <p:cNvPr id="167" name="Picture 441" descr="pdf_icon_new"/>
            <p:cNvPicPr>
              <a:picLocks noChangeAspect="1" noChangeArrowheads="1"/>
            </p:cNvPicPr>
            <p:nvPr/>
          </p:nvPicPr>
          <p:blipFill>
            <a:blip r:embed="rId41" cstate="print"/>
            <a:srcRect/>
            <a:stretch>
              <a:fillRect/>
            </a:stretch>
          </p:blipFill>
          <p:spPr bwMode="auto">
            <a:xfrm>
              <a:off x="7199766" y="988449"/>
              <a:ext cx="365702" cy="364696"/>
            </a:xfrm>
            <a:prstGeom prst="rect">
              <a:avLst/>
            </a:prstGeom>
            <a:noFill/>
            <a:ln w="9525">
              <a:noFill/>
              <a:miter lim="800000"/>
              <a:headEnd/>
              <a:tailEnd/>
            </a:ln>
          </p:spPr>
        </p:pic>
      </p:grpSp>
      <p:pic>
        <p:nvPicPr>
          <p:cNvPr id="169" name="Picture 27" descr="Search01"/>
          <p:cNvPicPr>
            <a:picLocks noChangeAspect="1" noChangeArrowheads="1"/>
          </p:cNvPicPr>
          <p:nvPr/>
        </p:nvPicPr>
        <p:blipFill>
          <a:blip r:embed="rId42" cstate="print"/>
          <a:srcRect/>
          <a:stretch>
            <a:fillRect/>
          </a:stretch>
        </p:blipFill>
        <p:spPr bwMode="auto">
          <a:xfrm rot="2232571">
            <a:off x="6193671" y="4976077"/>
            <a:ext cx="204209" cy="418920"/>
          </a:xfrm>
          <a:prstGeom prst="rect">
            <a:avLst/>
          </a:prstGeom>
          <a:noFill/>
        </p:spPr>
      </p:pic>
      <p:pic>
        <p:nvPicPr>
          <p:cNvPr id="173" name="Picture 605"/>
          <p:cNvPicPr>
            <a:picLocks noChangeAspect="1" noChangeArrowheads="1"/>
          </p:cNvPicPr>
          <p:nvPr/>
        </p:nvPicPr>
        <p:blipFill>
          <a:blip r:embed="rId6" cstate="print"/>
          <a:srcRect/>
          <a:stretch>
            <a:fillRect/>
          </a:stretch>
        </p:blipFill>
        <p:spPr bwMode="auto">
          <a:xfrm>
            <a:off x="8311576" y="3638093"/>
            <a:ext cx="335475" cy="321497"/>
          </a:xfrm>
          <a:prstGeom prst="rect">
            <a:avLst/>
          </a:prstGeom>
          <a:noFill/>
          <a:ln w="9525">
            <a:noFill/>
            <a:miter lim="800000"/>
            <a:headEnd/>
            <a:tailEnd/>
          </a:ln>
        </p:spPr>
      </p:pic>
    </p:spTree>
    <p:extLst>
      <p:ext uri="{BB962C8B-B14F-4D97-AF65-F5344CB8AC3E}">
        <p14:creationId xmlns:p14="http://schemas.microsoft.com/office/powerpoint/2010/main" val="38288250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85846" y="-248463"/>
            <a:ext cx="8229600" cy="1143001"/>
          </a:xfrm>
        </p:spPr>
        <p:txBody>
          <a:bodyPr/>
          <a:lstStyle/>
          <a:p>
            <a:pPr algn="l"/>
            <a:r>
              <a:rPr lang="en-US" sz="3600" dirty="0" smtClean="0"/>
              <a:t>Informatica – Universal MDM</a:t>
            </a:r>
          </a:p>
        </p:txBody>
      </p:sp>
      <p:grpSp>
        <p:nvGrpSpPr>
          <p:cNvPr id="142" name="Group 141"/>
          <p:cNvGrpSpPr>
            <a:grpSpLocks/>
          </p:cNvGrpSpPr>
          <p:nvPr>
            <p:custDataLst>
              <p:tags r:id="rId2"/>
            </p:custDataLst>
          </p:nvPr>
        </p:nvGrpSpPr>
        <p:grpSpPr bwMode="auto">
          <a:xfrm>
            <a:off x="4983163" y="1538288"/>
            <a:ext cx="2374900" cy="1973262"/>
            <a:chOff x="6075123" y="1613299"/>
            <a:chExt cx="2424433" cy="1984279"/>
          </a:xfrm>
        </p:grpSpPr>
        <p:grpSp>
          <p:nvGrpSpPr>
            <p:cNvPr id="41042" name="Group 37"/>
            <p:cNvGrpSpPr>
              <a:grpSpLocks/>
            </p:cNvGrpSpPr>
            <p:nvPr/>
          </p:nvGrpSpPr>
          <p:grpSpPr bwMode="auto">
            <a:xfrm>
              <a:off x="7395682" y="2602333"/>
              <a:ext cx="1054358" cy="713709"/>
              <a:chOff x="891541" y="2887980"/>
              <a:chExt cx="996786" cy="739140"/>
            </a:xfrm>
          </p:grpSpPr>
          <p:pic>
            <p:nvPicPr>
              <p:cNvPr id="41077"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891541" y="2899410"/>
                <a:ext cx="185257"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8" name="Picture 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902970" y="3173730"/>
                <a:ext cx="185257"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9" name="Picture 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902970" y="3436620"/>
                <a:ext cx="185257"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80" name="Picture 8"/>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703070" y="3162300"/>
                <a:ext cx="185257"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81" name="Picture 9"/>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314450" y="3162300"/>
                <a:ext cx="185257"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1082" name="Straight Arrow Connector 25"/>
              <p:cNvCxnSpPr>
                <a:cxnSpLocks noChangeShapeType="1"/>
                <a:stCxn id="41081" idx="3"/>
              </p:cNvCxnSpPr>
              <p:nvPr/>
            </p:nvCxnSpPr>
            <p:spPr bwMode="auto">
              <a:xfrm flipV="1">
                <a:off x="1499707" y="3249930"/>
                <a:ext cx="172883" cy="0"/>
              </a:xfrm>
              <a:prstGeom prst="straightConnector1">
                <a:avLst/>
              </a:prstGeom>
              <a:noFill/>
              <a:ln w="9525" algn="ctr">
                <a:solidFill>
                  <a:schemeClr val="tx1"/>
                </a:solidFill>
                <a:round/>
                <a:headEnd/>
                <a:tailEnd type="triangle" w="med" len="med"/>
              </a:ln>
            </p:spPr>
          </p:cxnSp>
          <p:cxnSp>
            <p:nvCxnSpPr>
              <p:cNvPr id="41083" name="Straight Arrow Connector 26"/>
              <p:cNvCxnSpPr>
                <a:cxnSpLocks noChangeShapeType="1"/>
              </p:cNvCxnSpPr>
              <p:nvPr/>
            </p:nvCxnSpPr>
            <p:spPr bwMode="auto">
              <a:xfrm rot="10800000">
                <a:off x="1074420" y="3017520"/>
                <a:ext cx="194310" cy="137160"/>
              </a:xfrm>
              <a:prstGeom prst="straightConnector1">
                <a:avLst/>
              </a:prstGeom>
              <a:noFill/>
              <a:ln w="9525" algn="ctr">
                <a:solidFill>
                  <a:schemeClr val="tx1"/>
                </a:solidFill>
                <a:round/>
                <a:headEnd/>
                <a:tailEnd type="triangle" w="med" len="med"/>
              </a:ln>
            </p:spPr>
          </p:cxnSp>
          <p:cxnSp>
            <p:nvCxnSpPr>
              <p:cNvPr id="41084" name="Straight Arrow Connector 27"/>
              <p:cNvCxnSpPr>
                <a:cxnSpLocks noChangeShapeType="1"/>
              </p:cNvCxnSpPr>
              <p:nvPr/>
            </p:nvCxnSpPr>
            <p:spPr bwMode="auto">
              <a:xfrm rot="10800000" flipV="1">
                <a:off x="1108710" y="3348990"/>
                <a:ext cx="150968" cy="148590"/>
              </a:xfrm>
              <a:prstGeom prst="straightConnector1">
                <a:avLst/>
              </a:prstGeom>
              <a:noFill/>
              <a:ln w="9525" algn="ctr">
                <a:solidFill>
                  <a:schemeClr val="tx1"/>
                </a:solidFill>
                <a:round/>
                <a:headEnd/>
                <a:tailEnd type="triangle" w="med" len="med"/>
              </a:ln>
            </p:spPr>
          </p:cxnSp>
          <p:cxnSp>
            <p:nvCxnSpPr>
              <p:cNvPr id="41085" name="Straight Arrow Connector 28"/>
              <p:cNvCxnSpPr>
                <a:cxnSpLocks noChangeShapeType="1"/>
                <a:endCxn id="41078" idx="3"/>
              </p:cNvCxnSpPr>
              <p:nvPr/>
            </p:nvCxnSpPr>
            <p:spPr bwMode="auto">
              <a:xfrm rot="10800000" flipV="1">
                <a:off x="1088228" y="3257550"/>
                <a:ext cx="194311" cy="11430"/>
              </a:xfrm>
              <a:prstGeom prst="straightConnector1">
                <a:avLst/>
              </a:prstGeom>
              <a:noFill/>
              <a:ln w="9525" algn="ctr">
                <a:solidFill>
                  <a:schemeClr val="tx1"/>
                </a:solidFill>
                <a:round/>
                <a:headEnd/>
                <a:tailEnd type="triangle" w="med" len="med"/>
              </a:ln>
            </p:spPr>
          </p:cxnSp>
          <p:cxnSp>
            <p:nvCxnSpPr>
              <p:cNvPr id="41086" name="Straight Arrow Connector 29"/>
              <p:cNvCxnSpPr>
                <a:cxnSpLocks noChangeShapeType="1"/>
              </p:cNvCxnSpPr>
              <p:nvPr/>
            </p:nvCxnSpPr>
            <p:spPr bwMode="auto">
              <a:xfrm rot="16200000" flipH="1">
                <a:off x="1281349" y="2995848"/>
                <a:ext cx="220980" cy="5243"/>
              </a:xfrm>
              <a:prstGeom prst="straightConnector1">
                <a:avLst/>
              </a:prstGeom>
              <a:noFill/>
              <a:ln w="9525" algn="ctr">
                <a:solidFill>
                  <a:schemeClr val="tx1"/>
                </a:solidFill>
                <a:round/>
                <a:headEnd/>
                <a:tailEnd type="triangle" w="med" len="med"/>
              </a:ln>
            </p:spPr>
          </p:cxnSp>
        </p:grpSp>
        <p:grpSp>
          <p:nvGrpSpPr>
            <p:cNvPr id="41043" name="Group 48"/>
            <p:cNvGrpSpPr>
              <a:grpSpLocks/>
            </p:cNvGrpSpPr>
            <p:nvPr/>
          </p:nvGrpSpPr>
          <p:grpSpPr bwMode="auto">
            <a:xfrm>
              <a:off x="6075123" y="1635459"/>
              <a:ext cx="1062087" cy="610699"/>
              <a:chOff x="2686051" y="2030730"/>
              <a:chExt cx="1004093" cy="632460"/>
            </a:xfrm>
          </p:grpSpPr>
          <p:pic>
            <p:nvPicPr>
              <p:cNvPr id="41068" name="Picture 10"/>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3493770" y="2461259"/>
                <a:ext cx="196374"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9"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2686051" y="2042160"/>
                <a:ext cx="185257"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0" name="Picture 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2697480" y="2465070"/>
                <a:ext cx="185257"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1" name="Picture 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3451860" y="2030730"/>
                <a:ext cx="185257"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2" name="Picture 9"/>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3108960" y="2282190"/>
                <a:ext cx="185257"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1073" name="Straight Arrow Connector 36"/>
              <p:cNvCxnSpPr>
                <a:cxnSpLocks noChangeShapeType="1"/>
              </p:cNvCxnSpPr>
              <p:nvPr/>
            </p:nvCxnSpPr>
            <p:spPr bwMode="auto">
              <a:xfrm rot="10800000">
                <a:off x="3291842" y="2411730"/>
                <a:ext cx="171449" cy="114300"/>
              </a:xfrm>
              <a:prstGeom prst="straightConnector1">
                <a:avLst/>
              </a:prstGeom>
              <a:noFill/>
              <a:ln w="9525" algn="ctr">
                <a:solidFill>
                  <a:schemeClr val="tx1"/>
                </a:solidFill>
                <a:round/>
                <a:headEnd/>
                <a:tailEnd type="triangle" w="med" len="med"/>
              </a:ln>
            </p:spPr>
          </p:cxnSp>
          <p:cxnSp>
            <p:nvCxnSpPr>
              <p:cNvPr id="41074" name="Straight Arrow Connector 37"/>
              <p:cNvCxnSpPr>
                <a:cxnSpLocks noChangeShapeType="1"/>
                <a:stCxn id="41069" idx="3"/>
              </p:cNvCxnSpPr>
              <p:nvPr/>
            </p:nvCxnSpPr>
            <p:spPr bwMode="auto">
              <a:xfrm>
                <a:off x="2871308" y="2137410"/>
                <a:ext cx="203362" cy="125730"/>
              </a:xfrm>
              <a:prstGeom prst="straightConnector1">
                <a:avLst/>
              </a:prstGeom>
              <a:noFill/>
              <a:ln w="9525" algn="ctr">
                <a:solidFill>
                  <a:schemeClr val="tx1"/>
                </a:solidFill>
                <a:round/>
                <a:headEnd/>
                <a:tailEnd type="triangle" w="med" len="med"/>
              </a:ln>
            </p:spPr>
          </p:cxnSp>
          <p:cxnSp>
            <p:nvCxnSpPr>
              <p:cNvPr id="41075" name="Straight Arrow Connector 38"/>
              <p:cNvCxnSpPr>
                <a:cxnSpLocks noChangeShapeType="1"/>
              </p:cNvCxnSpPr>
              <p:nvPr/>
            </p:nvCxnSpPr>
            <p:spPr bwMode="auto">
              <a:xfrm rot="10800000" flipV="1">
                <a:off x="3280410" y="2125980"/>
                <a:ext cx="150974" cy="137160"/>
              </a:xfrm>
              <a:prstGeom prst="straightConnector1">
                <a:avLst/>
              </a:prstGeom>
              <a:noFill/>
              <a:ln w="9525" algn="ctr">
                <a:solidFill>
                  <a:schemeClr val="tx1"/>
                </a:solidFill>
                <a:round/>
                <a:headEnd/>
                <a:tailEnd type="triangle" w="med" len="med"/>
              </a:ln>
            </p:spPr>
          </p:cxnSp>
          <p:cxnSp>
            <p:nvCxnSpPr>
              <p:cNvPr id="41076" name="Straight Arrow Connector 39"/>
              <p:cNvCxnSpPr>
                <a:cxnSpLocks noChangeShapeType="1"/>
                <a:stCxn id="41070" idx="3"/>
              </p:cNvCxnSpPr>
              <p:nvPr/>
            </p:nvCxnSpPr>
            <p:spPr bwMode="auto">
              <a:xfrm flipV="1">
                <a:off x="2882737" y="2411730"/>
                <a:ext cx="169073" cy="148590"/>
              </a:xfrm>
              <a:prstGeom prst="straightConnector1">
                <a:avLst/>
              </a:prstGeom>
              <a:noFill/>
              <a:ln w="9525" algn="ctr">
                <a:solidFill>
                  <a:schemeClr val="tx1"/>
                </a:solidFill>
                <a:round/>
                <a:headEnd/>
                <a:tailEnd type="triangle" w="med" len="med"/>
              </a:ln>
            </p:spPr>
          </p:cxnSp>
        </p:grpSp>
        <p:grpSp>
          <p:nvGrpSpPr>
            <p:cNvPr id="41044" name="Group 58"/>
            <p:cNvGrpSpPr>
              <a:grpSpLocks/>
            </p:cNvGrpSpPr>
            <p:nvPr/>
          </p:nvGrpSpPr>
          <p:grpSpPr bwMode="auto">
            <a:xfrm>
              <a:off x="6123042" y="2660489"/>
              <a:ext cx="1037906" cy="610699"/>
              <a:chOff x="4469131" y="2430780"/>
              <a:chExt cx="981233" cy="632460"/>
            </a:xfrm>
          </p:grpSpPr>
          <p:pic>
            <p:nvPicPr>
              <p:cNvPr id="41059"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4469131" y="2442210"/>
                <a:ext cx="185257"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0" name="Picture 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4480560" y="2865120"/>
                <a:ext cx="185257"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1" name="Picture 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234940" y="2430780"/>
                <a:ext cx="185257"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62" name="Picture 9"/>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4892040" y="2682240"/>
                <a:ext cx="185257"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1063" name="Straight Arrow Connector 45"/>
              <p:cNvCxnSpPr>
                <a:cxnSpLocks noChangeShapeType="1"/>
              </p:cNvCxnSpPr>
              <p:nvPr/>
            </p:nvCxnSpPr>
            <p:spPr bwMode="auto">
              <a:xfrm rot="10800000">
                <a:off x="5074922" y="2811780"/>
                <a:ext cx="171449" cy="114300"/>
              </a:xfrm>
              <a:prstGeom prst="straightConnector1">
                <a:avLst/>
              </a:prstGeom>
              <a:noFill/>
              <a:ln w="9525" algn="ctr">
                <a:solidFill>
                  <a:schemeClr val="tx1"/>
                </a:solidFill>
                <a:round/>
                <a:headEnd type="triangle" w="med" len="med"/>
                <a:tailEnd type="triangle" w="med" len="med"/>
              </a:ln>
            </p:spPr>
          </p:cxnSp>
          <p:cxnSp>
            <p:nvCxnSpPr>
              <p:cNvPr id="41064" name="Straight Arrow Connector 46"/>
              <p:cNvCxnSpPr>
                <a:cxnSpLocks noChangeShapeType="1"/>
                <a:stCxn id="41059" idx="3"/>
              </p:cNvCxnSpPr>
              <p:nvPr/>
            </p:nvCxnSpPr>
            <p:spPr bwMode="auto">
              <a:xfrm>
                <a:off x="4654388" y="2537460"/>
                <a:ext cx="203362" cy="125730"/>
              </a:xfrm>
              <a:prstGeom prst="straightConnector1">
                <a:avLst/>
              </a:prstGeom>
              <a:noFill/>
              <a:ln w="9525" algn="ctr">
                <a:solidFill>
                  <a:schemeClr val="tx1"/>
                </a:solidFill>
                <a:round/>
                <a:headEnd type="triangle" w="med" len="med"/>
                <a:tailEnd type="triangle" w="med" len="med"/>
              </a:ln>
            </p:spPr>
          </p:cxnSp>
          <p:cxnSp>
            <p:nvCxnSpPr>
              <p:cNvPr id="41065" name="Straight Arrow Connector 47"/>
              <p:cNvCxnSpPr>
                <a:cxnSpLocks noChangeShapeType="1"/>
              </p:cNvCxnSpPr>
              <p:nvPr/>
            </p:nvCxnSpPr>
            <p:spPr bwMode="auto">
              <a:xfrm rot="10800000" flipV="1">
                <a:off x="5063490" y="2526030"/>
                <a:ext cx="150974" cy="137160"/>
              </a:xfrm>
              <a:prstGeom prst="straightConnector1">
                <a:avLst/>
              </a:prstGeom>
              <a:noFill/>
              <a:ln w="9525" algn="ctr">
                <a:solidFill>
                  <a:schemeClr val="tx1"/>
                </a:solidFill>
                <a:round/>
                <a:headEnd type="triangle" w="med" len="med"/>
                <a:tailEnd type="triangle" w="med" len="med"/>
              </a:ln>
            </p:spPr>
          </p:cxnSp>
          <p:cxnSp>
            <p:nvCxnSpPr>
              <p:cNvPr id="41066" name="Straight Arrow Connector 48"/>
              <p:cNvCxnSpPr>
                <a:cxnSpLocks noChangeShapeType="1"/>
                <a:stCxn id="41060" idx="3"/>
              </p:cNvCxnSpPr>
              <p:nvPr/>
            </p:nvCxnSpPr>
            <p:spPr bwMode="auto">
              <a:xfrm flipV="1">
                <a:off x="4665817" y="2811780"/>
                <a:ext cx="169073" cy="148590"/>
              </a:xfrm>
              <a:prstGeom prst="straightConnector1">
                <a:avLst/>
              </a:prstGeom>
              <a:noFill/>
              <a:ln w="9525" algn="ctr">
                <a:solidFill>
                  <a:schemeClr val="tx1"/>
                </a:solidFill>
                <a:round/>
                <a:headEnd type="triangle" w="med" len="med"/>
                <a:tailEnd type="triangle" w="med" len="med"/>
              </a:ln>
            </p:spPr>
          </p:cxnSp>
          <p:pic>
            <p:nvPicPr>
              <p:cNvPr id="41067" name="Picture 10"/>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5253990" y="2861309"/>
                <a:ext cx="196374" cy="201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1045" name="Group 68"/>
            <p:cNvGrpSpPr>
              <a:grpSpLocks/>
            </p:cNvGrpSpPr>
            <p:nvPr/>
          </p:nvGrpSpPr>
          <p:grpSpPr bwMode="auto">
            <a:xfrm>
              <a:off x="7426590" y="1613299"/>
              <a:ext cx="1054358" cy="702672"/>
              <a:chOff x="590551" y="1546860"/>
              <a:chExt cx="996786" cy="727710"/>
            </a:xfrm>
          </p:grpSpPr>
          <p:pic>
            <p:nvPicPr>
              <p:cNvPr id="41050" name="Picture 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590551" y="1546860"/>
                <a:ext cx="185257"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1" name="Picture 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601980" y="1821180"/>
                <a:ext cx="185257"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2" name="Picture 4"/>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601980" y="2084070"/>
                <a:ext cx="185257"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3" name="Picture 8"/>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402080" y="1809750"/>
                <a:ext cx="185257"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54" name="Picture 9"/>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013460" y="1809750"/>
                <a:ext cx="185257" cy="19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1055" name="Straight Arrow Connector 56"/>
              <p:cNvCxnSpPr>
                <a:cxnSpLocks noChangeShapeType="1"/>
                <a:stCxn id="41054" idx="3"/>
              </p:cNvCxnSpPr>
              <p:nvPr/>
            </p:nvCxnSpPr>
            <p:spPr bwMode="auto">
              <a:xfrm flipV="1">
                <a:off x="1198717" y="1897380"/>
                <a:ext cx="172883" cy="0"/>
              </a:xfrm>
              <a:prstGeom prst="straightConnector1">
                <a:avLst/>
              </a:prstGeom>
              <a:noFill/>
              <a:ln w="9525" algn="ctr">
                <a:solidFill>
                  <a:schemeClr val="tx1"/>
                </a:solidFill>
                <a:round/>
                <a:headEnd/>
                <a:tailEnd type="triangle" w="med" len="med"/>
              </a:ln>
            </p:spPr>
          </p:cxnSp>
          <p:cxnSp>
            <p:nvCxnSpPr>
              <p:cNvPr id="41056" name="Straight Arrow Connector 57"/>
              <p:cNvCxnSpPr>
                <a:cxnSpLocks noChangeShapeType="1"/>
                <a:stCxn id="41050" idx="3"/>
              </p:cNvCxnSpPr>
              <p:nvPr/>
            </p:nvCxnSpPr>
            <p:spPr bwMode="auto">
              <a:xfrm>
                <a:off x="775808" y="1642110"/>
                <a:ext cx="195742" cy="209550"/>
              </a:xfrm>
              <a:prstGeom prst="straightConnector1">
                <a:avLst/>
              </a:prstGeom>
              <a:noFill/>
              <a:ln w="9525" algn="ctr">
                <a:solidFill>
                  <a:schemeClr val="tx1"/>
                </a:solidFill>
                <a:round/>
                <a:headEnd/>
                <a:tailEnd type="triangle" w="med" len="med"/>
              </a:ln>
            </p:spPr>
          </p:cxnSp>
          <p:cxnSp>
            <p:nvCxnSpPr>
              <p:cNvPr id="41057" name="Straight Arrow Connector 58"/>
              <p:cNvCxnSpPr>
                <a:cxnSpLocks noChangeShapeType="1"/>
                <a:stCxn id="41052" idx="3"/>
              </p:cNvCxnSpPr>
              <p:nvPr/>
            </p:nvCxnSpPr>
            <p:spPr bwMode="auto">
              <a:xfrm flipV="1">
                <a:off x="787237" y="1965960"/>
                <a:ext cx="195743" cy="213360"/>
              </a:xfrm>
              <a:prstGeom prst="straightConnector1">
                <a:avLst/>
              </a:prstGeom>
              <a:noFill/>
              <a:ln w="9525" algn="ctr">
                <a:solidFill>
                  <a:schemeClr val="tx1"/>
                </a:solidFill>
                <a:round/>
                <a:headEnd/>
                <a:tailEnd type="triangle" w="med" len="med"/>
              </a:ln>
            </p:spPr>
          </p:cxnSp>
          <p:cxnSp>
            <p:nvCxnSpPr>
              <p:cNvPr id="41058" name="Straight Arrow Connector 59"/>
              <p:cNvCxnSpPr>
                <a:cxnSpLocks noChangeShapeType="1"/>
              </p:cNvCxnSpPr>
              <p:nvPr/>
            </p:nvCxnSpPr>
            <p:spPr bwMode="auto">
              <a:xfrm>
                <a:off x="798667" y="1916430"/>
                <a:ext cx="195743" cy="3810"/>
              </a:xfrm>
              <a:prstGeom prst="straightConnector1">
                <a:avLst/>
              </a:prstGeom>
              <a:noFill/>
              <a:ln w="9525" algn="ctr">
                <a:solidFill>
                  <a:schemeClr val="tx1"/>
                </a:solidFill>
                <a:round/>
                <a:headEnd/>
                <a:tailEnd type="triangle" w="med" len="med"/>
              </a:ln>
            </p:spPr>
          </p:cxnSp>
        </p:grpSp>
        <p:sp>
          <p:nvSpPr>
            <p:cNvPr id="41046" name="TextBox 60"/>
            <p:cNvSpPr txBox="1">
              <a:spLocks noChangeArrowheads="1"/>
            </p:cNvSpPr>
            <p:nvPr/>
          </p:nvSpPr>
          <p:spPr bwMode="auto">
            <a:xfrm>
              <a:off x="6227924" y="2253779"/>
              <a:ext cx="7473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sz="1200" dirty="0"/>
                <a:t>Registry</a:t>
              </a:r>
            </a:p>
          </p:txBody>
        </p:sp>
        <p:sp>
          <p:nvSpPr>
            <p:cNvPr id="41047" name="TextBox 61"/>
            <p:cNvSpPr txBox="1">
              <a:spLocks noChangeArrowheads="1"/>
            </p:cNvSpPr>
            <p:nvPr/>
          </p:nvSpPr>
          <p:spPr bwMode="auto">
            <a:xfrm>
              <a:off x="7388353" y="2243341"/>
              <a:ext cx="11112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sz="1200" dirty="0"/>
                <a:t>Consolidation</a:t>
              </a:r>
            </a:p>
          </p:txBody>
        </p:sp>
        <p:sp>
          <p:nvSpPr>
            <p:cNvPr id="41048" name="TextBox 62"/>
            <p:cNvSpPr txBox="1">
              <a:spLocks noChangeArrowheads="1"/>
            </p:cNvSpPr>
            <p:nvPr/>
          </p:nvSpPr>
          <p:spPr bwMode="auto">
            <a:xfrm>
              <a:off x="6149793" y="3320579"/>
              <a:ext cx="10278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sz="1200" dirty="0"/>
                <a:t>Coexistence</a:t>
              </a:r>
            </a:p>
          </p:txBody>
        </p:sp>
        <p:sp>
          <p:nvSpPr>
            <p:cNvPr id="41049" name="TextBox 63"/>
            <p:cNvSpPr txBox="1">
              <a:spLocks noChangeArrowheads="1"/>
            </p:cNvSpPr>
            <p:nvPr/>
          </p:nvSpPr>
          <p:spPr bwMode="auto">
            <a:xfrm>
              <a:off x="7489051" y="3310141"/>
              <a:ext cx="95891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sz="1200" dirty="0"/>
                <a:t>Centralized</a:t>
              </a:r>
            </a:p>
          </p:txBody>
        </p:sp>
      </p:grpSp>
      <p:grpSp>
        <p:nvGrpSpPr>
          <p:cNvPr id="139" name="Group 138"/>
          <p:cNvGrpSpPr>
            <a:grpSpLocks/>
          </p:cNvGrpSpPr>
          <p:nvPr>
            <p:custDataLst>
              <p:tags r:id="rId3"/>
            </p:custDataLst>
          </p:nvPr>
        </p:nvGrpSpPr>
        <p:grpSpPr bwMode="auto">
          <a:xfrm>
            <a:off x="1728788" y="1524000"/>
            <a:ext cx="2447925" cy="1935163"/>
            <a:chOff x="499932" y="1707086"/>
            <a:chExt cx="2607449" cy="2074907"/>
          </a:xfrm>
        </p:grpSpPr>
        <p:sp>
          <p:nvSpPr>
            <p:cNvPr id="41028" name="TextBox 64"/>
            <p:cNvSpPr txBox="1">
              <a:spLocks noChangeArrowheads="1"/>
            </p:cNvSpPr>
            <p:nvPr/>
          </p:nvSpPr>
          <p:spPr bwMode="auto">
            <a:xfrm>
              <a:off x="592108" y="2260742"/>
              <a:ext cx="8499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sz="1200" dirty="0"/>
                <a:t>Customer</a:t>
              </a:r>
            </a:p>
          </p:txBody>
        </p:sp>
        <p:sp>
          <p:nvSpPr>
            <p:cNvPr id="41029" name="TextBox 65"/>
            <p:cNvSpPr txBox="1">
              <a:spLocks noChangeArrowheads="1"/>
            </p:cNvSpPr>
            <p:nvPr/>
          </p:nvSpPr>
          <p:spPr bwMode="auto">
            <a:xfrm>
              <a:off x="2002606" y="2275356"/>
              <a:ext cx="713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sz="1200" dirty="0"/>
                <a:t>Product</a:t>
              </a:r>
            </a:p>
          </p:txBody>
        </p:sp>
        <p:sp>
          <p:nvSpPr>
            <p:cNvPr id="41030" name="TextBox 66"/>
            <p:cNvSpPr txBox="1">
              <a:spLocks noChangeArrowheads="1"/>
            </p:cNvSpPr>
            <p:nvPr/>
          </p:nvSpPr>
          <p:spPr bwMode="auto">
            <a:xfrm>
              <a:off x="596326" y="3502906"/>
              <a:ext cx="91563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sz="1200" dirty="0"/>
                <a:t>Household</a:t>
              </a:r>
            </a:p>
          </p:txBody>
        </p:sp>
        <p:sp>
          <p:nvSpPr>
            <p:cNvPr id="41031" name="TextBox 67"/>
            <p:cNvSpPr txBox="1">
              <a:spLocks noChangeArrowheads="1"/>
            </p:cNvSpPr>
            <p:nvPr/>
          </p:nvSpPr>
          <p:spPr bwMode="auto">
            <a:xfrm>
              <a:off x="1894821" y="3504994"/>
              <a:ext cx="105349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sz="1200" dirty="0"/>
                <a:t>Organization</a:t>
              </a:r>
            </a:p>
          </p:txBody>
        </p:sp>
        <p:grpSp>
          <p:nvGrpSpPr>
            <p:cNvPr id="41032" name="Group 212"/>
            <p:cNvGrpSpPr>
              <a:grpSpLocks/>
            </p:cNvGrpSpPr>
            <p:nvPr/>
          </p:nvGrpSpPr>
          <p:grpSpPr bwMode="auto">
            <a:xfrm>
              <a:off x="499932" y="1707086"/>
              <a:ext cx="1033287" cy="470756"/>
              <a:chOff x="7237590" y="2693602"/>
              <a:chExt cx="657464" cy="321431"/>
            </a:xfrm>
          </p:grpSpPr>
          <p:pic>
            <p:nvPicPr>
              <p:cNvPr id="41040" name="Picture 213" descr="Untitled-14.png"/>
              <p:cNvPicPr>
                <a:picLocks noChangeAspect="1"/>
              </p:cNvPicPr>
              <p:nvPr/>
            </p:nvPicPr>
            <p:blipFill>
              <a:blip r:embed="rId17">
                <a:extLst>
                  <a:ext uri="{28A0092B-C50C-407E-A947-70E740481C1C}">
                    <a14:useLocalDpi xmlns:a14="http://schemas.microsoft.com/office/drawing/2010/main" val="0"/>
                  </a:ext>
                </a:extLst>
              </a:blip>
              <a:srcRect/>
              <a:stretch>
                <a:fillRect/>
              </a:stretch>
            </p:blipFill>
            <p:spPr bwMode="gray">
              <a:xfrm>
                <a:off x="7576630" y="2694993"/>
                <a:ext cx="318424" cy="3200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41" name="Picture 214" descr="Untitled-15.png"/>
              <p:cNvPicPr>
                <a:picLocks noChangeAspect="1"/>
              </p:cNvPicPr>
              <p:nvPr/>
            </p:nvPicPr>
            <p:blipFill>
              <a:blip r:embed="rId18">
                <a:extLst>
                  <a:ext uri="{28A0092B-C50C-407E-A947-70E740481C1C}">
                    <a14:useLocalDpi xmlns:a14="http://schemas.microsoft.com/office/drawing/2010/main" val="0"/>
                  </a:ext>
                </a:extLst>
              </a:blip>
              <a:srcRect/>
              <a:stretch>
                <a:fillRect/>
              </a:stretch>
            </p:blipFill>
            <p:spPr bwMode="gray">
              <a:xfrm>
                <a:off x="7237590" y="2693602"/>
                <a:ext cx="314678" cy="321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1033" name="Picture 208" descr="Untitled-17.png"/>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gray">
            <a:xfrm>
              <a:off x="1912990" y="1748597"/>
              <a:ext cx="574047" cy="446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4" name="Picture 209" descr="Untitled-18.png"/>
            <p:cNvPicPr>
              <a:picLocks noChangeAspect="1"/>
            </p:cNvPicPr>
            <p:nvPr/>
          </p:nvPicPr>
          <p:blipFill>
            <a:blip r:embed="rId20">
              <a:extLst>
                <a:ext uri="{28A0092B-C50C-407E-A947-70E740481C1C}">
                  <a14:useLocalDpi xmlns:a14="http://schemas.microsoft.com/office/drawing/2010/main" val="0"/>
                </a:ext>
              </a:extLst>
            </a:blip>
            <a:srcRect/>
            <a:stretch>
              <a:fillRect/>
            </a:stretch>
          </p:blipFill>
          <p:spPr bwMode="gray">
            <a:xfrm>
              <a:off x="2508374" y="1813488"/>
              <a:ext cx="599007" cy="3818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5" name="Picture 210" descr="Untitled-19.png"/>
            <p:cNvPicPr>
              <a:picLocks noChangeAspect="1"/>
            </p:cNvPicPr>
            <p:nvPr/>
          </p:nvPicPr>
          <p:blipFill>
            <a:blip r:embed="rId21">
              <a:extLst>
                <a:ext uri="{28A0092B-C50C-407E-A947-70E740481C1C}">
                  <a14:useLocalDpi xmlns:a14="http://schemas.microsoft.com/office/drawing/2010/main" val="0"/>
                </a:ext>
              </a:extLst>
            </a:blip>
            <a:srcRect/>
            <a:stretch>
              <a:fillRect/>
            </a:stretch>
          </p:blipFill>
          <p:spPr bwMode="gray">
            <a:xfrm>
              <a:off x="533922" y="2766815"/>
              <a:ext cx="970729" cy="657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6" name="Picture 203" descr="Untitled-11.png"/>
            <p:cNvPicPr>
              <a:picLocks noChangeAspect="1"/>
            </p:cNvPicPr>
            <p:nvPr/>
          </p:nvPicPr>
          <p:blipFill>
            <a:blip r:embed="rId22">
              <a:extLst>
                <a:ext uri="{28A0092B-C50C-407E-A947-70E740481C1C}">
                  <a14:useLocalDpi xmlns:a14="http://schemas.microsoft.com/office/drawing/2010/main" val="0"/>
                </a:ext>
              </a:extLst>
            </a:blip>
            <a:srcRect/>
            <a:stretch>
              <a:fillRect/>
            </a:stretch>
          </p:blipFill>
          <p:spPr bwMode="gray">
            <a:xfrm>
              <a:off x="1841122" y="2681485"/>
              <a:ext cx="1212987" cy="806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1037" name="Straight Connector 78"/>
            <p:cNvCxnSpPr>
              <a:cxnSpLocks noChangeShapeType="1"/>
            </p:cNvCxnSpPr>
            <p:nvPr/>
          </p:nvCxnSpPr>
          <p:spPr bwMode="auto">
            <a:xfrm>
              <a:off x="1558271" y="2012458"/>
              <a:ext cx="307903" cy="0"/>
            </a:xfrm>
            <a:prstGeom prst="line">
              <a:avLst/>
            </a:prstGeom>
            <a:noFill/>
            <a:ln w="25400" algn="ctr">
              <a:solidFill>
                <a:schemeClr val="tx1"/>
              </a:solidFill>
              <a:round/>
              <a:headEnd/>
              <a:tailEnd type="triangle" w="med" len="med"/>
            </a:ln>
          </p:spPr>
        </p:cxnSp>
        <p:cxnSp>
          <p:nvCxnSpPr>
            <p:cNvPr id="41038" name="Straight Connector 79"/>
            <p:cNvCxnSpPr>
              <a:cxnSpLocks noChangeShapeType="1"/>
            </p:cNvCxnSpPr>
            <p:nvPr/>
          </p:nvCxnSpPr>
          <p:spPr bwMode="auto">
            <a:xfrm>
              <a:off x="1464364" y="2392278"/>
              <a:ext cx="376758" cy="316743"/>
            </a:xfrm>
            <a:prstGeom prst="line">
              <a:avLst/>
            </a:prstGeom>
            <a:noFill/>
            <a:ln w="25400" algn="ctr">
              <a:solidFill>
                <a:schemeClr val="tx1"/>
              </a:solidFill>
              <a:round/>
              <a:headEnd/>
              <a:tailEnd type="triangle" w="med" len="med"/>
            </a:ln>
          </p:spPr>
        </p:cxnSp>
        <p:cxnSp>
          <p:nvCxnSpPr>
            <p:cNvPr id="41039" name="Straight Connector 81"/>
            <p:cNvCxnSpPr>
              <a:cxnSpLocks noChangeShapeType="1"/>
              <a:stCxn id="41028" idx="2"/>
              <a:endCxn id="41035" idx="0"/>
            </p:cNvCxnSpPr>
            <p:nvPr/>
          </p:nvCxnSpPr>
          <p:spPr bwMode="auto">
            <a:xfrm>
              <a:off x="1017065" y="2537741"/>
              <a:ext cx="2222" cy="229074"/>
            </a:xfrm>
            <a:prstGeom prst="line">
              <a:avLst/>
            </a:prstGeom>
            <a:noFill/>
            <a:ln w="25400" algn="ctr">
              <a:solidFill>
                <a:schemeClr val="tx1"/>
              </a:solidFill>
              <a:round/>
              <a:headEnd/>
              <a:tailEnd type="triangle" w="med" len="med"/>
            </a:ln>
          </p:spPr>
        </p:cxnSp>
      </p:grpSp>
      <p:grpSp>
        <p:nvGrpSpPr>
          <p:cNvPr id="40965" name="Group 139"/>
          <p:cNvGrpSpPr>
            <a:grpSpLocks/>
          </p:cNvGrpSpPr>
          <p:nvPr>
            <p:custDataLst>
              <p:tags r:id="rId4"/>
            </p:custDataLst>
          </p:nvPr>
        </p:nvGrpSpPr>
        <p:grpSpPr bwMode="auto">
          <a:xfrm>
            <a:off x="1824038" y="996950"/>
            <a:ext cx="2343150" cy="531813"/>
            <a:chOff x="540585" y="1134583"/>
            <a:chExt cx="2342576" cy="531812"/>
          </a:xfrm>
        </p:grpSpPr>
        <p:sp>
          <p:nvSpPr>
            <p:cNvPr id="41022" name="TextBox 2"/>
            <p:cNvSpPr txBox="1">
              <a:spLocks noChangeArrowheads="1"/>
            </p:cNvSpPr>
            <p:nvPr/>
          </p:nvSpPr>
          <p:spPr bwMode="auto">
            <a:xfrm>
              <a:off x="1236556" y="1190971"/>
              <a:ext cx="164660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dirty="0"/>
                <a:t>Data Domains</a:t>
              </a:r>
            </a:p>
          </p:txBody>
        </p:sp>
        <p:grpSp>
          <p:nvGrpSpPr>
            <p:cNvPr id="41023" name="Group 125"/>
            <p:cNvGrpSpPr>
              <a:grpSpLocks/>
            </p:cNvGrpSpPr>
            <p:nvPr/>
          </p:nvGrpSpPr>
          <p:grpSpPr bwMode="auto">
            <a:xfrm>
              <a:off x="540585" y="1134583"/>
              <a:ext cx="725488" cy="531812"/>
              <a:chOff x="302591" y="1122057"/>
              <a:chExt cx="725488" cy="531812"/>
            </a:xfrm>
          </p:grpSpPr>
          <p:pic>
            <p:nvPicPr>
              <p:cNvPr id="41024" name="Picture 84"/>
              <p:cNvPicPr>
                <a:picLocks noChangeAspect="1" noChangeArrowheads="1"/>
              </p:cNvPicPr>
              <p:nvPr/>
            </p:nvPicPr>
            <p:blipFill>
              <a:blip r:embed="rId23">
                <a:lum bright="28000" contrast="-34000"/>
                <a:extLst>
                  <a:ext uri="{28A0092B-C50C-407E-A947-70E740481C1C}">
                    <a14:useLocalDpi xmlns:a14="http://schemas.microsoft.com/office/drawing/2010/main" val="0"/>
                  </a:ext>
                </a:extLst>
              </a:blip>
              <a:srcRect/>
              <a:stretch>
                <a:fillRect/>
              </a:stretch>
            </p:blipFill>
            <p:spPr bwMode="auto">
              <a:xfrm>
                <a:off x="302591" y="1122057"/>
                <a:ext cx="725488"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5" name="Oval 85"/>
              <p:cNvSpPr>
                <a:spLocks noChangeArrowheads="1"/>
              </p:cNvSpPr>
              <p:nvPr/>
            </p:nvSpPr>
            <p:spPr bwMode="auto">
              <a:xfrm>
                <a:off x="542304" y="1198257"/>
                <a:ext cx="323850" cy="292100"/>
              </a:xfrm>
              <a:prstGeom prst="ellipse">
                <a:avLst/>
              </a:prstGeom>
              <a:solidFill>
                <a:srgbClr val="FF000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r>
                  <a:rPr lang="en-US" sz="1200" b="1" dirty="0">
                    <a:solidFill>
                      <a:srgbClr val="FFFFFF"/>
                    </a:solidFill>
                    <a:latin typeface="Verdana" pitchFamily="34" charset="0"/>
                    <a:cs typeface="Arial" pitchFamily="34" charset="0"/>
                  </a:rPr>
                  <a:t>1</a:t>
                </a:r>
              </a:p>
            </p:txBody>
          </p:sp>
        </p:grpSp>
      </p:grpSp>
      <p:grpSp>
        <p:nvGrpSpPr>
          <p:cNvPr id="40966" name="Group 140"/>
          <p:cNvGrpSpPr>
            <a:grpSpLocks/>
          </p:cNvGrpSpPr>
          <p:nvPr>
            <p:custDataLst>
              <p:tags r:id="rId5"/>
            </p:custDataLst>
          </p:nvPr>
        </p:nvGrpSpPr>
        <p:grpSpPr bwMode="auto">
          <a:xfrm>
            <a:off x="4830763" y="992188"/>
            <a:ext cx="2830512" cy="531812"/>
            <a:chOff x="5923136" y="980481"/>
            <a:chExt cx="2830372" cy="531812"/>
          </a:xfrm>
        </p:grpSpPr>
        <p:sp>
          <p:nvSpPr>
            <p:cNvPr id="41018" name="TextBox 16"/>
            <p:cNvSpPr txBox="1">
              <a:spLocks noChangeArrowheads="1"/>
            </p:cNvSpPr>
            <p:nvPr/>
          </p:nvSpPr>
          <p:spPr bwMode="auto">
            <a:xfrm>
              <a:off x="6593942" y="1061721"/>
              <a:ext cx="21595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dirty="0"/>
                <a:t>Architectural Styles</a:t>
              </a:r>
            </a:p>
          </p:txBody>
        </p:sp>
        <p:grpSp>
          <p:nvGrpSpPr>
            <p:cNvPr id="41019" name="Group 126"/>
            <p:cNvGrpSpPr>
              <a:grpSpLocks/>
            </p:cNvGrpSpPr>
            <p:nvPr/>
          </p:nvGrpSpPr>
          <p:grpSpPr bwMode="auto">
            <a:xfrm>
              <a:off x="5923136" y="980481"/>
              <a:ext cx="725488" cy="531812"/>
              <a:chOff x="302591" y="1122057"/>
              <a:chExt cx="725488" cy="531812"/>
            </a:xfrm>
          </p:grpSpPr>
          <p:pic>
            <p:nvPicPr>
              <p:cNvPr id="41020" name="Picture 84"/>
              <p:cNvPicPr>
                <a:picLocks noChangeAspect="1" noChangeArrowheads="1"/>
              </p:cNvPicPr>
              <p:nvPr/>
            </p:nvPicPr>
            <p:blipFill>
              <a:blip r:embed="rId23">
                <a:lum bright="28000" contrast="-34000"/>
                <a:extLst>
                  <a:ext uri="{28A0092B-C50C-407E-A947-70E740481C1C}">
                    <a14:useLocalDpi xmlns:a14="http://schemas.microsoft.com/office/drawing/2010/main" val="0"/>
                  </a:ext>
                </a:extLst>
              </a:blip>
              <a:srcRect/>
              <a:stretch>
                <a:fillRect/>
              </a:stretch>
            </p:blipFill>
            <p:spPr bwMode="auto">
              <a:xfrm>
                <a:off x="302591" y="1122057"/>
                <a:ext cx="725488"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21" name="Oval 85"/>
              <p:cNvSpPr>
                <a:spLocks noChangeArrowheads="1"/>
              </p:cNvSpPr>
              <p:nvPr/>
            </p:nvSpPr>
            <p:spPr bwMode="auto">
              <a:xfrm>
                <a:off x="542304" y="1198257"/>
                <a:ext cx="323850" cy="2921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r>
                  <a:rPr lang="en-US" sz="1200" b="1" dirty="0">
                    <a:solidFill>
                      <a:srgbClr val="FFFFFF"/>
                    </a:solidFill>
                    <a:latin typeface="Verdana" pitchFamily="34" charset="0"/>
                    <a:cs typeface="Arial" pitchFamily="34" charset="0"/>
                  </a:rPr>
                  <a:t>2</a:t>
                </a:r>
              </a:p>
            </p:txBody>
          </p:sp>
        </p:grpSp>
      </p:grpSp>
      <p:grpSp>
        <p:nvGrpSpPr>
          <p:cNvPr id="6" name="Group 5"/>
          <p:cNvGrpSpPr>
            <a:grpSpLocks/>
          </p:cNvGrpSpPr>
          <p:nvPr>
            <p:custDataLst>
              <p:tags r:id="rId6"/>
            </p:custDataLst>
          </p:nvPr>
        </p:nvGrpSpPr>
        <p:grpSpPr bwMode="auto">
          <a:xfrm>
            <a:off x="1590675" y="3705225"/>
            <a:ext cx="2799894" cy="2222500"/>
            <a:chOff x="1590096" y="3705254"/>
            <a:chExt cx="2800943" cy="2222920"/>
          </a:xfrm>
        </p:grpSpPr>
        <p:grpSp>
          <p:nvGrpSpPr>
            <p:cNvPr id="40989" name="Group 145"/>
            <p:cNvGrpSpPr>
              <a:grpSpLocks/>
            </p:cNvGrpSpPr>
            <p:nvPr/>
          </p:nvGrpSpPr>
          <p:grpSpPr bwMode="auto">
            <a:xfrm>
              <a:off x="1771764" y="4207970"/>
              <a:ext cx="2429280" cy="1720204"/>
              <a:chOff x="521170" y="4524990"/>
              <a:chExt cx="2820348" cy="1871308"/>
            </a:xfrm>
          </p:grpSpPr>
          <p:grpSp>
            <p:nvGrpSpPr>
              <p:cNvPr id="40995" name="Group 60"/>
              <p:cNvGrpSpPr>
                <a:grpSpLocks/>
              </p:cNvGrpSpPr>
              <p:nvPr/>
            </p:nvGrpSpPr>
            <p:grpSpPr bwMode="auto">
              <a:xfrm>
                <a:off x="521170" y="4642615"/>
                <a:ext cx="929685" cy="574675"/>
                <a:chOff x="5273" y="3016"/>
                <a:chExt cx="601" cy="460"/>
              </a:xfrm>
            </p:grpSpPr>
            <p:pic>
              <p:nvPicPr>
                <p:cNvPr id="41012" name="Picture 61"/>
                <p:cNvPicPr>
                  <a:picLocks noChangeAspect="1" noChangeArrowheads="1"/>
                </p:cNvPicPr>
                <p:nvPr/>
              </p:nvPicPr>
              <p:blipFill>
                <a:blip r:embed="rId24">
                  <a:lum bright="-4000" contrast="20000"/>
                  <a:extLst>
                    <a:ext uri="{28A0092B-C50C-407E-A947-70E740481C1C}">
                      <a14:useLocalDpi xmlns:a14="http://schemas.microsoft.com/office/drawing/2010/main" val="0"/>
                    </a:ext>
                  </a:extLst>
                </a:blip>
                <a:srcRect/>
                <a:stretch>
                  <a:fillRect/>
                </a:stretch>
              </p:blipFill>
              <p:spPr bwMode="auto">
                <a:xfrm>
                  <a:off x="5554" y="3097"/>
                  <a:ext cx="313"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3" name="Picture 62"/>
                <p:cNvPicPr>
                  <a:picLocks noChangeAspect="1" noChangeArrowheads="1"/>
                </p:cNvPicPr>
                <p:nvPr/>
              </p:nvPicPr>
              <p:blipFill>
                <a:blip r:embed="rId24">
                  <a:lum bright="-4000" contrast="20000"/>
                  <a:extLst>
                    <a:ext uri="{28A0092B-C50C-407E-A947-70E740481C1C}">
                      <a14:useLocalDpi xmlns:a14="http://schemas.microsoft.com/office/drawing/2010/main" val="0"/>
                    </a:ext>
                  </a:extLst>
                </a:blip>
                <a:srcRect/>
                <a:stretch>
                  <a:fillRect/>
                </a:stretch>
              </p:blipFill>
              <p:spPr bwMode="auto">
                <a:xfrm>
                  <a:off x="5554" y="3016"/>
                  <a:ext cx="313"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4" name="Picture 63"/>
                <p:cNvPicPr>
                  <a:picLocks noChangeAspect="1" noChangeArrowheads="1"/>
                </p:cNvPicPr>
                <p:nvPr/>
              </p:nvPicPr>
              <p:blipFill>
                <a:blip r:embed="rId25">
                  <a:lum bright="-4000" contrast="20000"/>
                  <a:extLst>
                    <a:ext uri="{28A0092B-C50C-407E-A947-70E740481C1C}">
                      <a14:useLocalDpi xmlns:a14="http://schemas.microsoft.com/office/drawing/2010/main" val="0"/>
                    </a:ext>
                  </a:extLst>
                </a:blip>
                <a:srcRect/>
                <a:stretch>
                  <a:fillRect/>
                </a:stretch>
              </p:blipFill>
              <p:spPr bwMode="auto">
                <a:xfrm>
                  <a:off x="5273" y="3174"/>
                  <a:ext cx="361"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5" name="Picture 64"/>
                <p:cNvPicPr>
                  <a:picLocks noChangeAspect="1" noChangeArrowheads="1"/>
                </p:cNvPicPr>
                <p:nvPr/>
              </p:nvPicPr>
              <p:blipFill>
                <a:blip r:embed="rId25">
                  <a:lum bright="-4000" contrast="20000"/>
                  <a:extLst>
                    <a:ext uri="{28A0092B-C50C-407E-A947-70E740481C1C}">
                      <a14:useLocalDpi xmlns:a14="http://schemas.microsoft.com/office/drawing/2010/main" val="0"/>
                    </a:ext>
                  </a:extLst>
                </a:blip>
                <a:srcRect/>
                <a:stretch>
                  <a:fillRect/>
                </a:stretch>
              </p:blipFill>
              <p:spPr bwMode="auto">
                <a:xfrm>
                  <a:off x="5273" y="3080"/>
                  <a:ext cx="361"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6" name="Picture 65"/>
                <p:cNvPicPr>
                  <a:picLocks noChangeAspect="1" noChangeArrowheads="1"/>
                </p:cNvPicPr>
                <p:nvPr/>
              </p:nvPicPr>
              <p:blipFill>
                <a:blip r:embed="rId26">
                  <a:lum bright="-4000" contrast="20000"/>
                  <a:extLst>
                    <a:ext uri="{28A0092B-C50C-407E-A947-70E740481C1C}">
                      <a14:useLocalDpi xmlns:a14="http://schemas.microsoft.com/office/drawing/2010/main" val="0"/>
                    </a:ext>
                  </a:extLst>
                </a:blip>
                <a:srcRect/>
                <a:stretch>
                  <a:fillRect/>
                </a:stretch>
              </p:blipFill>
              <p:spPr bwMode="auto">
                <a:xfrm>
                  <a:off x="5474" y="3248"/>
                  <a:ext cx="400"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7" name="Picture 66"/>
                <p:cNvPicPr>
                  <a:picLocks noChangeAspect="1" noChangeArrowheads="1"/>
                </p:cNvPicPr>
                <p:nvPr/>
              </p:nvPicPr>
              <p:blipFill>
                <a:blip r:embed="rId26">
                  <a:lum bright="-4000" contrast="20000"/>
                  <a:extLst>
                    <a:ext uri="{28A0092B-C50C-407E-A947-70E740481C1C}">
                      <a14:useLocalDpi xmlns:a14="http://schemas.microsoft.com/office/drawing/2010/main" val="0"/>
                    </a:ext>
                  </a:extLst>
                </a:blip>
                <a:srcRect/>
                <a:stretch>
                  <a:fillRect/>
                </a:stretch>
              </p:blipFill>
              <p:spPr bwMode="auto">
                <a:xfrm>
                  <a:off x="5474" y="3144"/>
                  <a:ext cx="400"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0996" name="Cloud"/>
              <p:cNvSpPr>
                <a:spLocks noChangeAspect="1" noEditPoints="1" noChangeArrowheads="1"/>
              </p:cNvSpPr>
              <p:nvPr/>
            </p:nvSpPr>
            <p:spPr bwMode="auto">
              <a:xfrm>
                <a:off x="1777382" y="4524990"/>
                <a:ext cx="1564136" cy="719578"/>
              </a:xfrm>
              <a:custGeom>
                <a:avLst/>
                <a:gdLst>
                  <a:gd name="T0" fmla="*/ 4852 w 21600"/>
                  <a:gd name="T1" fmla="*/ 359789 h 21600"/>
                  <a:gd name="T2" fmla="*/ 782068 w 21600"/>
                  <a:gd name="T3" fmla="*/ 718812 h 21600"/>
                  <a:gd name="T4" fmla="*/ 1562833 w 21600"/>
                  <a:gd name="T5" fmla="*/ 359789 h 21600"/>
                  <a:gd name="T6" fmla="*/ 782068 w 21600"/>
                  <a:gd name="T7" fmla="*/ 41143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accent2"/>
                </a:solidFill>
                <a:miter lim="800000"/>
                <a:headEnd/>
                <a:tailEnd/>
              </a:ln>
              <a:effectLst>
                <a:outerShdw dist="107763" dir="2700000" algn="ctr" rotWithShape="0">
                  <a:srgbClr val="808080"/>
                </a:outerShdw>
              </a:effectLst>
            </p:spPr>
            <p:txBody>
              <a:bodyPr/>
              <a:lstStyle/>
              <a:p>
                <a:endParaRPr lang="en-US" dirty="0"/>
              </a:p>
            </p:txBody>
          </p:sp>
          <p:pic>
            <p:nvPicPr>
              <p:cNvPr id="40997" name="Picture 65"/>
              <p:cNvPicPr>
                <a:picLocks noChangeAspect="1" noChangeArrowheads="1"/>
              </p:cNvPicPr>
              <p:nvPr/>
            </p:nvPicPr>
            <p:blipFill>
              <a:blip r:embed="rId26">
                <a:lum bright="-4000" contrast="20000"/>
                <a:extLst>
                  <a:ext uri="{28A0092B-C50C-407E-A947-70E740481C1C}">
                    <a14:useLocalDpi xmlns:a14="http://schemas.microsoft.com/office/drawing/2010/main" val="0"/>
                  </a:ext>
                </a:extLst>
              </a:blip>
              <a:srcRect/>
              <a:stretch>
                <a:fillRect/>
              </a:stretch>
            </p:blipFill>
            <p:spPr bwMode="auto">
              <a:xfrm>
                <a:off x="2285732" y="4809197"/>
                <a:ext cx="618759" cy="284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8" name="Picture 66"/>
              <p:cNvPicPr>
                <a:picLocks noChangeAspect="1" noChangeArrowheads="1"/>
              </p:cNvPicPr>
              <p:nvPr/>
            </p:nvPicPr>
            <p:blipFill>
              <a:blip r:embed="rId26">
                <a:lum bright="-4000" contrast="20000"/>
                <a:extLst>
                  <a:ext uri="{28A0092B-C50C-407E-A947-70E740481C1C}">
                    <a14:useLocalDpi xmlns:a14="http://schemas.microsoft.com/office/drawing/2010/main" val="0"/>
                  </a:ext>
                </a:extLst>
              </a:blip>
              <a:srcRect/>
              <a:stretch>
                <a:fillRect/>
              </a:stretch>
            </p:blipFill>
            <p:spPr bwMode="auto">
              <a:xfrm>
                <a:off x="2285732" y="4679271"/>
                <a:ext cx="618759" cy="2848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999" name="Group 60"/>
              <p:cNvGrpSpPr>
                <a:grpSpLocks/>
              </p:cNvGrpSpPr>
              <p:nvPr/>
            </p:nvGrpSpPr>
            <p:grpSpPr bwMode="auto">
              <a:xfrm>
                <a:off x="1199663" y="5713864"/>
                <a:ext cx="489941" cy="382334"/>
                <a:chOff x="5273" y="3016"/>
                <a:chExt cx="601" cy="460"/>
              </a:xfrm>
            </p:grpSpPr>
            <p:pic>
              <p:nvPicPr>
                <p:cNvPr id="41006" name="Picture 61"/>
                <p:cNvPicPr>
                  <a:picLocks noChangeAspect="1" noChangeArrowheads="1"/>
                </p:cNvPicPr>
                <p:nvPr/>
              </p:nvPicPr>
              <p:blipFill>
                <a:blip r:embed="rId27" cstate="print">
                  <a:lum bright="-4000" contrast="20000"/>
                  <a:extLst>
                    <a:ext uri="{28A0092B-C50C-407E-A947-70E740481C1C}">
                      <a14:useLocalDpi xmlns:a14="http://schemas.microsoft.com/office/drawing/2010/main" val="0"/>
                    </a:ext>
                  </a:extLst>
                </a:blip>
                <a:srcRect/>
                <a:stretch>
                  <a:fillRect/>
                </a:stretch>
              </p:blipFill>
              <p:spPr bwMode="auto">
                <a:xfrm>
                  <a:off x="5554" y="3097"/>
                  <a:ext cx="313"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7" name="Picture 62"/>
                <p:cNvPicPr>
                  <a:picLocks noChangeAspect="1" noChangeArrowheads="1"/>
                </p:cNvPicPr>
                <p:nvPr/>
              </p:nvPicPr>
              <p:blipFill>
                <a:blip r:embed="rId27" cstate="print">
                  <a:lum bright="-4000" contrast="20000"/>
                  <a:extLst>
                    <a:ext uri="{28A0092B-C50C-407E-A947-70E740481C1C}">
                      <a14:useLocalDpi xmlns:a14="http://schemas.microsoft.com/office/drawing/2010/main" val="0"/>
                    </a:ext>
                  </a:extLst>
                </a:blip>
                <a:srcRect/>
                <a:stretch>
                  <a:fillRect/>
                </a:stretch>
              </p:blipFill>
              <p:spPr bwMode="auto">
                <a:xfrm>
                  <a:off x="5554" y="3016"/>
                  <a:ext cx="313"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8" name="Picture 63"/>
                <p:cNvPicPr>
                  <a:picLocks noChangeAspect="1" noChangeArrowheads="1"/>
                </p:cNvPicPr>
                <p:nvPr/>
              </p:nvPicPr>
              <p:blipFill>
                <a:blip r:embed="rId28" cstate="print">
                  <a:lum bright="-4000" contrast="20000"/>
                  <a:extLst>
                    <a:ext uri="{28A0092B-C50C-407E-A947-70E740481C1C}">
                      <a14:useLocalDpi xmlns:a14="http://schemas.microsoft.com/office/drawing/2010/main" val="0"/>
                    </a:ext>
                  </a:extLst>
                </a:blip>
                <a:srcRect/>
                <a:stretch>
                  <a:fillRect/>
                </a:stretch>
              </p:blipFill>
              <p:spPr bwMode="auto">
                <a:xfrm>
                  <a:off x="5273" y="3174"/>
                  <a:ext cx="361"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9" name="Picture 64"/>
                <p:cNvPicPr>
                  <a:picLocks noChangeAspect="1" noChangeArrowheads="1"/>
                </p:cNvPicPr>
                <p:nvPr/>
              </p:nvPicPr>
              <p:blipFill>
                <a:blip r:embed="rId28" cstate="print">
                  <a:lum bright="-4000" contrast="20000"/>
                  <a:extLst>
                    <a:ext uri="{28A0092B-C50C-407E-A947-70E740481C1C}">
                      <a14:useLocalDpi xmlns:a14="http://schemas.microsoft.com/office/drawing/2010/main" val="0"/>
                    </a:ext>
                  </a:extLst>
                </a:blip>
                <a:srcRect/>
                <a:stretch>
                  <a:fillRect/>
                </a:stretch>
              </p:blipFill>
              <p:spPr bwMode="auto">
                <a:xfrm>
                  <a:off x="5273" y="3080"/>
                  <a:ext cx="361" cy="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0" name="Picture 65"/>
                <p:cNvPicPr>
                  <a:picLocks noChangeAspect="1" noChangeArrowheads="1"/>
                </p:cNvPicPr>
                <p:nvPr/>
              </p:nvPicPr>
              <p:blipFill>
                <a:blip r:embed="rId29" cstate="print">
                  <a:lum bright="-4000" contrast="20000"/>
                  <a:extLst>
                    <a:ext uri="{28A0092B-C50C-407E-A947-70E740481C1C}">
                      <a14:useLocalDpi xmlns:a14="http://schemas.microsoft.com/office/drawing/2010/main" val="0"/>
                    </a:ext>
                  </a:extLst>
                </a:blip>
                <a:srcRect/>
                <a:stretch>
                  <a:fillRect/>
                </a:stretch>
              </p:blipFill>
              <p:spPr bwMode="auto">
                <a:xfrm>
                  <a:off x="5474" y="3248"/>
                  <a:ext cx="400"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11" name="Picture 66"/>
                <p:cNvPicPr>
                  <a:picLocks noChangeAspect="1" noChangeArrowheads="1"/>
                </p:cNvPicPr>
                <p:nvPr/>
              </p:nvPicPr>
              <p:blipFill>
                <a:blip r:embed="rId29" cstate="print">
                  <a:lum bright="-4000" contrast="20000"/>
                  <a:extLst>
                    <a:ext uri="{28A0092B-C50C-407E-A947-70E740481C1C}">
                      <a14:useLocalDpi xmlns:a14="http://schemas.microsoft.com/office/drawing/2010/main" val="0"/>
                    </a:ext>
                  </a:extLst>
                </a:blip>
                <a:srcRect/>
                <a:stretch>
                  <a:fillRect/>
                </a:stretch>
              </p:blipFill>
              <p:spPr bwMode="auto">
                <a:xfrm>
                  <a:off x="5474" y="3144"/>
                  <a:ext cx="400" cy="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1000" name="Cloud"/>
              <p:cNvSpPr>
                <a:spLocks noChangeAspect="1" noEditPoints="1" noChangeArrowheads="1"/>
              </p:cNvSpPr>
              <p:nvPr/>
            </p:nvSpPr>
            <p:spPr bwMode="auto">
              <a:xfrm>
                <a:off x="1729366" y="5644736"/>
                <a:ext cx="1040628" cy="478739"/>
              </a:xfrm>
              <a:custGeom>
                <a:avLst/>
                <a:gdLst>
                  <a:gd name="T0" fmla="*/ 3228 w 21600"/>
                  <a:gd name="T1" fmla="*/ 239369 h 21600"/>
                  <a:gd name="T2" fmla="*/ 520314 w 21600"/>
                  <a:gd name="T3" fmla="*/ 478229 h 21600"/>
                  <a:gd name="T4" fmla="*/ 1039761 w 21600"/>
                  <a:gd name="T5" fmla="*/ 239369 h 21600"/>
                  <a:gd name="T6" fmla="*/ 520314 w 21600"/>
                  <a:gd name="T7" fmla="*/ 27372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accent2"/>
                </a:solidFill>
                <a:miter lim="800000"/>
                <a:headEnd/>
                <a:tailEnd/>
              </a:ln>
              <a:effectLst>
                <a:outerShdw dist="107763" dir="2700000" algn="ctr" rotWithShape="0">
                  <a:srgbClr val="808080"/>
                </a:outerShdw>
              </a:effectLst>
            </p:spPr>
            <p:txBody>
              <a:bodyPr/>
              <a:lstStyle/>
              <a:p>
                <a:endParaRPr lang="en-US" dirty="0"/>
              </a:p>
            </p:txBody>
          </p:sp>
          <p:pic>
            <p:nvPicPr>
              <p:cNvPr id="41001" name="Picture 65"/>
              <p:cNvPicPr>
                <a:picLocks noChangeAspect="1" noChangeArrowheads="1"/>
              </p:cNvPicPr>
              <p:nvPr/>
            </p:nvPicPr>
            <p:blipFill>
              <a:blip r:embed="rId30" cstate="print">
                <a:lum bright="-4000" contrast="20000"/>
                <a:extLst>
                  <a:ext uri="{28A0092B-C50C-407E-A947-70E740481C1C}">
                    <a14:useLocalDpi xmlns:a14="http://schemas.microsoft.com/office/drawing/2010/main" val="0"/>
                  </a:ext>
                </a:extLst>
              </a:blip>
              <a:srcRect/>
              <a:stretch>
                <a:fillRect/>
              </a:stretch>
            </p:blipFill>
            <p:spPr bwMode="auto">
              <a:xfrm>
                <a:off x="2074879" y="5846068"/>
                <a:ext cx="411664" cy="189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2" name="Picture 66"/>
              <p:cNvPicPr>
                <a:picLocks noChangeAspect="1" noChangeArrowheads="1"/>
              </p:cNvPicPr>
              <p:nvPr/>
            </p:nvPicPr>
            <p:blipFill>
              <a:blip r:embed="rId30" cstate="print">
                <a:lum bright="-4000" contrast="20000"/>
                <a:extLst>
                  <a:ext uri="{28A0092B-C50C-407E-A947-70E740481C1C}">
                    <a14:useLocalDpi xmlns:a14="http://schemas.microsoft.com/office/drawing/2010/main" val="0"/>
                  </a:ext>
                </a:extLst>
              </a:blip>
              <a:srcRect/>
              <a:stretch>
                <a:fillRect/>
              </a:stretch>
            </p:blipFill>
            <p:spPr bwMode="auto">
              <a:xfrm>
                <a:off x="2074879" y="5766246"/>
                <a:ext cx="411664" cy="189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3" name="TextBox 111"/>
              <p:cNvSpPr txBox="1">
                <a:spLocks noChangeArrowheads="1"/>
              </p:cNvSpPr>
              <p:nvPr/>
            </p:nvSpPr>
            <p:spPr bwMode="auto">
              <a:xfrm>
                <a:off x="531819" y="5290493"/>
                <a:ext cx="9781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sz="1200" dirty="0"/>
                  <a:t>On premise</a:t>
                </a:r>
              </a:p>
            </p:txBody>
          </p:sp>
          <p:sp>
            <p:nvSpPr>
              <p:cNvPr id="41004" name="TextBox 112"/>
              <p:cNvSpPr txBox="1">
                <a:spLocks noChangeArrowheads="1"/>
              </p:cNvSpPr>
              <p:nvPr/>
            </p:nvSpPr>
            <p:spPr bwMode="auto">
              <a:xfrm>
                <a:off x="2246721" y="5317633"/>
                <a:ext cx="5838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sz="1200" dirty="0"/>
                  <a:t>Cloud</a:t>
                </a:r>
              </a:p>
            </p:txBody>
          </p:sp>
          <p:sp>
            <p:nvSpPr>
              <p:cNvPr id="41005" name="TextBox 113"/>
              <p:cNvSpPr txBox="1">
                <a:spLocks noChangeArrowheads="1"/>
              </p:cNvSpPr>
              <p:nvPr/>
            </p:nvSpPr>
            <p:spPr bwMode="auto">
              <a:xfrm>
                <a:off x="1420830" y="6119299"/>
                <a:ext cx="62709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sz="1200" dirty="0"/>
                  <a:t>Hybrid</a:t>
                </a:r>
              </a:p>
            </p:txBody>
          </p:sp>
        </p:grpSp>
        <p:grpSp>
          <p:nvGrpSpPr>
            <p:cNvPr id="40990" name="Group 144"/>
            <p:cNvGrpSpPr>
              <a:grpSpLocks/>
            </p:cNvGrpSpPr>
            <p:nvPr/>
          </p:nvGrpSpPr>
          <p:grpSpPr bwMode="auto">
            <a:xfrm>
              <a:off x="1590096" y="3705254"/>
              <a:ext cx="2800943" cy="531812"/>
              <a:chOff x="613321" y="3964822"/>
              <a:chExt cx="2800943" cy="531812"/>
            </a:xfrm>
          </p:grpSpPr>
          <p:sp>
            <p:nvSpPr>
              <p:cNvPr id="40991" name="TextBox 18"/>
              <p:cNvSpPr txBox="1">
                <a:spLocks noChangeArrowheads="1"/>
              </p:cNvSpPr>
              <p:nvPr/>
            </p:nvSpPr>
            <p:spPr bwMode="auto">
              <a:xfrm>
                <a:off x="1241874" y="4008484"/>
                <a:ext cx="21723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dirty="0"/>
                  <a:t>Deployment Modes</a:t>
                </a:r>
              </a:p>
            </p:txBody>
          </p:sp>
          <p:grpSp>
            <p:nvGrpSpPr>
              <p:cNvPr id="40992" name="Group 129"/>
              <p:cNvGrpSpPr>
                <a:grpSpLocks/>
              </p:cNvGrpSpPr>
              <p:nvPr/>
            </p:nvGrpSpPr>
            <p:grpSpPr bwMode="auto">
              <a:xfrm>
                <a:off x="613321" y="3964822"/>
                <a:ext cx="725488" cy="531812"/>
                <a:chOff x="302591" y="1122057"/>
                <a:chExt cx="725488" cy="531812"/>
              </a:xfrm>
            </p:grpSpPr>
            <p:pic>
              <p:nvPicPr>
                <p:cNvPr id="40993" name="Picture 84"/>
                <p:cNvPicPr>
                  <a:picLocks noChangeAspect="1" noChangeArrowheads="1"/>
                </p:cNvPicPr>
                <p:nvPr/>
              </p:nvPicPr>
              <p:blipFill>
                <a:blip r:embed="rId23">
                  <a:lum bright="28000" contrast="-34000"/>
                  <a:extLst>
                    <a:ext uri="{28A0092B-C50C-407E-A947-70E740481C1C}">
                      <a14:useLocalDpi xmlns:a14="http://schemas.microsoft.com/office/drawing/2010/main" val="0"/>
                    </a:ext>
                  </a:extLst>
                </a:blip>
                <a:srcRect/>
                <a:stretch>
                  <a:fillRect/>
                </a:stretch>
              </p:blipFill>
              <p:spPr bwMode="auto">
                <a:xfrm>
                  <a:off x="302591" y="1122057"/>
                  <a:ext cx="725488"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94" name="Oval 85"/>
                <p:cNvSpPr>
                  <a:spLocks noChangeArrowheads="1"/>
                </p:cNvSpPr>
                <p:nvPr/>
              </p:nvSpPr>
              <p:spPr bwMode="auto">
                <a:xfrm>
                  <a:off x="542304" y="1198257"/>
                  <a:ext cx="323850" cy="2921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r>
                    <a:rPr lang="en-US" sz="1200" b="1" dirty="0">
                      <a:solidFill>
                        <a:srgbClr val="FFFFFF"/>
                      </a:solidFill>
                      <a:latin typeface="Verdana" pitchFamily="34" charset="0"/>
                      <a:cs typeface="Arial" pitchFamily="34" charset="0"/>
                    </a:rPr>
                    <a:t>3</a:t>
                  </a:r>
                </a:p>
              </p:txBody>
            </p:sp>
          </p:grpSp>
        </p:grpSp>
      </p:grpSp>
      <p:grpSp>
        <p:nvGrpSpPr>
          <p:cNvPr id="7" name="Group 6"/>
          <p:cNvGrpSpPr>
            <a:grpSpLocks/>
          </p:cNvGrpSpPr>
          <p:nvPr>
            <p:custDataLst>
              <p:tags r:id="rId7"/>
            </p:custDataLst>
          </p:nvPr>
        </p:nvGrpSpPr>
        <p:grpSpPr bwMode="auto">
          <a:xfrm>
            <a:off x="5078413" y="3594100"/>
            <a:ext cx="2017712" cy="2233613"/>
            <a:chOff x="5077893" y="3594620"/>
            <a:chExt cx="2018099" cy="2233806"/>
          </a:xfrm>
        </p:grpSpPr>
        <p:grpSp>
          <p:nvGrpSpPr>
            <p:cNvPr id="40975" name="Group 143"/>
            <p:cNvGrpSpPr>
              <a:grpSpLocks/>
            </p:cNvGrpSpPr>
            <p:nvPr/>
          </p:nvGrpSpPr>
          <p:grpSpPr bwMode="auto">
            <a:xfrm>
              <a:off x="5077893" y="4146706"/>
              <a:ext cx="2018099" cy="1681720"/>
              <a:chOff x="6026366" y="4419946"/>
              <a:chExt cx="2560490" cy="1951670"/>
            </a:xfrm>
          </p:grpSpPr>
          <p:pic>
            <p:nvPicPr>
              <p:cNvPr id="40981" name="Picture 4" descr="powercenter"/>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6340606" y="4440734"/>
                <a:ext cx="596610" cy="635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2" name="Picture 38" descr="data_quality"/>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a:fillRect/>
              </a:stretch>
            </p:blipFill>
            <p:spPr bwMode="auto">
              <a:xfrm>
                <a:off x="7684614" y="4419946"/>
                <a:ext cx="600378" cy="63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3" name="Picture 49" descr="data_services"/>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7689063" y="5431554"/>
                <a:ext cx="600378" cy="63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4" name="TextBox 117"/>
              <p:cNvSpPr txBox="1">
                <a:spLocks noChangeArrowheads="1"/>
              </p:cNvSpPr>
              <p:nvPr/>
            </p:nvSpPr>
            <p:spPr bwMode="auto">
              <a:xfrm>
                <a:off x="6026366" y="5093961"/>
                <a:ext cx="12763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sz="1200" dirty="0"/>
                  <a:t>Data Integration</a:t>
                </a:r>
              </a:p>
            </p:txBody>
          </p:sp>
          <p:sp>
            <p:nvSpPr>
              <p:cNvPr id="40985" name="TextBox 118"/>
              <p:cNvSpPr txBox="1">
                <a:spLocks noChangeArrowheads="1"/>
              </p:cNvSpPr>
              <p:nvPr/>
            </p:nvSpPr>
            <p:spPr bwMode="auto">
              <a:xfrm>
                <a:off x="7529741" y="5096049"/>
                <a:ext cx="10294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sz="1200" dirty="0"/>
                  <a:t>Data Quality</a:t>
                </a:r>
              </a:p>
            </p:txBody>
          </p:sp>
          <p:sp>
            <p:nvSpPr>
              <p:cNvPr id="40986" name="TextBox 119"/>
              <p:cNvSpPr txBox="1">
                <a:spLocks noChangeArrowheads="1"/>
              </p:cNvSpPr>
              <p:nvPr/>
            </p:nvSpPr>
            <p:spPr bwMode="auto">
              <a:xfrm>
                <a:off x="7446799" y="6085605"/>
                <a:ext cx="11400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sz="1200" dirty="0"/>
                  <a:t>Data Services</a:t>
                </a:r>
              </a:p>
            </p:txBody>
          </p:sp>
          <p:pic>
            <p:nvPicPr>
              <p:cNvPr id="40987" name="Picture 39" descr="data_explorer"/>
              <p:cNvPicPr>
                <a:picLocks noChangeAspect="1" noChangeArrowheads="1"/>
              </p:cNvPicPr>
              <p:nvPr/>
            </p:nvPicPr>
            <p:blipFill>
              <a:blip r:embed="rId34" cstate="print">
                <a:extLst>
                  <a:ext uri="{28A0092B-C50C-407E-A947-70E740481C1C}">
                    <a14:useLocalDpi xmlns:a14="http://schemas.microsoft.com/office/drawing/2010/main" val="0"/>
                  </a:ext>
                </a:extLst>
              </a:blip>
              <a:srcRect/>
              <a:stretch>
                <a:fillRect/>
              </a:stretch>
            </p:blipFill>
            <p:spPr bwMode="auto">
              <a:xfrm>
                <a:off x="6350662" y="5458501"/>
                <a:ext cx="600378" cy="639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8" name="TextBox 121"/>
              <p:cNvSpPr txBox="1">
                <a:spLocks noChangeArrowheads="1"/>
              </p:cNvSpPr>
              <p:nvPr/>
            </p:nvSpPr>
            <p:spPr bwMode="auto">
              <a:xfrm>
                <a:off x="6126863" y="6094617"/>
                <a:ext cx="11047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sz="1200" dirty="0"/>
                  <a:t>Data Profiling</a:t>
                </a:r>
              </a:p>
            </p:txBody>
          </p:sp>
        </p:grpSp>
        <p:grpSp>
          <p:nvGrpSpPr>
            <p:cNvPr id="40976" name="Group 142"/>
            <p:cNvGrpSpPr>
              <a:grpSpLocks/>
            </p:cNvGrpSpPr>
            <p:nvPr/>
          </p:nvGrpSpPr>
          <p:grpSpPr bwMode="auto">
            <a:xfrm>
              <a:off x="5175494" y="3594620"/>
              <a:ext cx="1412667" cy="531812"/>
              <a:chOff x="6362040" y="3888134"/>
              <a:chExt cx="1412667" cy="531812"/>
            </a:xfrm>
          </p:grpSpPr>
          <p:sp>
            <p:nvSpPr>
              <p:cNvPr id="40977" name="TextBox 17"/>
              <p:cNvSpPr txBox="1">
                <a:spLocks noChangeArrowheads="1"/>
              </p:cNvSpPr>
              <p:nvPr/>
            </p:nvSpPr>
            <p:spPr bwMode="auto">
              <a:xfrm>
                <a:off x="7064256" y="3951195"/>
                <a:ext cx="71045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r>
                  <a:rPr lang="en-US" dirty="0"/>
                  <a:t>Uses</a:t>
                </a:r>
              </a:p>
            </p:txBody>
          </p:sp>
          <p:grpSp>
            <p:nvGrpSpPr>
              <p:cNvPr id="40978" name="Group 132"/>
              <p:cNvGrpSpPr>
                <a:grpSpLocks/>
              </p:cNvGrpSpPr>
              <p:nvPr/>
            </p:nvGrpSpPr>
            <p:grpSpPr bwMode="auto">
              <a:xfrm>
                <a:off x="6362040" y="3888134"/>
                <a:ext cx="725488" cy="531812"/>
                <a:chOff x="302591" y="1122057"/>
                <a:chExt cx="725488" cy="531812"/>
              </a:xfrm>
            </p:grpSpPr>
            <p:pic>
              <p:nvPicPr>
                <p:cNvPr id="40979" name="Picture 84"/>
                <p:cNvPicPr>
                  <a:picLocks noChangeAspect="1" noChangeArrowheads="1"/>
                </p:cNvPicPr>
                <p:nvPr/>
              </p:nvPicPr>
              <p:blipFill>
                <a:blip r:embed="rId23">
                  <a:lum bright="28000" contrast="-34000"/>
                  <a:extLst>
                    <a:ext uri="{28A0092B-C50C-407E-A947-70E740481C1C}">
                      <a14:useLocalDpi xmlns:a14="http://schemas.microsoft.com/office/drawing/2010/main" val="0"/>
                    </a:ext>
                  </a:extLst>
                </a:blip>
                <a:srcRect/>
                <a:stretch>
                  <a:fillRect/>
                </a:stretch>
              </p:blipFill>
              <p:spPr bwMode="auto">
                <a:xfrm>
                  <a:off x="302591" y="1122057"/>
                  <a:ext cx="725488"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80" name="Oval 85"/>
                <p:cNvSpPr>
                  <a:spLocks noChangeArrowheads="1"/>
                </p:cNvSpPr>
                <p:nvPr/>
              </p:nvSpPr>
              <p:spPr bwMode="auto">
                <a:xfrm>
                  <a:off x="542304" y="1198257"/>
                  <a:ext cx="323850" cy="292100"/>
                </a:xfrm>
                <a:prstGeom prst="ellipse">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r>
                    <a:rPr lang="en-US" sz="1200" b="1" dirty="0">
                      <a:solidFill>
                        <a:srgbClr val="FFFFFF"/>
                      </a:solidFill>
                      <a:latin typeface="Verdana" pitchFamily="34" charset="0"/>
                      <a:cs typeface="Arial" pitchFamily="34" charset="0"/>
                    </a:rPr>
                    <a:t>4</a:t>
                  </a:r>
                </a:p>
              </p:txBody>
            </p:sp>
          </p:grpSp>
        </p:grpSp>
      </p:grpSp>
      <p:sp>
        <p:nvSpPr>
          <p:cNvPr id="123" name="TextBox 122"/>
          <p:cNvSpPr txBox="1"/>
          <p:nvPr/>
        </p:nvSpPr>
        <p:spPr>
          <a:xfrm>
            <a:off x="6199188" y="6410325"/>
            <a:ext cx="2790825" cy="307975"/>
          </a:xfrm>
          <a:prstGeom prst="rect">
            <a:avLst/>
          </a:prstGeom>
          <a:noFill/>
        </p:spPr>
        <p:txBody>
          <a:bodyPr wrap="none">
            <a:spAutoFit/>
          </a:bodyPr>
          <a:lstStyle/>
          <a:p>
            <a:pPr algn="r">
              <a:defRPr/>
            </a:pPr>
            <a:r>
              <a:rPr lang="en-GB" sz="1400" dirty="0">
                <a:solidFill>
                  <a:schemeClr val="bg1">
                    <a:lumMod val="85000"/>
                  </a:schemeClr>
                </a:solidFill>
              </a:rPr>
              <a:t>Internal &amp; Channel Partner use only</a:t>
            </a:r>
          </a:p>
        </p:txBody>
      </p:sp>
      <p:cxnSp>
        <p:nvCxnSpPr>
          <p:cNvPr id="5" name="Straight Connector 4"/>
          <p:cNvCxnSpPr/>
          <p:nvPr/>
        </p:nvCxnSpPr>
        <p:spPr>
          <a:xfrm>
            <a:off x="4608513" y="1243013"/>
            <a:ext cx="0" cy="4660900"/>
          </a:xfrm>
          <a:prstGeom prst="line">
            <a:avLst/>
          </a:prstGeom>
          <a:ln>
            <a:solidFill>
              <a:schemeClr val="bg1">
                <a:lumMod val="85000"/>
              </a:schemeClr>
            </a:solidFill>
            <a:prstDash val="dash"/>
          </a:ln>
        </p:spPr>
        <p:style>
          <a:lnRef idx="3">
            <a:schemeClr val="accent1"/>
          </a:lnRef>
          <a:fillRef idx="0">
            <a:schemeClr val="accent1"/>
          </a:fillRef>
          <a:effectRef idx="2">
            <a:schemeClr val="accent1"/>
          </a:effectRef>
          <a:fontRef idx="minor">
            <a:schemeClr val="tx1"/>
          </a:fontRef>
        </p:style>
      </p:cxnSp>
      <p:cxnSp>
        <p:nvCxnSpPr>
          <p:cNvPr id="138" name="Straight Connector 137"/>
          <p:cNvCxnSpPr/>
          <p:nvPr/>
        </p:nvCxnSpPr>
        <p:spPr>
          <a:xfrm flipV="1">
            <a:off x="1203325" y="3535363"/>
            <a:ext cx="6877050" cy="15875"/>
          </a:xfrm>
          <a:prstGeom prst="line">
            <a:avLst/>
          </a:prstGeom>
          <a:ln>
            <a:solidFill>
              <a:schemeClr val="bg1">
                <a:lumMod val="85000"/>
              </a:schemeClr>
            </a:solidFill>
            <a:prstDash val="dash"/>
          </a:ln>
        </p:spPr>
        <p:style>
          <a:lnRef idx="3">
            <a:schemeClr val="accent1"/>
          </a:lnRef>
          <a:fillRef idx="0">
            <a:schemeClr val="accent1"/>
          </a:fillRef>
          <a:effectRef idx="2">
            <a:schemeClr val="accent1"/>
          </a:effectRef>
          <a:fontRef idx="minor">
            <a:schemeClr val="tx1"/>
          </a:fontRef>
        </p:style>
      </p:cxnSp>
      <p:grpSp>
        <p:nvGrpSpPr>
          <p:cNvPr id="136" name="Group 135"/>
          <p:cNvGrpSpPr>
            <a:grpSpLocks/>
          </p:cNvGrpSpPr>
          <p:nvPr>
            <p:custDataLst>
              <p:tags r:id="rId8"/>
            </p:custDataLst>
          </p:nvPr>
        </p:nvGrpSpPr>
        <p:grpSpPr bwMode="auto">
          <a:xfrm>
            <a:off x="3509342" y="2785242"/>
            <a:ext cx="2135808" cy="1359721"/>
            <a:chOff x="3721733" y="3284563"/>
            <a:chExt cx="1891430" cy="1010912"/>
          </a:xfrm>
        </p:grpSpPr>
        <p:pic>
          <p:nvPicPr>
            <p:cNvPr id="40973" name="Picture 290" descr="barrel yellow data storage"/>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3959933" y="3284563"/>
              <a:ext cx="1438785" cy="101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8" name="Rectangle 147"/>
            <p:cNvSpPr/>
            <p:nvPr/>
          </p:nvSpPr>
          <p:spPr>
            <a:xfrm>
              <a:off x="3721733" y="3551839"/>
              <a:ext cx="1891430" cy="646331"/>
            </a:xfrm>
            <a:prstGeom prst="rect">
              <a:avLst/>
            </a:prstGeom>
          </p:spPr>
          <p:txBody>
            <a:bodyPr>
              <a:spAutoFit/>
            </a:bodyPr>
            <a:lstStyle/>
            <a:p>
              <a:pPr algn="ctr">
                <a:defRPr/>
              </a:pPr>
              <a:r>
                <a:rPr lang="en-US" b="1" dirty="0">
                  <a:effectLst>
                    <a:glow rad="101600">
                      <a:schemeClr val="accent3">
                        <a:satMod val="175000"/>
                        <a:alpha val="40000"/>
                      </a:schemeClr>
                    </a:glow>
                  </a:effectLst>
                  <a:latin typeface="Arial" pitchFamily="34" charset="0"/>
                </a:rPr>
                <a:t>Universal </a:t>
              </a:r>
            </a:p>
            <a:p>
              <a:pPr algn="ctr">
                <a:defRPr/>
              </a:pPr>
              <a:r>
                <a:rPr lang="en-US" b="1" dirty="0">
                  <a:effectLst>
                    <a:glow rad="101600">
                      <a:schemeClr val="accent3">
                        <a:satMod val="175000"/>
                        <a:alpha val="40000"/>
                      </a:schemeClr>
                    </a:glow>
                  </a:effectLst>
                  <a:latin typeface="Arial" pitchFamily="34" charset="0"/>
                </a:rPr>
                <a:t>MDM</a:t>
              </a:r>
              <a:endParaRPr lang="en-US" b="1" dirty="0">
                <a:effectLst>
                  <a:glow rad="101600">
                    <a:schemeClr val="accent3">
                      <a:satMod val="175000"/>
                      <a:alpha val="40000"/>
                    </a:schemeClr>
                  </a:glow>
                </a:effectLst>
              </a:endParaRPr>
            </a:p>
          </p:txBody>
        </p:sp>
      </p:grpSp>
    </p:spTree>
    <p:custDataLst>
      <p:tags r:id="rId1"/>
    </p:custDataLst>
    <p:extLst>
      <p:ext uri="{BB962C8B-B14F-4D97-AF65-F5344CB8AC3E}">
        <p14:creationId xmlns:p14="http://schemas.microsoft.com/office/powerpoint/2010/main" val="4198041089"/>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path" presetSubtype="0" accel="50000" decel="50000" fill="hold" nodeType="clickEffect">
                                  <p:stCondLst>
                                    <p:cond delay="0"/>
                                  </p:stCondLst>
                                  <p:childTnLst>
                                    <p:animMotion origin="layout" path="M 3.61111E-6 4.44444E-6 L 0.07413 4.44444E-6 " pathEditMode="relative" rAng="0" ptsTypes="AA">
                                      <p:cBhvr>
                                        <p:cTn id="6" dur="2000" fill="hold"/>
                                        <p:tgtEl>
                                          <p:spTgt spid="142"/>
                                        </p:tgtEl>
                                        <p:attrNameLst>
                                          <p:attrName>ppt_x</p:attrName>
                                          <p:attrName>ppt_y</p:attrName>
                                        </p:attrNameLst>
                                      </p:cBhvr>
                                      <p:rCtr x="3698" y="0"/>
                                    </p:animMotion>
                                  </p:childTnLst>
                                </p:cTn>
                              </p:par>
                              <p:par>
                                <p:cTn id="7" presetID="35" presetClass="path" presetSubtype="0" accel="50000" decel="50000" fill="hold" nodeType="withEffect">
                                  <p:stCondLst>
                                    <p:cond delay="0"/>
                                  </p:stCondLst>
                                  <p:childTnLst>
                                    <p:animMotion origin="layout" path="M 3.33333E-6 -4.44444E-6 L -0.05591 -4.44444E-6 " pathEditMode="relative" rAng="0" ptsTypes="AA">
                                      <p:cBhvr>
                                        <p:cTn id="8" dur="2000" fill="hold"/>
                                        <p:tgtEl>
                                          <p:spTgt spid="139"/>
                                        </p:tgtEl>
                                        <p:attrNameLst>
                                          <p:attrName>ppt_x</p:attrName>
                                          <p:attrName>ppt_y</p:attrName>
                                        </p:attrNameLst>
                                      </p:cBhvr>
                                      <p:rCtr x="-2795" y="0"/>
                                    </p:animMotion>
                                  </p:childTnLst>
                                </p:cTn>
                              </p:par>
                              <p:par>
                                <p:cTn id="9" presetID="35" presetClass="path" presetSubtype="0" accel="50000" decel="50000" fill="hold" nodeType="withEffect">
                                  <p:stCondLst>
                                    <p:cond delay="0"/>
                                  </p:stCondLst>
                                  <p:childTnLst>
                                    <p:animMotion origin="layout" path="M -4.72222E-6 -4.81481E-6 L -0.06302 -4.81481E-6 " pathEditMode="relative" rAng="0" ptsTypes="AA">
                                      <p:cBhvr>
                                        <p:cTn id="10" dur="2000" fill="hold"/>
                                        <p:tgtEl>
                                          <p:spTgt spid="6"/>
                                        </p:tgtEl>
                                        <p:attrNameLst>
                                          <p:attrName>ppt_x</p:attrName>
                                          <p:attrName>ppt_y</p:attrName>
                                        </p:attrNameLst>
                                      </p:cBhvr>
                                      <p:rCtr x="-3160" y="0"/>
                                    </p:animMotion>
                                  </p:childTnLst>
                                </p:cTn>
                              </p:par>
                              <p:par>
                                <p:cTn id="11" presetID="63" presetClass="path" presetSubtype="0" accel="50000" decel="50000" fill="hold" nodeType="withEffect">
                                  <p:stCondLst>
                                    <p:cond delay="0"/>
                                  </p:stCondLst>
                                  <p:childTnLst>
                                    <p:animMotion origin="layout" path="M 5E-6 4.44444E-6 L 0.08334 4.44444E-6 " pathEditMode="relative" rAng="0" ptsTypes="AA">
                                      <p:cBhvr>
                                        <p:cTn id="12" dur="2000" fill="hold"/>
                                        <p:tgtEl>
                                          <p:spTgt spid="7"/>
                                        </p:tgtEl>
                                        <p:attrNameLst>
                                          <p:attrName>ppt_x</p:attrName>
                                          <p:attrName>ppt_y</p:attrName>
                                        </p:attrNameLst>
                                      </p:cBhvr>
                                      <p:rCtr x="4167" y="0"/>
                                    </p:animMotion>
                                  </p:childTnLst>
                                </p:cTn>
                              </p:par>
                            </p:childTnLst>
                          </p:cTn>
                        </p:par>
                        <p:par>
                          <p:cTn id="13" fill="hold" nodeType="afterGroup">
                            <p:stCondLst>
                              <p:cond delay="2000"/>
                            </p:stCondLst>
                            <p:childTnLst>
                              <p:par>
                                <p:cTn id="14" presetID="10" presetClass="entr" presetSubtype="0" fill="hold" nodeType="afterEffect">
                                  <p:stCondLst>
                                    <p:cond delay="0"/>
                                  </p:stCondLst>
                                  <p:childTnLst>
                                    <p:set>
                                      <p:cBhvr>
                                        <p:cTn id="15" dur="1" fill="hold">
                                          <p:stCondLst>
                                            <p:cond delay="0"/>
                                          </p:stCondLst>
                                        </p:cTn>
                                        <p:tgtEl>
                                          <p:spTgt spid="136"/>
                                        </p:tgtEl>
                                        <p:attrNameLst>
                                          <p:attrName>style.visibility</p:attrName>
                                        </p:attrNameLst>
                                      </p:cBhvr>
                                      <p:to>
                                        <p:strVal val="visible"/>
                                      </p:to>
                                    </p:set>
                                    <p:animEffect transition="in" filter="fade">
                                      <p:cBhvr>
                                        <p:cTn id="16"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Cloud"/>
          <p:cNvSpPr>
            <a:spLocks noChangeAspect="1" noEditPoints="1" noChangeArrowheads="1"/>
          </p:cNvSpPr>
          <p:nvPr/>
        </p:nvSpPr>
        <p:spPr bwMode="auto">
          <a:xfrm>
            <a:off x="598488" y="2651125"/>
            <a:ext cx="2365375" cy="865188"/>
          </a:xfrm>
          <a:custGeom>
            <a:avLst/>
            <a:gdLst>
              <a:gd name="T0" fmla="*/ 7338 w 21600"/>
              <a:gd name="T1" fmla="*/ 432110 h 21600"/>
              <a:gd name="T2" fmla="*/ 1182827 w 21600"/>
              <a:gd name="T3" fmla="*/ 863300 h 21600"/>
              <a:gd name="T4" fmla="*/ 2363682 w 21600"/>
              <a:gd name="T5" fmla="*/ 432110 h 21600"/>
              <a:gd name="T6" fmla="*/ 1182827 w 21600"/>
              <a:gd name="T7" fmla="*/ 49413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accent2"/>
            </a:solidFill>
            <a:miter lim="800000"/>
            <a:headEnd/>
            <a:tailEnd/>
          </a:ln>
          <a:effectLst>
            <a:outerShdw dist="107763" dir="2700000" algn="ctr" rotWithShape="0">
              <a:srgbClr val="808080"/>
            </a:outerShdw>
          </a:effectLst>
        </p:spPr>
        <p:txBody>
          <a:bodyPr/>
          <a:lstStyle/>
          <a:p>
            <a:endParaRPr lang="en-US" dirty="0"/>
          </a:p>
        </p:txBody>
      </p:sp>
      <p:sp>
        <p:nvSpPr>
          <p:cNvPr id="46083" name="Title 1"/>
          <p:cNvSpPr>
            <a:spLocks noGrp="1"/>
          </p:cNvSpPr>
          <p:nvPr>
            <p:ph type="title"/>
          </p:nvPr>
        </p:nvSpPr>
        <p:spPr>
          <a:xfrm>
            <a:off x="296609" y="-122430"/>
            <a:ext cx="8229600" cy="1143000"/>
          </a:xfrm>
        </p:spPr>
        <p:txBody>
          <a:bodyPr/>
          <a:lstStyle/>
          <a:p>
            <a:pPr algn="l"/>
            <a:r>
              <a:rPr lang="en-US" sz="3200" dirty="0" smtClean="0"/>
              <a:t>Multi-Deployment</a:t>
            </a:r>
            <a:r>
              <a:rPr lang="en-US" sz="2800" dirty="0" smtClean="0"/>
              <a:t/>
            </a:r>
            <a:br>
              <a:rPr lang="en-US" sz="2800" dirty="0" smtClean="0"/>
            </a:br>
            <a:r>
              <a:rPr lang="en-US" sz="2400" dirty="0" smtClean="0"/>
              <a:t>Wherever, Whenever, However…</a:t>
            </a:r>
            <a:endParaRPr lang="en-US" sz="2800" dirty="0" smtClean="0"/>
          </a:p>
        </p:txBody>
      </p:sp>
      <p:sp>
        <p:nvSpPr>
          <p:cNvPr id="9" name="Rounded Rectangle 8"/>
          <p:cNvSpPr/>
          <p:nvPr/>
        </p:nvSpPr>
        <p:spPr bwMode="auto">
          <a:xfrm>
            <a:off x="766763" y="1071563"/>
            <a:ext cx="2087562" cy="1338262"/>
          </a:xfrm>
          <a:prstGeom prst="roundRect">
            <a:avLst/>
          </a:prstGeom>
          <a:solidFill>
            <a:schemeClr val="accent1">
              <a:lumMod val="40000"/>
              <a:lumOff val="60000"/>
            </a:schemeClr>
          </a:solidFill>
          <a:ln w="9525" cap="flat" cmpd="sng" algn="ctr">
            <a:noFill/>
            <a:prstDash val="solid"/>
            <a:round/>
            <a:headEnd type="none" w="med" len="med"/>
            <a:tailEnd type="triangle" w="med" len="med"/>
          </a:ln>
          <a:effectLst/>
        </p:spPr>
        <p:txBody>
          <a:bodyPr wrap="none" anchor="ctr"/>
          <a:lstStyle/>
          <a:p>
            <a:pPr algn="ctr" defTabSz="914400">
              <a:defRPr/>
            </a:pPr>
            <a:endParaRPr lang="en-US" sz="2200" dirty="0">
              <a:latin typeface="Arial" pitchFamily="34" charset="0"/>
            </a:endParaRPr>
          </a:p>
        </p:txBody>
      </p:sp>
      <p:pic>
        <p:nvPicPr>
          <p:cNvPr id="46085" name="Picture 2" descr="mdm"/>
          <p:cNvPicPr>
            <a:picLocks noChangeAspect="1" noChangeArrowheads="1"/>
          </p:cNvPicPr>
          <p:nvPr>
            <p:custDataLst>
              <p:tags r:id="rId2"/>
            </p:custDataLst>
          </p:nvPr>
        </p:nvPicPr>
        <p:blipFill>
          <a:blip r:embed="rId15">
            <a:extLst>
              <a:ext uri="{28A0092B-C50C-407E-A947-70E740481C1C}">
                <a14:useLocalDpi xmlns:a14="http://schemas.microsoft.com/office/drawing/2010/main" val="0"/>
              </a:ext>
            </a:extLst>
          </a:blip>
          <a:srcRect/>
          <a:stretch>
            <a:fillRect/>
          </a:stretch>
        </p:blipFill>
        <p:spPr bwMode="auto">
          <a:xfrm>
            <a:off x="1536700" y="1165225"/>
            <a:ext cx="496888"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6" name="PPTShape_0" descr="mdm"/>
          <p:cNvPicPr>
            <a:picLocks noChangeAspect="1" noChangeArrowheads="1"/>
          </p:cNvPicPr>
          <p:nvPr>
            <p:custDataLst>
              <p:tags r:id="rId3"/>
            </p:custDataLst>
          </p:nvPr>
        </p:nvPicPr>
        <p:blipFill>
          <a:blip r:embed="rId15">
            <a:extLst>
              <a:ext uri="{28A0092B-C50C-407E-A947-70E740481C1C}">
                <a14:useLocalDpi xmlns:a14="http://schemas.microsoft.com/office/drawing/2010/main" val="0"/>
              </a:ext>
            </a:extLst>
          </a:blip>
          <a:srcRect/>
          <a:stretch>
            <a:fillRect/>
          </a:stretch>
        </p:blipFill>
        <p:spPr bwMode="auto">
          <a:xfrm>
            <a:off x="933450" y="1833563"/>
            <a:ext cx="496888"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7" name="PPTShape_1" descr="mdm"/>
          <p:cNvPicPr>
            <a:picLocks noChangeAspect="1" noChangeArrowheads="1"/>
          </p:cNvPicPr>
          <p:nvPr>
            <p:custDataLst>
              <p:tags r:id="rId4"/>
            </p:custDataLst>
          </p:nvPr>
        </p:nvPicPr>
        <p:blipFill>
          <a:blip r:embed="rId15">
            <a:extLst>
              <a:ext uri="{28A0092B-C50C-407E-A947-70E740481C1C}">
                <a14:useLocalDpi xmlns:a14="http://schemas.microsoft.com/office/drawing/2010/main" val="0"/>
              </a:ext>
            </a:extLst>
          </a:blip>
          <a:srcRect/>
          <a:stretch>
            <a:fillRect/>
          </a:stretch>
        </p:blipFill>
        <p:spPr bwMode="auto">
          <a:xfrm>
            <a:off x="2138363" y="1820863"/>
            <a:ext cx="496887"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8" name="Isosceles Triangle 13"/>
          <p:cNvSpPr>
            <a:spLocks noChangeArrowheads="1"/>
          </p:cNvSpPr>
          <p:nvPr/>
        </p:nvSpPr>
        <p:spPr bwMode="auto">
          <a:xfrm>
            <a:off x="1423988" y="1657350"/>
            <a:ext cx="728662" cy="428625"/>
          </a:xfrm>
          <a:prstGeom prst="triangle">
            <a:avLst>
              <a:gd name="adj" fmla="val 50000"/>
            </a:avLst>
          </a:prstGeom>
          <a:noFill/>
          <a:ln w="9525" algn="ctr">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anchor="ctr"/>
          <a:lstStyle/>
          <a:p>
            <a:pPr algn="ctr" defTabSz="914400"/>
            <a:endParaRPr lang="en-US" sz="2200" dirty="0">
              <a:latin typeface="Arial" pitchFamily="34" charset="0"/>
            </a:endParaRPr>
          </a:p>
        </p:txBody>
      </p:sp>
      <p:pic>
        <p:nvPicPr>
          <p:cNvPr id="46089" name="PPTShape_2" descr="mdm"/>
          <p:cNvPicPr>
            <a:picLocks noChangeAspect="1" noChangeArrowheads="1"/>
          </p:cNvPicPr>
          <p:nvPr>
            <p:custDataLst>
              <p:tags r:id="rId5"/>
            </p:custDataLst>
          </p:nvPr>
        </p:nvPicPr>
        <p:blipFill>
          <a:blip r:embed="rId15">
            <a:extLst>
              <a:ext uri="{28A0092B-C50C-407E-A947-70E740481C1C}">
                <a14:useLocalDpi xmlns:a14="http://schemas.microsoft.com/office/drawing/2010/main" val="0"/>
              </a:ext>
            </a:extLst>
          </a:blip>
          <a:srcRect/>
          <a:stretch>
            <a:fillRect/>
          </a:stretch>
        </p:blipFill>
        <p:spPr bwMode="auto">
          <a:xfrm>
            <a:off x="1568450" y="2852738"/>
            <a:ext cx="498475"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0" name="PPTShape_3"/>
          <p:cNvPicPr>
            <a:picLocks noChangeAspect="1" noChangeArrowheads="1"/>
          </p:cNvPicPr>
          <p:nvPr>
            <p:custDataLst>
              <p:tags r:id="rId6"/>
            </p:custDataLst>
          </p:nvPr>
        </p:nvPicPr>
        <p:blipFill>
          <a:blip r:embed="rId16" cstate="print">
            <a:extLst>
              <a:ext uri="{28A0092B-C50C-407E-A947-70E740481C1C}">
                <a14:useLocalDpi xmlns:a14="http://schemas.microsoft.com/office/drawing/2010/main" val="0"/>
              </a:ext>
            </a:extLst>
          </a:blip>
          <a:srcRect/>
          <a:stretch>
            <a:fillRect/>
          </a:stretch>
        </p:blipFill>
        <p:spPr bwMode="auto">
          <a:xfrm>
            <a:off x="696913" y="3521075"/>
            <a:ext cx="969962"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91" name="Picture 4"/>
          <p:cNvPicPr>
            <a:picLocks noChangeAspect="1" noChangeArrowheads="1"/>
          </p:cNvPicPr>
          <p:nvPr>
            <p:custDataLst>
              <p:tags r:id="rId7"/>
            </p:custDataLst>
          </p:nvPr>
        </p:nvPicPr>
        <p:blipFill>
          <a:blip r:embed="rId17">
            <a:extLst>
              <a:ext uri="{28A0092B-C50C-407E-A947-70E740481C1C}">
                <a14:useLocalDpi xmlns:a14="http://schemas.microsoft.com/office/drawing/2010/main" val="0"/>
              </a:ext>
            </a:extLst>
          </a:blip>
          <a:srcRect/>
          <a:stretch>
            <a:fillRect/>
          </a:stretch>
        </p:blipFill>
        <p:spPr bwMode="auto">
          <a:xfrm>
            <a:off x="1995488" y="3525838"/>
            <a:ext cx="1014412"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92" name="TextBox 23"/>
          <p:cNvSpPr txBox="1">
            <a:spLocks noChangeArrowheads="1"/>
          </p:cNvSpPr>
          <p:nvPr/>
        </p:nvSpPr>
        <p:spPr bwMode="auto">
          <a:xfrm>
            <a:off x="3397250" y="2654300"/>
            <a:ext cx="4227513"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l" eaLnBrk="1" hangingPunct="1"/>
            <a:r>
              <a:rPr lang="en-US" b="1" dirty="0"/>
              <a:t>MDM in the Cloud</a:t>
            </a:r>
          </a:p>
          <a:p>
            <a:pPr algn="l" eaLnBrk="1" hangingPunct="1">
              <a:buFont typeface="Arial" pitchFamily="34" charset="0"/>
              <a:buChar char="•"/>
            </a:pPr>
            <a:r>
              <a:rPr lang="en-US" sz="1600" dirty="0"/>
              <a:t> Initial Loading</a:t>
            </a:r>
          </a:p>
          <a:p>
            <a:pPr algn="l" eaLnBrk="1" hangingPunct="1">
              <a:buFont typeface="Arial" pitchFamily="34" charset="0"/>
              <a:buChar char="•"/>
            </a:pPr>
            <a:r>
              <a:rPr lang="en-US" sz="1600" dirty="0"/>
              <a:t> Performance Bursting</a:t>
            </a:r>
          </a:p>
          <a:p>
            <a:pPr algn="l" eaLnBrk="1" hangingPunct="1">
              <a:buFont typeface="Arial" pitchFamily="34" charset="0"/>
              <a:buChar char="•"/>
            </a:pPr>
            <a:r>
              <a:rPr lang="en-US" sz="1600" dirty="0"/>
              <a:t> User Acceptance Testing</a:t>
            </a:r>
          </a:p>
          <a:p>
            <a:pPr algn="l" eaLnBrk="1" hangingPunct="1">
              <a:buFont typeface="Arial" pitchFamily="34" charset="0"/>
              <a:buChar char="•"/>
            </a:pPr>
            <a:r>
              <a:rPr lang="en-US" sz="1600" dirty="0"/>
              <a:t> Partner-driven processes/data</a:t>
            </a:r>
          </a:p>
        </p:txBody>
      </p:sp>
      <p:sp>
        <p:nvSpPr>
          <p:cNvPr id="46093" name="TextBox 24"/>
          <p:cNvSpPr txBox="1">
            <a:spLocks noChangeArrowheads="1"/>
          </p:cNvSpPr>
          <p:nvPr/>
        </p:nvSpPr>
        <p:spPr bwMode="auto">
          <a:xfrm>
            <a:off x="3384550" y="1111250"/>
            <a:ext cx="60833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l" eaLnBrk="1" hangingPunct="1"/>
            <a:r>
              <a:rPr lang="en-US" b="1" dirty="0"/>
              <a:t>Federated MDM</a:t>
            </a:r>
          </a:p>
          <a:p>
            <a:pPr algn="l" eaLnBrk="1" hangingPunct="1">
              <a:buFont typeface="Arial" pitchFamily="34" charset="0"/>
              <a:buChar char="•"/>
            </a:pPr>
            <a:r>
              <a:rPr lang="en-US" sz="1600" dirty="0"/>
              <a:t> Different instances for various divisions (M&amp;A, Regulatory,…) </a:t>
            </a:r>
          </a:p>
          <a:p>
            <a:pPr algn="l" eaLnBrk="1" hangingPunct="1">
              <a:buFont typeface="Arial" pitchFamily="34" charset="0"/>
              <a:buChar char="•"/>
            </a:pPr>
            <a:r>
              <a:rPr lang="en-US" sz="1600" dirty="0"/>
              <a:t> Support cross-enterprise, cross-instance business processes</a:t>
            </a:r>
          </a:p>
          <a:p>
            <a:pPr algn="l" eaLnBrk="1" hangingPunct="1">
              <a:buFont typeface="Arial" pitchFamily="34" charset="0"/>
              <a:buChar char="•"/>
            </a:pPr>
            <a:r>
              <a:rPr lang="en-US" sz="1600" dirty="0"/>
              <a:t> Interoperability and Consistency</a:t>
            </a:r>
          </a:p>
        </p:txBody>
      </p:sp>
      <p:sp>
        <p:nvSpPr>
          <p:cNvPr id="46094" name="TextBox 30"/>
          <p:cNvSpPr txBox="1">
            <a:spLocks noChangeArrowheads="1"/>
          </p:cNvSpPr>
          <p:nvPr/>
        </p:nvSpPr>
        <p:spPr bwMode="auto">
          <a:xfrm>
            <a:off x="3405188" y="4516438"/>
            <a:ext cx="5413375" cy="1415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algn="l" eaLnBrk="1" hangingPunct="1"/>
            <a:r>
              <a:rPr lang="en-US" b="1" dirty="0"/>
              <a:t>MDM as a Service</a:t>
            </a:r>
          </a:p>
          <a:p>
            <a:pPr algn="l" eaLnBrk="1" hangingPunct="1">
              <a:buFont typeface="Arial" pitchFamily="34" charset="0"/>
              <a:buChar char="•"/>
            </a:pPr>
            <a:r>
              <a:rPr lang="en-US" sz="1600" dirty="0"/>
              <a:t> For Cloud Applications</a:t>
            </a:r>
          </a:p>
          <a:p>
            <a:pPr algn="l" eaLnBrk="1" hangingPunct="1">
              <a:buFont typeface="Arial" pitchFamily="34" charset="0"/>
              <a:buChar char="•"/>
            </a:pPr>
            <a:r>
              <a:rPr lang="en-US" sz="1600" dirty="0"/>
              <a:t> Shared dataset</a:t>
            </a:r>
          </a:p>
          <a:p>
            <a:pPr algn="l" eaLnBrk="1" hangingPunct="1">
              <a:buFont typeface="Arial" pitchFamily="34" charset="0"/>
              <a:buChar char="•"/>
            </a:pPr>
            <a:r>
              <a:rPr lang="en-US" sz="1600" dirty="0"/>
              <a:t> Shared business process</a:t>
            </a:r>
          </a:p>
          <a:p>
            <a:pPr algn="l" eaLnBrk="1" hangingPunct="1">
              <a:buFont typeface="Arial" pitchFamily="34" charset="0"/>
              <a:buChar char="•"/>
            </a:pPr>
            <a:r>
              <a:rPr lang="en-US" sz="1600" dirty="0"/>
              <a:t> Value added services</a:t>
            </a:r>
          </a:p>
        </p:txBody>
      </p:sp>
      <p:sp>
        <p:nvSpPr>
          <p:cNvPr id="46095" name="PPTShape_4"/>
          <p:cNvSpPr>
            <a:spLocks noChangeAspect="1" noEditPoints="1" noChangeArrowheads="1"/>
          </p:cNvSpPr>
          <p:nvPr/>
        </p:nvSpPr>
        <p:spPr bwMode="auto">
          <a:xfrm>
            <a:off x="481013" y="4568825"/>
            <a:ext cx="2700337" cy="987425"/>
          </a:xfrm>
          <a:custGeom>
            <a:avLst/>
            <a:gdLst>
              <a:gd name="T0" fmla="*/ 8376 w 21600"/>
              <a:gd name="T1" fmla="*/ 493713 h 21600"/>
              <a:gd name="T2" fmla="*/ 1350169 w 21600"/>
              <a:gd name="T3" fmla="*/ 986374 h 21600"/>
              <a:gd name="T4" fmla="*/ 2698087 w 21600"/>
              <a:gd name="T5" fmla="*/ 493713 h 21600"/>
              <a:gd name="T6" fmla="*/ 1350169 w 21600"/>
              <a:gd name="T7" fmla="*/ 56457 h 21600"/>
              <a:gd name="T8" fmla="*/ 0 60000 65536"/>
              <a:gd name="T9" fmla="*/ 0 60000 65536"/>
              <a:gd name="T10" fmla="*/ 0 60000 65536"/>
              <a:gd name="T11" fmla="*/ 0 60000 65536"/>
              <a:gd name="T12" fmla="*/ 2977 w 21600"/>
              <a:gd name="T13" fmla="*/ 3262 h 21600"/>
              <a:gd name="T14" fmla="*/ 17087 w 21600"/>
              <a:gd name="T15" fmla="*/ 17337 h 21600"/>
            </a:gdLst>
            <a:ahLst/>
            <a:cxnLst>
              <a:cxn ang="T8">
                <a:pos x="T0" y="T1"/>
              </a:cxn>
              <a:cxn ang="T9">
                <a:pos x="T2" y="T3"/>
              </a:cxn>
              <a:cxn ang="T10">
                <a:pos x="T4" y="T5"/>
              </a:cxn>
              <a:cxn ang="T11">
                <a:pos x="T6" y="T7"/>
              </a:cxn>
            </a:cxnLst>
            <a:rect l="T12" t="T13" r="T14" b="T15"/>
            <a:pathLst>
              <a:path w="21600" h="21600" extrusionOk="0">
                <a:moveTo>
                  <a:pt x="1949" y="7180"/>
                </a:moveTo>
                <a:cubicBezTo>
                  <a:pt x="841" y="7336"/>
                  <a:pt x="0" y="8613"/>
                  <a:pt x="0" y="10137"/>
                </a:cubicBezTo>
                <a:cubicBezTo>
                  <a:pt x="-1" y="11192"/>
                  <a:pt x="409" y="12169"/>
                  <a:pt x="1074" y="12702"/>
                </a:cubicBezTo>
                <a:lnTo>
                  <a:pt x="1063" y="12668"/>
                </a:lnTo>
                <a:cubicBezTo>
                  <a:pt x="685" y="13217"/>
                  <a:pt x="475" y="13940"/>
                  <a:pt x="475" y="14690"/>
                </a:cubicBezTo>
                <a:cubicBezTo>
                  <a:pt x="475" y="16325"/>
                  <a:pt x="1451" y="17650"/>
                  <a:pt x="2655" y="17650"/>
                </a:cubicBezTo>
                <a:cubicBezTo>
                  <a:pt x="2739" y="17650"/>
                  <a:pt x="2824" y="17643"/>
                  <a:pt x="2909" y="17629"/>
                </a:cubicBezTo>
                <a:lnTo>
                  <a:pt x="2897" y="17649"/>
                </a:lnTo>
                <a:cubicBezTo>
                  <a:pt x="3585" y="19288"/>
                  <a:pt x="4863" y="20300"/>
                  <a:pt x="6247" y="20300"/>
                </a:cubicBezTo>
                <a:cubicBezTo>
                  <a:pt x="6947" y="20299"/>
                  <a:pt x="7635" y="20039"/>
                  <a:pt x="8235" y="19546"/>
                </a:cubicBezTo>
                <a:lnTo>
                  <a:pt x="8229" y="19550"/>
                </a:lnTo>
                <a:cubicBezTo>
                  <a:pt x="8855" y="20829"/>
                  <a:pt x="9908" y="21597"/>
                  <a:pt x="11036" y="21597"/>
                </a:cubicBezTo>
                <a:cubicBezTo>
                  <a:pt x="12523" y="21596"/>
                  <a:pt x="13836" y="20267"/>
                  <a:pt x="14267" y="18324"/>
                </a:cubicBezTo>
                <a:lnTo>
                  <a:pt x="14270" y="18350"/>
                </a:lnTo>
                <a:cubicBezTo>
                  <a:pt x="14730" y="18740"/>
                  <a:pt x="15260" y="18947"/>
                  <a:pt x="15802" y="18947"/>
                </a:cubicBezTo>
                <a:cubicBezTo>
                  <a:pt x="17390" y="18946"/>
                  <a:pt x="18682" y="17205"/>
                  <a:pt x="18694" y="15045"/>
                </a:cubicBezTo>
                <a:lnTo>
                  <a:pt x="18689" y="15035"/>
                </a:lnTo>
                <a:cubicBezTo>
                  <a:pt x="20357" y="14710"/>
                  <a:pt x="21597" y="12765"/>
                  <a:pt x="21597" y="10472"/>
                </a:cubicBezTo>
                <a:cubicBezTo>
                  <a:pt x="21597" y="9456"/>
                  <a:pt x="21350" y="8469"/>
                  <a:pt x="20896" y="7663"/>
                </a:cubicBezTo>
                <a:lnTo>
                  <a:pt x="20889" y="7661"/>
                </a:lnTo>
                <a:cubicBezTo>
                  <a:pt x="21031" y="7208"/>
                  <a:pt x="21105" y="6721"/>
                  <a:pt x="21105" y="6228"/>
                </a:cubicBezTo>
                <a:cubicBezTo>
                  <a:pt x="21105" y="4588"/>
                  <a:pt x="20299" y="3150"/>
                  <a:pt x="19139" y="2719"/>
                </a:cubicBezTo>
                <a:lnTo>
                  <a:pt x="19148" y="2712"/>
                </a:lnTo>
                <a:cubicBezTo>
                  <a:pt x="18940" y="1142"/>
                  <a:pt x="17933" y="0"/>
                  <a:pt x="16758" y="0"/>
                </a:cubicBezTo>
                <a:cubicBezTo>
                  <a:pt x="16044" y="-1"/>
                  <a:pt x="15367" y="426"/>
                  <a:pt x="14905" y="1165"/>
                </a:cubicBezTo>
                <a:lnTo>
                  <a:pt x="14909" y="1170"/>
                </a:lnTo>
                <a:cubicBezTo>
                  <a:pt x="14497" y="432"/>
                  <a:pt x="13855" y="0"/>
                  <a:pt x="13174" y="0"/>
                </a:cubicBezTo>
                <a:cubicBezTo>
                  <a:pt x="12347" y="-1"/>
                  <a:pt x="11590" y="637"/>
                  <a:pt x="11221" y="1645"/>
                </a:cubicBezTo>
                <a:lnTo>
                  <a:pt x="11229" y="1694"/>
                </a:lnTo>
                <a:cubicBezTo>
                  <a:pt x="10730" y="1024"/>
                  <a:pt x="10058" y="650"/>
                  <a:pt x="9358" y="650"/>
                </a:cubicBezTo>
                <a:cubicBezTo>
                  <a:pt x="8372" y="649"/>
                  <a:pt x="7466" y="1391"/>
                  <a:pt x="7003" y="2578"/>
                </a:cubicBezTo>
                <a:lnTo>
                  <a:pt x="6995" y="2602"/>
                </a:lnTo>
                <a:cubicBezTo>
                  <a:pt x="6477" y="2189"/>
                  <a:pt x="5888" y="1972"/>
                  <a:pt x="5288" y="1972"/>
                </a:cubicBezTo>
                <a:cubicBezTo>
                  <a:pt x="3423" y="1972"/>
                  <a:pt x="1912" y="4029"/>
                  <a:pt x="1912" y="6567"/>
                </a:cubicBezTo>
                <a:cubicBezTo>
                  <a:pt x="1911" y="6774"/>
                  <a:pt x="1922" y="6981"/>
                  <a:pt x="1942" y="7186"/>
                </a:cubicBezTo>
                <a:lnTo>
                  <a:pt x="1949" y="7180"/>
                </a:lnTo>
                <a:close/>
              </a:path>
              <a:path w="21600" h="21600" fill="none" extrusionOk="0">
                <a:moveTo>
                  <a:pt x="1074" y="12702"/>
                </a:moveTo>
                <a:cubicBezTo>
                  <a:pt x="1407" y="12969"/>
                  <a:pt x="1786" y="13110"/>
                  <a:pt x="2172" y="13110"/>
                </a:cubicBezTo>
                <a:cubicBezTo>
                  <a:pt x="2228" y="13109"/>
                  <a:pt x="2285" y="13107"/>
                  <a:pt x="2341" y="13101"/>
                </a:cubicBezTo>
              </a:path>
              <a:path w="21600" h="21600" fill="none" extrusionOk="0">
                <a:moveTo>
                  <a:pt x="2909" y="17629"/>
                </a:moveTo>
                <a:cubicBezTo>
                  <a:pt x="3099" y="17599"/>
                  <a:pt x="3285" y="17535"/>
                  <a:pt x="3463" y="17439"/>
                </a:cubicBezTo>
              </a:path>
              <a:path w="21600" h="21600" fill="none" extrusionOk="0">
                <a:moveTo>
                  <a:pt x="7895" y="18680"/>
                </a:moveTo>
                <a:cubicBezTo>
                  <a:pt x="7983" y="18985"/>
                  <a:pt x="8095" y="19277"/>
                  <a:pt x="8229" y="19550"/>
                </a:cubicBezTo>
              </a:path>
              <a:path w="21600" h="21600" fill="none" extrusionOk="0">
                <a:moveTo>
                  <a:pt x="14267" y="18324"/>
                </a:moveTo>
                <a:cubicBezTo>
                  <a:pt x="14336" y="18013"/>
                  <a:pt x="14380" y="17693"/>
                  <a:pt x="14400" y="17370"/>
                </a:cubicBezTo>
              </a:path>
              <a:path w="21600" h="21600" fill="none" extrusionOk="0">
                <a:moveTo>
                  <a:pt x="18694" y="15045"/>
                </a:moveTo>
                <a:cubicBezTo>
                  <a:pt x="18694" y="15034"/>
                  <a:pt x="18695" y="15024"/>
                  <a:pt x="18695" y="15013"/>
                </a:cubicBezTo>
                <a:cubicBezTo>
                  <a:pt x="18695" y="13508"/>
                  <a:pt x="18063" y="12136"/>
                  <a:pt x="17069" y="11477"/>
                </a:cubicBezTo>
              </a:path>
              <a:path w="21600" h="21600" fill="none" extrusionOk="0">
                <a:moveTo>
                  <a:pt x="20165" y="8999"/>
                </a:moveTo>
                <a:cubicBezTo>
                  <a:pt x="20479" y="8635"/>
                  <a:pt x="20726" y="8177"/>
                  <a:pt x="20889" y="7661"/>
                </a:cubicBezTo>
              </a:path>
              <a:path w="21600" h="21600" fill="none" extrusionOk="0">
                <a:moveTo>
                  <a:pt x="19186" y="3344"/>
                </a:moveTo>
                <a:cubicBezTo>
                  <a:pt x="19186" y="3328"/>
                  <a:pt x="19187" y="3313"/>
                  <a:pt x="19187" y="3297"/>
                </a:cubicBezTo>
                <a:cubicBezTo>
                  <a:pt x="19187" y="3101"/>
                  <a:pt x="19174" y="2905"/>
                  <a:pt x="19148" y="2712"/>
                </a:cubicBezTo>
              </a:path>
              <a:path w="21600" h="21600" fill="none" extrusionOk="0">
                <a:moveTo>
                  <a:pt x="14905" y="1165"/>
                </a:moveTo>
                <a:cubicBezTo>
                  <a:pt x="14754" y="1408"/>
                  <a:pt x="14629" y="1679"/>
                  <a:pt x="14535" y="1971"/>
                </a:cubicBezTo>
              </a:path>
              <a:path w="21600" h="21600" fill="none" extrusionOk="0">
                <a:moveTo>
                  <a:pt x="11221" y="1645"/>
                </a:moveTo>
                <a:cubicBezTo>
                  <a:pt x="11140" y="1866"/>
                  <a:pt x="11080" y="2099"/>
                  <a:pt x="11041" y="2340"/>
                </a:cubicBezTo>
              </a:path>
              <a:path w="21600" h="21600" fill="none" extrusionOk="0">
                <a:moveTo>
                  <a:pt x="7645" y="3276"/>
                </a:moveTo>
                <a:cubicBezTo>
                  <a:pt x="7449" y="3016"/>
                  <a:pt x="7231" y="2790"/>
                  <a:pt x="6995" y="2602"/>
                </a:cubicBezTo>
              </a:path>
              <a:path w="21600" h="21600" fill="none" extrusionOk="0">
                <a:moveTo>
                  <a:pt x="1942" y="7186"/>
                </a:moveTo>
                <a:cubicBezTo>
                  <a:pt x="1966" y="7426"/>
                  <a:pt x="2004" y="7663"/>
                  <a:pt x="2056" y="7895"/>
                </a:cubicBezTo>
              </a:path>
            </a:pathLst>
          </a:custGeom>
          <a:solidFill>
            <a:schemeClr val="bg1"/>
          </a:solidFill>
          <a:ln w="9525">
            <a:solidFill>
              <a:schemeClr val="accent2"/>
            </a:solidFill>
            <a:miter lim="800000"/>
            <a:headEnd/>
            <a:tailEnd/>
          </a:ln>
          <a:effectLst>
            <a:outerShdw dist="107763" dir="2700000" algn="ctr" rotWithShape="0">
              <a:srgbClr val="808080"/>
            </a:outerShdw>
          </a:effectLst>
        </p:spPr>
        <p:txBody>
          <a:bodyPr/>
          <a:lstStyle/>
          <a:p>
            <a:endParaRPr lang="en-US" dirty="0"/>
          </a:p>
        </p:txBody>
      </p:sp>
      <p:sp>
        <p:nvSpPr>
          <p:cNvPr id="21" name="AutoShape 2"/>
          <p:cNvSpPr>
            <a:spLocks noChangeArrowheads="1"/>
          </p:cNvSpPr>
          <p:nvPr/>
        </p:nvSpPr>
        <p:spPr bwMode="auto">
          <a:xfrm>
            <a:off x="1050925" y="4573588"/>
            <a:ext cx="1589088" cy="650875"/>
          </a:xfrm>
          <a:prstGeom prst="roundRect">
            <a:avLst>
              <a:gd name="adj" fmla="val 12500"/>
            </a:avLst>
          </a:prstGeom>
          <a:ln>
            <a:headEnd/>
            <a:tailEnd/>
          </a:ln>
        </p:spPr>
        <p:style>
          <a:lnRef idx="1">
            <a:schemeClr val="accent1"/>
          </a:lnRef>
          <a:fillRef idx="2">
            <a:schemeClr val="accent1"/>
          </a:fillRef>
          <a:effectRef idx="1">
            <a:schemeClr val="accent1"/>
          </a:effectRef>
          <a:fontRef idx="minor">
            <a:schemeClr val="dk1"/>
          </a:fontRef>
        </p:style>
        <p:txBody>
          <a:bodyPr anchor="ctr"/>
          <a:lstStyle/>
          <a:p>
            <a:pPr>
              <a:defRPr/>
            </a:pPr>
            <a:endParaRPr lang="en-US" sz="2000" dirty="0">
              <a:solidFill>
                <a:schemeClr val="tx1"/>
              </a:solidFill>
              <a:latin typeface="Times" pitchFamily="18" charset="0"/>
              <a:cs typeface="Arial" pitchFamily="34" charset="0"/>
            </a:endParaRPr>
          </a:p>
        </p:txBody>
      </p:sp>
      <p:sp>
        <p:nvSpPr>
          <p:cNvPr id="22" name="Oval 3"/>
          <p:cNvSpPr>
            <a:spLocks noChangeArrowheads="1"/>
          </p:cNvSpPr>
          <p:nvPr/>
        </p:nvSpPr>
        <p:spPr bwMode="auto">
          <a:xfrm>
            <a:off x="1050925" y="4357688"/>
            <a:ext cx="1579563" cy="520700"/>
          </a:xfrm>
          <a:prstGeom prst="ellipse">
            <a:avLst/>
          </a:prstGeom>
          <a:ln>
            <a:headEnd/>
            <a:tailEnd/>
          </a:ln>
        </p:spPr>
        <p:style>
          <a:lnRef idx="1">
            <a:schemeClr val="accent1"/>
          </a:lnRef>
          <a:fillRef idx="2">
            <a:schemeClr val="accent1"/>
          </a:fillRef>
          <a:effectRef idx="1">
            <a:schemeClr val="accent1"/>
          </a:effectRef>
          <a:fontRef idx="minor">
            <a:schemeClr val="dk1"/>
          </a:fontRef>
        </p:style>
        <p:txBody>
          <a:bodyPr anchor="ctr">
            <a:spAutoFit/>
          </a:bodyPr>
          <a:lstStyle/>
          <a:p>
            <a:pPr>
              <a:defRPr/>
            </a:pPr>
            <a:r>
              <a:rPr lang="en-US" sz="900" b="1" dirty="0">
                <a:solidFill>
                  <a:schemeClr val="tx1"/>
                </a:solidFill>
                <a:latin typeface="Tahoma" pitchFamily="34" charset="0"/>
                <a:cs typeface="Arial" pitchFamily="34" charset="0"/>
              </a:rPr>
              <a:t> </a:t>
            </a:r>
          </a:p>
          <a:p>
            <a:pPr>
              <a:defRPr/>
            </a:pPr>
            <a:endParaRPr lang="en-US" sz="900" b="1" dirty="0">
              <a:solidFill>
                <a:schemeClr val="tx1"/>
              </a:solidFill>
              <a:latin typeface="Tahoma" pitchFamily="34" charset="0"/>
              <a:cs typeface="Arial" pitchFamily="34" charset="0"/>
            </a:endParaRPr>
          </a:p>
        </p:txBody>
      </p:sp>
      <p:sp>
        <p:nvSpPr>
          <p:cNvPr id="23" name="Text Box 33"/>
          <p:cNvSpPr txBox="1">
            <a:spLocks noChangeArrowheads="1"/>
          </p:cNvSpPr>
          <p:nvPr/>
        </p:nvSpPr>
        <p:spPr bwMode="auto">
          <a:xfrm>
            <a:off x="1100138" y="4946650"/>
            <a:ext cx="550862" cy="223838"/>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lIns="0" rIns="0"/>
          <a:lstStyle/>
          <a:p>
            <a:pPr algn="ctr">
              <a:defRPr/>
            </a:pPr>
            <a:r>
              <a:rPr lang="en-US" sz="800" b="1" dirty="0">
                <a:solidFill>
                  <a:srgbClr val="2E177F"/>
                </a:solidFill>
                <a:latin typeface="Century Gothic" pitchFamily="34" charset="0"/>
                <a:cs typeface="Arial" pitchFamily="34" charset="0"/>
              </a:rPr>
              <a:t>Customer</a:t>
            </a:r>
          </a:p>
        </p:txBody>
      </p:sp>
      <p:sp>
        <p:nvSpPr>
          <p:cNvPr id="26" name="Text Box 34"/>
          <p:cNvSpPr txBox="1">
            <a:spLocks noChangeArrowheads="1"/>
          </p:cNvSpPr>
          <p:nvPr/>
        </p:nvSpPr>
        <p:spPr bwMode="auto">
          <a:xfrm>
            <a:off x="1716088" y="4946650"/>
            <a:ext cx="550862" cy="223838"/>
          </a:xfrm>
          <a:prstGeom prst="rect">
            <a:avLst/>
          </a:prstGeom>
          <a:ln>
            <a:headEnd/>
            <a:tailEnd/>
          </a:ln>
        </p:spPr>
        <p:style>
          <a:lnRef idx="1">
            <a:schemeClr val="accent5"/>
          </a:lnRef>
          <a:fillRef idx="2">
            <a:schemeClr val="accent5"/>
          </a:fillRef>
          <a:effectRef idx="1">
            <a:schemeClr val="accent5"/>
          </a:effectRef>
          <a:fontRef idx="minor">
            <a:schemeClr val="dk1"/>
          </a:fontRef>
        </p:style>
        <p:txBody>
          <a:bodyPr wrap="none" lIns="0" rIns="0"/>
          <a:lstStyle/>
          <a:p>
            <a:pPr algn="ctr">
              <a:defRPr/>
            </a:pPr>
            <a:r>
              <a:rPr lang="en-US" sz="800" b="1" dirty="0">
                <a:solidFill>
                  <a:srgbClr val="2E177F"/>
                </a:solidFill>
                <a:latin typeface="Century Gothic" pitchFamily="34" charset="0"/>
                <a:cs typeface="Arial" pitchFamily="34" charset="0"/>
              </a:rPr>
              <a:t>Product</a:t>
            </a:r>
          </a:p>
        </p:txBody>
      </p:sp>
      <p:sp>
        <p:nvSpPr>
          <p:cNvPr id="46100" name="Text Box 85"/>
          <p:cNvSpPr txBox="1">
            <a:spLocks noChangeArrowheads="1"/>
          </p:cNvSpPr>
          <p:nvPr/>
        </p:nvSpPr>
        <p:spPr bwMode="gray">
          <a:xfrm>
            <a:off x="2265363" y="4837113"/>
            <a:ext cx="230187" cy="38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MS PGothic" pitchFamily="34" charset="-128"/>
              </a:defRPr>
            </a:lvl1pPr>
            <a:lvl2pPr marL="742950" indent="-285750" eaLnBrk="0" hangingPunct="0">
              <a:defRPr>
                <a:solidFill>
                  <a:schemeClr val="tx1"/>
                </a:solidFill>
                <a:latin typeface="Calibri" pitchFamily="34" charset="0"/>
                <a:ea typeface="MS PGothic" pitchFamily="34" charset="-128"/>
              </a:defRPr>
            </a:lvl2pPr>
            <a:lvl3pPr marL="1143000" indent="-228600" eaLnBrk="0" hangingPunct="0">
              <a:defRPr>
                <a:solidFill>
                  <a:schemeClr val="tx1"/>
                </a:solidFill>
                <a:latin typeface="Calibri" pitchFamily="34" charset="0"/>
                <a:ea typeface="MS PGothic" pitchFamily="34" charset="-128"/>
              </a:defRPr>
            </a:lvl3pPr>
            <a:lvl4pPr marL="1600200" indent="-228600" eaLnBrk="0" hangingPunct="0">
              <a:defRPr>
                <a:solidFill>
                  <a:schemeClr val="tx1"/>
                </a:solidFill>
                <a:latin typeface="Calibri" pitchFamily="34" charset="0"/>
                <a:ea typeface="MS PGothic" pitchFamily="34" charset="-128"/>
              </a:defRPr>
            </a:lvl4pPr>
            <a:lvl5pPr marL="2057400" indent="-228600" eaLnBrk="0" hangingPunct="0">
              <a:defRPr>
                <a:solidFill>
                  <a:schemeClr val="tx1"/>
                </a:solidFill>
                <a:latin typeface="Calibri" pitchFamily="34" charset="0"/>
                <a:ea typeface="MS PGothic" pitchFamily="34" charset="-128"/>
              </a:defRPr>
            </a:lvl5pPr>
            <a:lvl6pPr marL="2514600" indent="-228600" defTabSz="457200" eaLnBrk="0" fontAlgn="base" hangingPunct="0">
              <a:spcBef>
                <a:spcPct val="0"/>
              </a:spcBef>
              <a:spcAft>
                <a:spcPct val="0"/>
              </a:spcAft>
              <a:defRPr>
                <a:solidFill>
                  <a:schemeClr val="tx1"/>
                </a:solidFill>
                <a:latin typeface="Calibri" pitchFamily="34" charset="0"/>
                <a:ea typeface="MS PGothic" pitchFamily="34" charset="-128"/>
              </a:defRPr>
            </a:lvl6pPr>
            <a:lvl7pPr marL="2971800" indent="-228600" defTabSz="457200" eaLnBrk="0" fontAlgn="base" hangingPunct="0">
              <a:spcBef>
                <a:spcPct val="0"/>
              </a:spcBef>
              <a:spcAft>
                <a:spcPct val="0"/>
              </a:spcAft>
              <a:defRPr>
                <a:solidFill>
                  <a:schemeClr val="tx1"/>
                </a:solidFill>
                <a:latin typeface="Calibri" pitchFamily="34" charset="0"/>
                <a:ea typeface="MS PGothic" pitchFamily="34" charset="-128"/>
              </a:defRPr>
            </a:lvl7pPr>
            <a:lvl8pPr marL="3429000" indent="-228600" defTabSz="457200" eaLnBrk="0" fontAlgn="base" hangingPunct="0">
              <a:spcBef>
                <a:spcPct val="0"/>
              </a:spcBef>
              <a:spcAft>
                <a:spcPct val="0"/>
              </a:spcAft>
              <a:defRPr>
                <a:solidFill>
                  <a:schemeClr val="tx1"/>
                </a:solidFill>
                <a:latin typeface="Calibri" pitchFamily="34" charset="0"/>
                <a:ea typeface="MS PGothic" pitchFamily="34" charset="-128"/>
              </a:defRPr>
            </a:lvl8pPr>
            <a:lvl9pPr marL="3886200" indent="-228600" defTabSz="457200" eaLnBrk="0" fontAlgn="base" hangingPunct="0">
              <a:spcBef>
                <a:spcPct val="0"/>
              </a:spcBef>
              <a:spcAft>
                <a:spcPct val="0"/>
              </a:spcAft>
              <a:defRPr>
                <a:solidFill>
                  <a:schemeClr val="tx1"/>
                </a:solidFill>
                <a:latin typeface="Calibri" pitchFamily="34" charset="0"/>
                <a:ea typeface="MS PGothic" pitchFamily="34" charset="-128"/>
              </a:defRPr>
            </a:lvl9pPr>
          </a:lstStyle>
          <a:p>
            <a:pPr eaLnBrk="1" hangingPunct="1">
              <a:spcBef>
                <a:spcPct val="50000"/>
              </a:spcBef>
            </a:pPr>
            <a:r>
              <a:rPr lang="en-US" dirty="0"/>
              <a:t>…</a:t>
            </a:r>
          </a:p>
        </p:txBody>
      </p:sp>
      <p:pic>
        <p:nvPicPr>
          <p:cNvPr id="46101" name="PPTShape_5"/>
          <p:cNvPicPr>
            <a:picLocks noChangeAspect="1" noChangeArrowheads="1"/>
          </p:cNvPicPr>
          <p:nvPr>
            <p:custDataLst>
              <p:tags r:id="rId8"/>
            </p:custDataLst>
          </p:nvPr>
        </p:nvPicPr>
        <p:blipFill>
          <a:blip r:embed="rId18" cstate="print">
            <a:extLst>
              <a:ext uri="{28A0092B-C50C-407E-A947-70E740481C1C}">
                <a14:useLocalDpi xmlns:a14="http://schemas.microsoft.com/office/drawing/2010/main" val="0"/>
              </a:ext>
            </a:extLst>
          </a:blip>
          <a:srcRect/>
          <a:stretch>
            <a:fillRect/>
          </a:stretch>
        </p:blipFill>
        <p:spPr bwMode="auto">
          <a:xfrm>
            <a:off x="552450" y="5664200"/>
            <a:ext cx="804863" cy="227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2" name="Picture 3"/>
          <p:cNvPicPr>
            <a:picLocks noChangeAspect="1" noChangeArrowheads="1"/>
          </p:cNvPicPr>
          <p:nvPr>
            <p:custDataLst>
              <p:tags r:id="rId9"/>
            </p:custDataLst>
          </p:nvPr>
        </p:nvPicPr>
        <p:blipFill>
          <a:blip r:embed="rId19">
            <a:extLst>
              <a:ext uri="{28A0092B-C50C-407E-A947-70E740481C1C}">
                <a14:useLocalDpi xmlns:a14="http://schemas.microsoft.com/office/drawing/2010/main" val="0"/>
              </a:ext>
            </a:extLst>
          </a:blip>
          <a:srcRect/>
          <a:stretch>
            <a:fillRect/>
          </a:stretch>
        </p:blipFill>
        <p:spPr bwMode="auto">
          <a:xfrm>
            <a:off x="1355725" y="5638800"/>
            <a:ext cx="385763"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3" name="PPTShape_6"/>
          <p:cNvPicPr>
            <a:picLocks noChangeAspect="1" noChangeArrowheads="1"/>
          </p:cNvPicPr>
          <p:nvPr>
            <p:custDataLst>
              <p:tags r:id="rId10"/>
            </p:custDataLst>
          </p:nvPr>
        </p:nvPicPr>
        <p:blipFill>
          <a:blip r:embed="rId20" cstate="print">
            <a:extLst>
              <a:ext uri="{28A0092B-C50C-407E-A947-70E740481C1C}">
                <a14:useLocalDpi xmlns:a14="http://schemas.microsoft.com/office/drawing/2010/main" val="0"/>
              </a:ext>
            </a:extLst>
          </a:blip>
          <a:srcRect/>
          <a:stretch>
            <a:fillRect/>
          </a:stretch>
        </p:blipFill>
        <p:spPr bwMode="auto">
          <a:xfrm>
            <a:off x="2711450" y="5565775"/>
            <a:ext cx="6461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4" name="Picture 5"/>
          <p:cNvPicPr>
            <a:picLocks noChangeAspect="1" noChangeArrowheads="1"/>
          </p:cNvPicPr>
          <p:nvPr>
            <p:custDataLst>
              <p:tags r:id="rId11"/>
            </p:custDataLst>
          </p:nvPr>
        </p:nvPicPr>
        <p:blipFill>
          <a:blip r:embed="rId21">
            <a:extLst>
              <a:ext uri="{28A0092B-C50C-407E-A947-70E740481C1C}">
                <a14:useLocalDpi xmlns:a14="http://schemas.microsoft.com/office/drawing/2010/main" val="0"/>
              </a:ext>
            </a:extLst>
          </a:blip>
          <a:srcRect/>
          <a:stretch>
            <a:fillRect/>
          </a:stretch>
        </p:blipFill>
        <p:spPr bwMode="auto">
          <a:xfrm>
            <a:off x="1882775" y="5614988"/>
            <a:ext cx="823913"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05" name="PPTShape_7" descr="mdm"/>
          <p:cNvPicPr>
            <a:picLocks noChangeAspect="1" noChangeArrowheads="1"/>
          </p:cNvPicPr>
          <p:nvPr>
            <p:custDataLst>
              <p:tags r:id="rId12"/>
            </p:custDataLst>
          </p:nvPr>
        </p:nvPicPr>
        <p:blipFill>
          <a:blip r:embed="rId15">
            <a:extLst>
              <a:ext uri="{28A0092B-C50C-407E-A947-70E740481C1C}">
                <a14:useLocalDpi xmlns:a14="http://schemas.microsoft.com/office/drawing/2010/main" val="0"/>
              </a:ext>
            </a:extLst>
          </a:blip>
          <a:srcRect/>
          <a:stretch>
            <a:fillRect/>
          </a:stretch>
        </p:blipFill>
        <p:spPr bwMode="auto">
          <a:xfrm>
            <a:off x="1576388" y="4383088"/>
            <a:ext cx="496887" cy="49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TextBox 32"/>
          <p:cNvSpPr txBox="1"/>
          <p:nvPr/>
        </p:nvSpPr>
        <p:spPr>
          <a:xfrm>
            <a:off x="6199188" y="6410325"/>
            <a:ext cx="2790825" cy="307975"/>
          </a:xfrm>
          <a:prstGeom prst="rect">
            <a:avLst/>
          </a:prstGeom>
          <a:noFill/>
        </p:spPr>
        <p:txBody>
          <a:bodyPr wrap="none">
            <a:spAutoFit/>
          </a:bodyPr>
          <a:lstStyle/>
          <a:p>
            <a:pPr algn="r">
              <a:defRPr/>
            </a:pPr>
            <a:r>
              <a:rPr lang="en-GB" sz="1400" dirty="0">
                <a:solidFill>
                  <a:schemeClr val="bg1">
                    <a:lumMod val="85000"/>
                  </a:schemeClr>
                </a:solidFill>
              </a:rPr>
              <a:t>Internal &amp; Channel Partner use only</a:t>
            </a:r>
          </a:p>
        </p:txBody>
      </p:sp>
    </p:spTree>
    <p:custDataLst>
      <p:tags r:id="rId1"/>
    </p:custDataLst>
    <p:extLst>
      <p:ext uri="{BB962C8B-B14F-4D97-AF65-F5344CB8AC3E}">
        <p14:creationId xmlns:p14="http://schemas.microsoft.com/office/powerpoint/2010/main" val="3213170415"/>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276498" y="2988061"/>
            <a:ext cx="8382000" cy="476726"/>
          </a:xfrm>
          <a:prstGeom prst="roundRect">
            <a:avLst/>
          </a:prstGeom>
          <a:solidFill>
            <a:schemeClr val="accent1">
              <a:lumMod val="20000"/>
              <a:lumOff val="80000"/>
            </a:schemeClr>
          </a:solidFill>
          <a:ln w="9525" cap="flat" cmpd="sng" algn="ctr">
            <a:noFill/>
            <a:prstDash val="solid"/>
            <a:round/>
            <a:headEnd type="none" w="med" len="med"/>
            <a:tailEnd type="triangle" w="med" len="med"/>
          </a:ln>
          <a:effectLst/>
        </p:spPr>
        <p:txBody>
          <a:bodyPr wrap="square" anchor="ctr">
            <a:spAutoFit/>
          </a:bodyPr>
          <a:lstStyle/>
          <a:p>
            <a:pPr algn="ctr">
              <a:defRPr/>
            </a:pPr>
            <a:endParaRPr lang="en-US" dirty="0">
              <a:cs typeface="+mn-cs"/>
            </a:endParaRPr>
          </a:p>
        </p:txBody>
      </p:sp>
      <p:sp>
        <p:nvSpPr>
          <p:cNvPr id="2" name="Title 1"/>
          <p:cNvSpPr>
            <a:spLocks noGrp="1"/>
          </p:cNvSpPr>
          <p:nvPr>
            <p:ph type="title"/>
          </p:nvPr>
        </p:nvSpPr>
        <p:spPr>
          <a:xfrm>
            <a:off x="202131" y="196850"/>
            <a:ext cx="8656119" cy="868363"/>
          </a:xfrm>
        </p:spPr>
        <p:txBody>
          <a:bodyPr/>
          <a:lstStyle/>
          <a:p>
            <a:r>
              <a:rPr lang="en-GB" dirty="0" smtClean="0"/>
              <a:t>Agenda</a:t>
            </a:r>
            <a:endParaRPr lang="en-US" dirty="0"/>
          </a:p>
        </p:txBody>
      </p:sp>
      <p:sp>
        <p:nvSpPr>
          <p:cNvPr id="3" name="Content Placeholder 2"/>
          <p:cNvSpPr>
            <a:spLocks noGrp="1"/>
          </p:cNvSpPr>
          <p:nvPr>
            <p:ph idx="1"/>
          </p:nvPr>
        </p:nvSpPr>
        <p:spPr>
          <a:xfrm>
            <a:off x="370757" y="1220369"/>
            <a:ext cx="7847957" cy="4217904"/>
          </a:xfrm>
        </p:spPr>
        <p:txBody>
          <a:bodyPr/>
          <a:lstStyle/>
          <a:p>
            <a:r>
              <a:rPr lang="en-IE" sz="2400" dirty="0" smtClean="0"/>
              <a:t>Introduction</a:t>
            </a:r>
          </a:p>
          <a:p>
            <a:r>
              <a:rPr lang="en-IE" sz="2400" dirty="0" smtClean="0"/>
              <a:t>MDM Partner Offering</a:t>
            </a:r>
          </a:p>
          <a:p>
            <a:r>
              <a:rPr lang="en-IE" sz="2400" dirty="0" smtClean="0"/>
              <a:t>MDM Features</a:t>
            </a:r>
          </a:p>
          <a:p>
            <a:r>
              <a:rPr lang="en-IE" sz="2400" dirty="0" smtClean="0"/>
              <a:t>Reference Data Management Accelerator</a:t>
            </a:r>
          </a:p>
          <a:p>
            <a:r>
              <a:rPr lang="en-IE" sz="2400" dirty="0" smtClean="0"/>
              <a:t>Competitive Intelligence</a:t>
            </a:r>
          </a:p>
          <a:p>
            <a:r>
              <a:rPr lang="en-IE" sz="2400" dirty="0" smtClean="0"/>
              <a:t>Enablement</a:t>
            </a:r>
            <a:endParaRPr lang="en-IE" sz="2400" dirty="0"/>
          </a:p>
          <a:p>
            <a:r>
              <a:rPr lang="en-IE" sz="2400" dirty="0" smtClean="0"/>
              <a:t>Summary</a:t>
            </a:r>
          </a:p>
          <a:p>
            <a:endParaRPr lang="en-US" sz="2400" dirty="0"/>
          </a:p>
        </p:txBody>
      </p:sp>
    </p:spTree>
    <p:extLst>
      <p:ext uri="{BB962C8B-B14F-4D97-AF65-F5344CB8AC3E}">
        <p14:creationId xmlns:p14="http://schemas.microsoft.com/office/powerpoint/2010/main" val="39975645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2613" y="69136"/>
            <a:ext cx="8275637" cy="868363"/>
          </a:xfrm>
        </p:spPr>
        <p:txBody>
          <a:bodyPr anchor="ctr"/>
          <a:lstStyle/>
          <a:p>
            <a:r>
              <a:rPr lang="en-US" dirty="0" smtClean="0"/>
              <a:t>Vendor – Competitive Summary</a:t>
            </a:r>
            <a:endParaRPr lang="en-US" dirty="0"/>
          </a:p>
        </p:txBody>
      </p:sp>
      <p:graphicFrame>
        <p:nvGraphicFramePr>
          <p:cNvPr id="4" name="Content Placeholder 3"/>
          <p:cNvGraphicFramePr>
            <a:graphicFrameLocks noGrp="1"/>
          </p:cNvGraphicFramePr>
          <p:nvPr>
            <p:ph idx="1"/>
          </p:nvPr>
        </p:nvGraphicFramePr>
        <p:xfrm>
          <a:off x="160867" y="1018736"/>
          <a:ext cx="8766792" cy="5262880"/>
        </p:xfrm>
        <a:graphic>
          <a:graphicData uri="http://schemas.openxmlformats.org/drawingml/2006/table">
            <a:tbl>
              <a:tblPr firstRow="1" bandRow="1">
                <a:tableStyleId>{775DCB02-9BB8-47FD-8907-85C794F793BA}</a:tableStyleId>
              </a:tblPr>
              <a:tblGrid>
                <a:gridCol w="3026692"/>
                <a:gridCol w="1435025"/>
                <a:gridCol w="1435025"/>
                <a:gridCol w="1435025"/>
                <a:gridCol w="1435025"/>
              </a:tblGrid>
              <a:tr h="370840">
                <a:tc>
                  <a:txBody>
                    <a:bodyPr/>
                    <a:lstStyle/>
                    <a:p>
                      <a:endParaRPr lang="en-US" sz="1400" dirty="0">
                        <a:solidFill>
                          <a:schemeClr val="bg1"/>
                        </a:solidFill>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200" dirty="0" smtClean="0"/>
                        <a:t>Informatica</a:t>
                      </a:r>
                      <a:endParaRPr lang="en-US" sz="120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200" dirty="0" smtClean="0"/>
                        <a:t>First Tier</a:t>
                      </a:r>
                      <a:r>
                        <a:rPr lang="en-US" sz="1200" baseline="0" dirty="0" smtClean="0"/>
                        <a:t> </a:t>
                      </a:r>
                    </a:p>
                    <a:p>
                      <a:pPr algn="ctr"/>
                      <a:r>
                        <a:rPr lang="en-US" sz="1200" baseline="0" dirty="0" smtClean="0"/>
                        <a:t>(Golden Source, Asset Control)</a:t>
                      </a:r>
                      <a:endParaRPr lang="en-US" sz="120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200" dirty="0" smtClean="0"/>
                        <a:t>Second Tier</a:t>
                      </a:r>
                      <a:r>
                        <a:rPr lang="en-US" sz="1200" baseline="0" dirty="0" smtClean="0"/>
                        <a:t> </a:t>
                      </a:r>
                    </a:p>
                    <a:p>
                      <a:pPr algn="ctr"/>
                      <a:r>
                        <a:rPr lang="en-US" sz="1200" baseline="0" dirty="0" smtClean="0"/>
                        <a:t>(Polar Lake, Cadis, Eagle Pace)</a:t>
                      </a:r>
                      <a:endParaRPr lang="en-US" sz="120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a:txBody>
                    <a:bodyPr/>
                    <a:lstStyle/>
                    <a:p>
                      <a:pPr algn="ctr"/>
                      <a:r>
                        <a:rPr lang="en-US" sz="1200" dirty="0" smtClean="0"/>
                        <a:t>Custom Solutions</a:t>
                      </a:r>
                      <a:endParaRPr lang="en-US" sz="1200" dirty="0">
                        <a:solidFill>
                          <a:schemeClr val="bg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r h="370840">
                <a:tc>
                  <a:txBody>
                    <a:bodyPr/>
                    <a:lstStyle/>
                    <a:p>
                      <a:r>
                        <a:rPr lang="en-US" sz="1400" dirty="0" smtClean="0"/>
                        <a:t>OOB Data Model &amp;</a:t>
                      </a:r>
                      <a:r>
                        <a:rPr lang="en-US" sz="1400" baseline="0" dirty="0" smtClean="0"/>
                        <a:t> Rules</a:t>
                      </a:r>
                      <a:endParaRPr lang="en-US" sz="1400" dirty="0">
                        <a:latin typeface="+mj-lt"/>
                        <a:cs typeface="Arial Narrow"/>
                      </a:endParaRPr>
                    </a:p>
                  </a:txBody>
                  <a:tcPr>
                    <a:lnT w="12700" cap="flat" cmpd="sng" algn="ctr">
                      <a:solidFill>
                        <a:schemeClr val="bg1"/>
                      </a:solidFill>
                      <a:prstDash val="solid"/>
                      <a:round/>
                      <a:headEnd type="none" w="med" len="med"/>
                      <a:tailEnd type="none" w="med" len="med"/>
                    </a:lnT>
                  </a:tcPr>
                </a:tc>
                <a:tc>
                  <a:txBody>
                    <a:bodyPr/>
                    <a:lstStyle/>
                    <a:p>
                      <a:endParaRPr lang="en-US" dirty="0"/>
                    </a:p>
                  </a:txBody>
                  <a:tcPr anchor="ctr">
                    <a:lnT w="12700" cap="flat" cmpd="sng" algn="ctr">
                      <a:solidFill>
                        <a:schemeClr val="bg1"/>
                      </a:solidFill>
                      <a:prstDash val="solid"/>
                      <a:round/>
                      <a:headEnd type="none" w="med" len="med"/>
                      <a:tailEnd type="none" w="med" len="med"/>
                    </a:lnT>
                  </a:tcPr>
                </a:tc>
                <a:tc>
                  <a:txBody>
                    <a:bodyPr/>
                    <a:lstStyle/>
                    <a:p>
                      <a:endParaRPr lang="en-US" dirty="0"/>
                    </a:p>
                  </a:txBody>
                  <a:tcPr anchor="ctr">
                    <a:lnT w="12700" cap="flat" cmpd="sng" algn="ctr">
                      <a:solidFill>
                        <a:schemeClr val="bg1"/>
                      </a:solidFill>
                      <a:prstDash val="solid"/>
                      <a:round/>
                      <a:headEnd type="none" w="med" len="med"/>
                      <a:tailEnd type="none" w="med" len="med"/>
                    </a:lnT>
                  </a:tcPr>
                </a:tc>
                <a:tc>
                  <a:txBody>
                    <a:bodyPr/>
                    <a:lstStyle/>
                    <a:p>
                      <a:endParaRPr lang="en-US"/>
                    </a:p>
                  </a:txBody>
                  <a:tcPr anchor="ctr">
                    <a:lnT w="12700" cap="flat" cmpd="sng" algn="ctr">
                      <a:solidFill>
                        <a:schemeClr val="bg1"/>
                      </a:solidFill>
                      <a:prstDash val="solid"/>
                      <a:round/>
                      <a:headEnd type="none" w="med" len="med"/>
                      <a:tailEnd type="none" w="med" len="med"/>
                    </a:lnT>
                  </a:tcPr>
                </a:tc>
                <a:tc>
                  <a:txBody>
                    <a:bodyPr/>
                    <a:lstStyle/>
                    <a:p>
                      <a:endParaRPr lang="en-US" dirty="0"/>
                    </a:p>
                  </a:txBody>
                  <a:tcPr anchor="ctr">
                    <a:lnT w="12700" cap="flat" cmpd="sng" algn="ctr">
                      <a:solidFill>
                        <a:schemeClr val="bg1"/>
                      </a:solidFill>
                      <a:prstDash val="solid"/>
                      <a:round/>
                      <a:headEnd type="none" w="med" len="med"/>
                      <a:tailEnd type="none" w="med" len="med"/>
                    </a:lnT>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t>OOB Data Feed integration</a:t>
                      </a:r>
                      <a:endParaRPr lang="en-US" sz="1400" kern="1200" dirty="0" smtClean="0">
                        <a:solidFill>
                          <a:schemeClr val="tx1"/>
                        </a:solidFill>
                        <a:latin typeface="+mn-lt"/>
                        <a:ea typeface="+mn-ea"/>
                        <a:cs typeface="+mn-cs"/>
                      </a:endParaRPr>
                    </a:p>
                  </a:txBody>
                  <a:tcP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t>Specialized Financial</a:t>
                      </a:r>
                      <a:r>
                        <a:rPr lang="en-US" sz="1400" kern="1200" baseline="0" dirty="0" smtClean="0"/>
                        <a:t> Analysis Apps</a:t>
                      </a:r>
                      <a:endParaRPr lang="en-US" sz="1400" kern="1200" dirty="0" smtClean="0">
                        <a:solidFill>
                          <a:schemeClr val="tx1"/>
                        </a:solidFill>
                        <a:latin typeface="+mn-lt"/>
                        <a:ea typeface="+mn-ea"/>
                        <a:cs typeface="Arial Narrow"/>
                      </a:endParaRPr>
                    </a:p>
                  </a:txBody>
                  <a:tcPr/>
                </a:tc>
                <a:tc>
                  <a:txBody>
                    <a:bodyPr/>
                    <a:lstStyle/>
                    <a:p>
                      <a:endParaRPr lang="en-US" dirty="0"/>
                    </a:p>
                  </a:txBody>
                  <a:tcPr anchor="ctr"/>
                </a:tc>
                <a:tc>
                  <a:txBody>
                    <a:bodyPr/>
                    <a:lstStyle/>
                    <a:p>
                      <a:endParaRPr lang="en-US" dirty="0"/>
                    </a:p>
                  </a:txBody>
                  <a:tcPr anchor="ctr"/>
                </a:tc>
                <a:tc>
                  <a:txBody>
                    <a:bodyPr/>
                    <a:lstStyle/>
                    <a:p>
                      <a:endParaRPr lang="en-US"/>
                    </a:p>
                  </a:txBody>
                  <a:tcPr anchor="ctr"/>
                </a:tc>
                <a:tc>
                  <a:txBody>
                    <a:bodyPr/>
                    <a:lstStyle/>
                    <a:p>
                      <a:endParaRPr lang="en-US" dirty="0"/>
                    </a:p>
                  </a:txBody>
                  <a:tcPr anchor="ctr"/>
                </a:tc>
              </a:tr>
              <a:tr h="370840">
                <a:tc>
                  <a:txBody>
                    <a:bodyPr/>
                    <a:lstStyle/>
                    <a:p>
                      <a:r>
                        <a:rPr lang="en-US" sz="1400" dirty="0" smtClean="0"/>
                        <a:t>Data Model and</a:t>
                      </a:r>
                      <a:r>
                        <a:rPr lang="en-US" sz="1400" baseline="0" dirty="0" smtClean="0"/>
                        <a:t> rules </a:t>
                      </a:r>
                      <a:r>
                        <a:rPr lang="en-US" sz="1400" dirty="0" smtClean="0"/>
                        <a:t>customization</a:t>
                      </a:r>
                      <a:endParaRPr lang="en-US" sz="1400" dirty="0">
                        <a:latin typeface="+mj-lt"/>
                      </a:endParaRPr>
                    </a:p>
                  </a:txBody>
                  <a:tcP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t>Data Feed customization</a:t>
                      </a:r>
                      <a:endParaRPr lang="en-US" sz="1400" kern="1200" dirty="0" smtClean="0">
                        <a:solidFill>
                          <a:schemeClr val="tx1"/>
                        </a:solidFill>
                        <a:latin typeface="+mn-lt"/>
                        <a:ea typeface="+mn-ea"/>
                        <a:cs typeface="+mn-cs"/>
                      </a:endParaRPr>
                    </a:p>
                  </a:txBody>
                  <a:tcP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r>
              <a:tr h="187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smtClean="0"/>
                        <a:t>Flexible</a:t>
                      </a:r>
                      <a:r>
                        <a:rPr lang="en-US" sz="1400" baseline="0" dirty="0" smtClean="0"/>
                        <a:t> business UI</a:t>
                      </a:r>
                      <a:endParaRPr lang="en-US" sz="1400" dirty="0" smtClean="0"/>
                    </a:p>
                  </a:txBody>
                  <a:tcPr/>
                </a:tc>
                <a:tc>
                  <a:txBody>
                    <a:bodyPr/>
                    <a:lstStyle/>
                    <a:p>
                      <a:endParaRPr lang="en-US" dirty="0"/>
                    </a:p>
                  </a:txBody>
                  <a:tcPr anchor="ctr"/>
                </a:tc>
                <a:tc>
                  <a:txBody>
                    <a:bodyPr/>
                    <a:lstStyle/>
                    <a:p>
                      <a:endParaRPr lang="en-US"/>
                    </a:p>
                  </a:txBody>
                  <a:tcPr anchor="ctr"/>
                </a:tc>
                <a:tc>
                  <a:txBody>
                    <a:bodyPr/>
                    <a:lstStyle/>
                    <a:p>
                      <a:endParaRPr lang="en-US" dirty="0"/>
                    </a:p>
                  </a:txBody>
                  <a:tcPr anchor="ctr"/>
                </a:tc>
                <a:tc>
                  <a:txBody>
                    <a:bodyPr/>
                    <a:lstStyle/>
                    <a:p>
                      <a:endParaRPr lang="en-US" dirty="0"/>
                    </a:p>
                  </a:txBody>
                  <a:tcPr anchor="ctr"/>
                </a:tc>
              </a:tr>
              <a:tr h="18796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kern="1200" dirty="0" smtClean="0"/>
                        <a:t>Time to Value</a:t>
                      </a:r>
                      <a:endParaRPr lang="en-US" sz="1400" kern="1200" dirty="0" smtClean="0">
                        <a:solidFill>
                          <a:schemeClr val="tx1"/>
                        </a:solidFill>
                        <a:latin typeface="+mn-lt"/>
                        <a:ea typeface="+mn-ea"/>
                        <a:cs typeface="+mn-cs"/>
                      </a:endParaRPr>
                    </a:p>
                  </a:txBody>
                  <a:tcP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r>
              <a:tr h="370840">
                <a:tc>
                  <a:txBody>
                    <a:bodyPr/>
                    <a:lstStyle/>
                    <a:p>
                      <a:r>
                        <a:rPr lang="en-US" sz="1400" dirty="0" smtClean="0"/>
                        <a:t>License</a:t>
                      </a:r>
                      <a:r>
                        <a:rPr lang="en-US" sz="1400" baseline="0" dirty="0" smtClean="0"/>
                        <a:t> and TCO</a:t>
                      </a:r>
                      <a:endParaRPr lang="en-US" sz="1400" dirty="0"/>
                    </a:p>
                  </a:txBody>
                  <a:tcP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r>
              <a:tr h="370840">
                <a:tc>
                  <a:txBody>
                    <a:bodyPr/>
                    <a:lstStyle/>
                    <a:p>
                      <a:r>
                        <a:rPr lang="en-US" sz="1400" dirty="0" smtClean="0"/>
                        <a:t>Scalability and performance</a:t>
                      </a:r>
                      <a:endParaRPr lang="en-US" sz="1400" dirty="0"/>
                    </a:p>
                  </a:txBody>
                  <a:tcP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r>
              <a:tr h="370840">
                <a:tc>
                  <a:txBody>
                    <a:bodyPr/>
                    <a:lstStyle/>
                    <a:p>
                      <a:r>
                        <a:rPr lang="en-US" sz="1400" dirty="0" smtClean="0"/>
                        <a:t>Data Governance and</a:t>
                      </a:r>
                      <a:r>
                        <a:rPr lang="en-US" sz="1400" baseline="0" dirty="0" smtClean="0"/>
                        <a:t> Data Quality</a:t>
                      </a:r>
                      <a:r>
                        <a:rPr lang="en-US" sz="1400" dirty="0" smtClean="0"/>
                        <a:t> </a:t>
                      </a:r>
                      <a:endParaRPr lang="en-US" sz="1400" dirty="0">
                        <a:latin typeface="+mj-lt"/>
                      </a:endParaRPr>
                    </a:p>
                  </a:txBody>
                  <a:tcP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r>
              <a:tr h="370840">
                <a:tc>
                  <a:txBody>
                    <a:bodyPr/>
                    <a:lstStyle/>
                    <a:p>
                      <a:r>
                        <a:rPr lang="en-US" sz="1400" dirty="0" smtClean="0"/>
                        <a:t>Services</a:t>
                      </a:r>
                      <a:r>
                        <a:rPr lang="en-US" sz="1400" baseline="0" dirty="0" smtClean="0"/>
                        <a:t> / APIs / Integration</a:t>
                      </a:r>
                      <a:endParaRPr lang="en-US" sz="1400" dirty="0">
                        <a:latin typeface="+mj-lt"/>
                      </a:endParaRPr>
                    </a:p>
                  </a:txBody>
                  <a:tcP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r>
              <a:tr h="370840">
                <a:tc>
                  <a:txBody>
                    <a:bodyPr/>
                    <a:lstStyle/>
                    <a:p>
                      <a:r>
                        <a:rPr lang="en-US" sz="1400" dirty="0" smtClean="0"/>
                        <a:t>Multi-domain coverage</a:t>
                      </a:r>
                      <a:endParaRPr lang="en-US" sz="1400" dirty="0">
                        <a:latin typeface="+mj-lt"/>
                      </a:endParaRPr>
                    </a:p>
                  </a:txBody>
                  <a:tcP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c>
                  <a:txBody>
                    <a:bodyPr/>
                    <a:lstStyle/>
                    <a:p>
                      <a:endParaRPr lang="en-US" dirty="0"/>
                    </a:p>
                  </a:txBody>
                  <a:tcPr anchor="ctr"/>
                </a:tc>
              </a:tr>
            </a:tbl>
          </a:graphicData>
        </a:graphic>
      </p:graphicFrame>
      <p:sp>
        <p:nvSpPr>
          <p:cNvPr id="103" name="Oval 146"/>
          <p:cNvSpPr>
            <a:spLocks noChangeArrowheads="1"/>
          </p:cNvSpPr>
          <p:nvPr/>
        </p:nvSpPr>
        <p:spPr bwMode="gray">
          <a:xfrm>
            <a:off x="3789503" y="4117546"/>
            <a:ext cx="228600" cy="228600"/>
          </a:xfrm>
          <a:prstGeom prst="ellipse">
            <a:avLst/>
          </a:prstGeom>
          <a:solidFill>
            <a:srgbClr val="33CC33"/>
          </a:solidFill>
          <a:ln w="9525" algn="ctr">
            <a:solidFill>
              <a:schemeClr val="tx1"/>
            </a:solidFill>
            <a:round/>
            <a:headEnd/>
            <a:tailEnd/>
          </a:ln>
          <a:effectLst/>
        </p:spPr>
        <p:txBody>
          <a:bodyPr anchor="ctr">
            <a:spAutoFit/>
          </a:bodyPr>
          <a:lstStyle/>
          <a:p>
            <a:endParaRPr lang="en-US"/>
          </a:p>
        </p:txBody>
      </p:sp>
      <p:sp>
        <p:nvSpPr>
          <p:cNvPr id="104" name="Oval 146"/>
          <p:cNvSpPr>
            <a:spLocks noChangeArrowheads="1"/>
          </p:cNvSpPr>
          <p:nvPr/>
        </p:nvSpPr>
        <p:spPr bwMode="gray">
          <a:xfrm>
            <a:off x="3789503" y="4862776"/>
            <a:ext cx="228600" cy="228600"/>
          </a:xfrm>
          <a:prstGeom prst="ellipse">
            <a:avLst/>
          </a:prstGeom>
          <a:solidFill>
            <a:srgbClr val="33CC33"/>
          </a:solidFill>
          <a:ln w="9525" algn="ctr">
            <a:solidFill>
              <a:schemeClr val="tx1"/>
            </a:solidFill>
            <a:round/>
            <a:headEnd/>
            <a:tailEnd/>
          </a:ln>
          <a:effectLst/>
        </p:spPr>
        <p:txBody>
          <a:bodyPr anchor="ctr">
            <a:spAutoFit/>
          </a:bodyPr>
          <a:lstStyle/>
          <a:p>
            <a:endParaRPr lang="en-US"/>
          </a:p>
        </p:txBody>
      </p:sp>
      <p:sp>
        <p:nvSpPr>
          <p:cNvPr id="105" name="Oval 146"/>
          <p:cNvSpPr>
            <a:spLocks noChangeArrowheads="1"/>
          </p:cNvSpPr>
          <p:nvPr/>
        </p:nvSpPr>
        <p:spPr bwMode="gray">
          <a:xfrm>
            <a:off x="3789503" y="3372316"/>
            <a:ext cx="228600" cy="228600"/>
          </a:xfrm>
          <a:prstGeom prst="ellipse">
            <a:avLst/>
          </a:prstGeom>
          <a:solidFill>
            <a:srgbClr val="33CC33"/>
          </a:solidFill>
          <a:ln w="9525" algn="ctr">
            <a:solidFill>
              <a:schemeClr val="tx1"/>
            </a:solidFill>
            <a:round/>
            <a:headEnd/>
            <a:tailEnd/>
          </a:ln>
          <a:effectLst/>
        </p:spPr>
        <p:txBody>
          <a:bodyPr anchor="ctr">
            <a:spAutoFit/>
          </a:bodyPr>
          <a:lstStyle/>
          <a:p>
            <a:endParaRPr lang="en-US"/>
          </a:p>
        </p:txBody>
      </p:sp>
      <p:sp>
        <p:nvSpPr>
          <p:cNvPr id="109" name="Oval 146"/>
          <p:cNvSpPr>
            <a:spLocks noChangeArrowheads="1"/>
          </p:cNvSpPr>
          <p:nvPr/>
        </p:nvSpPr>
        <p:spPr bwMode="gray">
          <a:xfrm>
            <a:off x="6664645" y="2254471"/>
            <a:ext cx="228600" cy="228600"/>
          </a:xfrm>
          <a:prstGeom prst="ellipse">
            <a:avLst/>
          </a:prstGeom>
          <a:solidFill>
            <a:srgbClr val="33CC33"/>
          </a:solidFill>
          <a:ln w="9525" algn="ctr">
            <a:solidFill>
              <a:schemeClr val="tx1"/>
            </a:solidFill>
            <a:round/>
            <a:headEnd/>
            <a:tailEnd/>
          </a:ln>
          <a:effectLst/>
        </p:spPr>
        <p:txBody>
          <a:bodyPr anchor="ctr">
            <a:spAutoFit/>
          </a:bodyPr>
          <a:lstStyle/>
          <a:p>
            <a:endParaRPr lang="en-US"/>
          </a:p>
        </p:txBody>
      </p:sp>
      <p:sp>
        <p:nvSpPr>
          <p:cNvPr id="111" name="Oval 146"/>
          <p:cNvSpPr>
            <a:spLocks noChangeArrowheads="1"/>
          </p:cNvSpPr>
          <p:nvPr/>
        </p:nvSpPr>
        <p:spPr bwMode="gray">
          <a:xfrm>
            <a:off x="5258964" y="2254471"/>
            <a:ext cx="228600" cy="228600"/>
          </a:xfrm>
          <a:prstGeom prst="ellipse">
            <a:avLst/>
          </a:prstGeom>
          <a:solidFill>
            <a:srgbClr val="33CC33"/>
          </a:solidFill>
          <a:ln w="9525" algn="ctr">
            <a:solidFill>
              <a:schemeClr val="tx1"/>
            </a:solidFill>
            <a:round/>
            <a:headEnd/>
            <a:tailEnd/>
          </a:ln>
          <a:effectLst/>
        </p:spPr>
        <p:txBody>
          <a:bodyPr anchor="ctr">
            <a:spAutoFit/>
          </a:bodyPr>
          <a:lstStyle/>
          <a:p>
            <a:endParaRPr lang="en-US"/>
          </a:p>
        </p:txBody>
      </p:sp>
      <p:sp>
        <p:nvSpPr>
          <p:cNvPr id="96" name="Oval 128"/>
          <p:cNvSpPr>
            <a:spLocks noChangeArrowheads="1"/>
          </p:cNvSpPr>
          <p:nvPr/>
        </p:nvSpPr>
        <p:spPr bwMode="gray">
          <a:xfrm>
            <a:off x="5258964" y="3372316"/>
            <a:ext cx="228600" cy="228600"/>
          </a:xfrm>
          <a:prstGeom prst="ellipse">
            <a:avLst/>
          </a:prstGeom>
          <a:solidFill>
            <a:srgbClr val="FFFF00"/>
          </a:solidFill>
          <a:ln w="9525" algn="ctr">
            <a:solidFill>
              <a:schemeClr val="tx1"/>
            </a:solidFill>
            <a:round/>
            <a:headEnd/>
            <a:tailEnd/>
          </a:ln>
          <a:effectLst/>
        </p:spPr>
        <p:txBody>
          <a:bodyPr anchor="ctr">
            <a:spAutoFit/>
          </a:bodyPr>
          <a:lstStyle/>
          <a:p>
            <a:endParaRPr lang="en-US" dirty="0"/>
          </a:p>
        </p:txBody>
      </p:sp>
      <p:sp>
        <p:nvSpPr>
          <p:cNvPr id="100" name="Oval 144"/>
          <p:cNvSpPr>
            <a:spLocks noChangeArrowheads="1"/>
          </p:cNvSpPr>
          <p:nvPr/>
        </p:nvSpPr>
        <p:spPr bwMode="gray">
          <a:xfrm>
            <a:off x="5258964" y="4117546"/>
            <a:ext cx="228600" cy="228600"/>
          </a:xfrm>
          <a:prstGeom prst="ellipse">
            <a:avLst/>
          </a:prstGeom>
          <a:solidFill>
            <a:srgbClr val="FF0000"/>
          </a:solidFill>
          <a:ln w="9525" algn="ctr">
            <a:solidFill>
              <a:schemeClr val="tx1"/>
            </a:solidFill>
            <a:round/>
            <a:headEnd/>
            <a:tailEnd/>
          </a:ln>
          <a:effectLst/>
        </p:spPr>
        <p:txBody>
          <a:bodyPr anchor="ctr">
            <a:spAutoFit/>
          </a:bodyPr>
          <a:lstStyle/>
          <a:p>
            <a:endParaRPr lang="en-US"/>
          </a:p>
        </p:txBody>
      </p:sp>
      <p:sp>
        <p:nvSpPr>
          <p:cNvPr id="130" name="Oval 144"/>
          <p:cNvSpPr>
            <a:spLocks noChangeArrowheads="1"/>
          </p:cNvSpPr>
          <p:nvPr/>
        </p:nvSpPr>
        <p:spPr bwMode="gray">
          <a:xfrm>
            <a:off x="8146083" y="3372316"/>
            <a:ext cx="228600" cy="228600"/>
          </a:xfrm>
          <a:prstGeom prst="ellipse">
            <a:avLst/>
          </a:prstGeom>
          <a:solidFill>
            <a:srgbClr val="FF0000"/>
          </a:solidFill>
          <a:ln w="9525" algn="ctr">
            <a:solidFill>
              <a:schemeClr val="tx1"/>
            </a:solidFill>
            <a:round/>
            <a:headEnd/>
            <a:tailEnd/>
          </a:ln>
          <a:effectLst/>
        </p:spPr>
        <p:txBody>
          <a:bodyPr anchor="ctr">
            <a:spAutoFit/>
          </a:bodyPr>
          <a:lstStyle/>
          <a:p>
            <a:endParaRPr lang="en-US"/>
          </a:p>
        </p:txBody>
      </p:sp>
      <p:sp>
        <p:nvSpPr>
          <p:cNvPr id="131" name="Oval 144"/>
          <p:cNvSpPr>
            <a:spLocks noChangeArrowheads="1"/>
          </p:cNvSpPr>
          <p:nvPr/>
        </p:nvSpPr>
        <p:spPr bwMode="gray">
          <a:xfrm>
            <a:off x="8146083" y="2254471"/>
            <a:ext cx="228600" cy="228600"/>
          </a:xfrm>
          <a:prstGeom prst="ellipse">
            <a:avLst/>
          </a:prstGeom>
          <a:solidFill>
            <a:srgbClr val="FF0000"/>
          </a:solidFill>
          <a:ln w="9525" algn="ctr">
            <a:solidFill>
              <a:schemeClr val="tx1"/>
            </a:solidFill>
            <a:round/>
            <a:headEnd/>
            <a:tailEnd/>
          </a:ln>
          <a:effectLst/>
        </p:spPr>
        <p:txBody>
          <a:bodyPr anchor="ctr">
            <a:spAutoFit/>
          </a:bodyPr>
          <a:lstStyle/>
          <a:p>
            <a:endParaRPr lang="en-US"/>
          </a:p>
        </p:txBody>
      </p:sp>
      <p:sp>
        <p:nvSpPr>
          <p:cNvPr id="132" name="Oval 144"/>
          <p:cNvSpPr>
            <a:spLocks noChangeArrowheads="1"/>
          </p:cNvSpPr>
          <p:nvPr/>
        </p:nvSpPr>
        <p:spPr bwMode="gray">
          <a:xfrm>
            <a:off x="8146083" y="5235391"/>
            <a:ext cx="228600" cy="228600"/>
          </a:xfrm>
          <a:prstGeom prst="ellipse">
            <a:avLst/>
          </a:prstGeom>
          <a:solidFill>
            <a:srgbClr val="FF0000"/>
          </a:solidFill>
          <a:ln w="9525" algn="ctr">
            <a:solidFill>
              <a:schemeClr val="tx1"/>
            </a:solidFill>
            <a:round/>
            <a:headEnd/>
            <a:tailEnd/>
          </a:ln>
          <a:effectLst/>
        </p:spPr>
        <p:txBody>
          <a:bodyPr anchor="ctr">
            <a:spAutoFit/>
          </a:bodyPr>
          <a:lstStyle/>
          <a:p>
            <a:endParaRPr lang="en-US"/>
          </a:p>
        </p:txBody>
      </p:sp>
      <p:sp>
        <p:nvSpPr>
          <p:cNvPr id="133" name="Oval 144"/>
          <p:cNvSpPr>
            <a:spLocks noChangeArrowheads="1"/>
          </p:cNvSpPr>
          <p:nvPr/>
        </p:nvSpPr>
        <p:spPr bwMode="gray">
          <a:xfrm>
            <a:off x="8146083" y="5608006"/>
            <a:ext cx="228600" cy="228600"/>
          </a:xfrm>
          <a:prstGeom prst="ellipse">
            <a:avLst/>
          </a:prstGeom>
          <a:solidFill>
            <a:srgbClr val="FF0000"/>
          </a:solidFill>
          <a:ln w="9525" algn="ctr">
            <a:solidFill>
              <a:schemeClr val="tx1"/>
            </a:solidFill>
            <a:round/>
            <a:headEnd/>
            <a:tailEnd/>
          </a:ln>
          <a:effectLst/>
        </p:spPr>
        <p:txBody>
          <a:bodyPr anchor="ctr">
            <a:spAutoFit/>
          </a:bodyPr>
          <a:lstStyle/>
          <a:p>
            <a:endParaRPr lang="en-US"/>
          </a:p>
        </p:txBody>
      </p:sp>
      <p:sp>
        <p:nvSpPr>
          <p:cNvPr id="134" name="Oval 144"/>
          <p:cNvSpPr>
            <a:spLocks noChangeArrowheads="1"/>
          </p:cNvSpPr>
          <p:nvPr/>
        </p:nvSpPr>
        <p:spPr bwMode="gray">
          <a:xfrm>
            <a:off x="8146083" y="3744931"/>
            <a:ext cx="228600" cy="228600"/>
          </a:xfrm>
          <a:prstGeom prst="ellipse">
            <a:avLst/>
          </a:prstGeom>
          <a:solidFill>
            <a:srgbClr val="FF0000"/>
          </a:solidFill>
          <a:ln w="9525" algn="ctr">
            <a:solidFill>
              <a:schemeClr val="tx1"/>
            </a:solidFill>
            <a:round/>
            <a:headEnd/>
            <a:tailEnd/>
          </a:ln>
          <a:effectLst/>
        </p:spPr>
        <p:txBody>
          <a:bodyPr anchor="ctr">
            <a:spAutoFit/>
          </a:bodyPr>
          <a:lstStyle/>
          <a:p>
            <a:endParaRPr lang="en-US"/>
          </a:p>
        </p:txBody>
      </p:sp>
      <p:sp>
        <p:nvSpPr>
          <p:cNvPr id="135" name="Oval 144"/>
          <p:cNvSpPr>
            <a:spLocks noChangeArrowheads="1"/>
          </p:cNvSpPr>
          <p:nvPr/>
        </p:nvSpPr>
        <p:spPr bwMode="gray">
          <a:xfrm>
            <a:off x="8146083" y="2999701"/>
            <a:ext cx="228600" cy="228600"/>
          </a:xfrm>
          <a:prstGeom prst="ellipse">
            <a:avLst/>
          </a:prstGeom>
          <a:solidFill>
            <a:srgbClr val="FF0000"/>
          </a:solidFill>
          <a:ln w="9525" algn="ctr">
            <a:solidFill>
              <a:schemeClr val="tx1"/>
            </a:solidFill>
            <a:round/>
            <a:headEnd/>
            <a:tailEnd/>
          </a:ln>
          <a:effectLst/>
        </p:spPr>
        <p:txBody>
          <a:bodyPr anchor="ctr">
            <a:spAutoFit/>
          </a:bodyPr>
          <a:lstStyle/>
          <a:p>
            <a:endParaRPr lang="en-US"/>
          </a:p>
        </p:txBody>
      </p:sp>
      <p:sp>
        <p:nvSpPr>
          <p:cNvPr id="136" name="Oval 144"/>
          <p:cNvSpPr>
            <a:spLocks noChangeArrowheads="1"/>
          </p:cNvSpPr>
          <p:nvPr/>
        </p:nvSpPr>
        <p:spPr bwMode="gray">
          <a:xfrm>
            <a:off x="8146083" y="1881856"/>
            <a:ext cx="228600" cy="228600"/>
          </a:xfrm>
          <a:prstGeom prst="ellipse">
            <a:avLst/>
          </a:prstGeom>
          <a:solidFill>
            <a:srgbClr val="FF0000"/>
          </a:solidFill>
          <a:ln w="9525" algn="ctr">
            <a:solidFill>
              <a:schemeClr val="tx1"/>
            </a:solidFill>
            <a:round/>
            <a:headEnd/>
            <a:tailEnd/>
          </a:ln>
          <a:effectLst/>
        </p:spPr>
        <p:txBody>
          <a:bodyPr anchor="ctr">
            <a:spAutoFit/>
          </a:bodyPr>
          <a:lstStyle/>
          <a:p>
            <a:endParaRPr lang="en-US"/>
          </a:p>
        </p:txBody>
      </p:sp>
      <p:sp>
        <p:nvSpPr>
          <p:cNvPr id="145" name="Oval 128"/>
          <p:cNvSpPr>
            <a:spLocks noChangeArrowheads="1"/>
          </p:cNvSpPr>
          <p:nvPr/>
        </p:nvSpPr>
        <p:spPr bwMode="gray">
          <a:xfrm>
            <a:off x="6664645" y="1881856"/>
            <a:ext cx="228600" cy="228600"/>
          </a:xfrm>
          <a:prstGeom prst="ellipse">
            <a:avLst/>
          </a:prstGeom>
          <a:solidFill>
            <a:srgbClr val="FFFF00"/>
          </a:solidFill>
          <a:ln w="9525" algn="ctr">
            <a:solidFill>
              <a:schemeClr val="tx1"/>
            </a:solidFill>
            <a:round/>
            <a:headEnd/>
            <a:tailEnd/>
          </a:ln>
          <a:effectLst/>
        </p:spPr>
        <p:txBody>
          <a:bodyPr anchor="ctr">
            <a:spAutoFit/>
          </a:bodyPr>
          <a:lstStyle/>
          <a:p>
            <a:endParaRPr lang="en-US" dirty="0"/>
          </a:p>
        </p:txBody>
      </p:sp>
      <p:sp>
        <p:nvSpPr>
          <p:cNvPr id="147" name="Oval 128"/>
          <p:cNvSpPr>
            <a:spLocks noChangeArrowheads="1"/>
          </p:cNvSpPr>
          <p:nvPr/>
        </p:nvSpPr>
        <p:spPr bwMode="gray">
          <a:xfrm>
            <a:off x="8146083" y="4117546"/>
            <a:ext cx="228600" cy="228600"/>
          </a:xfrm>
          <a:prstGeom prst="ellipse">
            <a:avLst/>
          </a:prstGeom>
          <a:solidFill>
            <a:srgbClr val="FFFF00"/>
          </a:solidFill>
          <a:ln w="9525" algn="ctr">
            <a:solidFill>
              <a:schemeClr val="tx1"/>
            </a:solidFill>
            <a:round/>
            <a:headEnd/>
            <a:tailEnd/>
          </a:ln>
          <a:effectLst/>
        </p:spPr>
        <p:txBody>
          <a:bodyPr anchor="ctr">
            <a:spAutoFit/>
          </a:bodyPr>
          <a:lstStyle/>
          <a:p>
            <a:endParaRPr lang="en-US" dirty="0"/>
          </a:p>
        </p:txBody>
      </p:sp>
      <p:sp>
        <p:nvSpPr>
          <p:cNvPr id="148" name="Oval 128"/>
          <p:cNvSpPr>
            <a:spLocks noChangeArrowheads="1"/>
          </p:cNvSpPr>
          <p:nvPr/>
        </p:nvSpPr>
        <p:spPr bwMode="gray">
          <a:xfrm>
            <a:off x="5264011" y="5968164"/>
            <a:ext cx="228600" cy="228600"/>
          </a:xfrm>
          <a:prstGeom prst="ellipse">
            <a:avLst/>
          </a:prstGeom>
          <a:solidFill>
            <a:srgbClr val="FFFF00"/>
          </a:solidFill>
          <a:ln w="9525" algn="ctr">
            <a:solidFill>
              <a:schemeClr val="tx1"/>
            </a:solidFill>
            <a:round/>
            <a:headEnd/>
            <a:tailEnd/>
          </a:ln>
          <a:effectLst/>
        </p:spPr>
        <p:txBody>
          <a:bodyPr anchor="ctr">
            <a:spAutoFit/>
          </a:bodyPr>
          <a:lstStyle/>
          <a:p>
            <a:endParaRPr lang="en-US" dirty="0"/>
          </a:p>
        </p:txBody>
      </p:sp>
      <p:sp>
        <p:nvSpPr>
          <p:cNvPr id="149" name="Oval 128"/>
          <p:cNvSpPr>
            <a:spLocks noChangeArrowheads="1"/>
          </p:cNvSpPr>
          <p:nvPr/>
        </p:nvSpPr>
        <p:spPr bwMode="gray">
          <a:xfrm>
            <a:off x="8146083" y="4862776"/>
            <a:ext cx="228600" cy="228600"/>
          </a:xfrm>
          <a:prstGeom prst="ellipse">
            <a:avLst/>
          </a:prstGeom>
          <a:solidFill>
            <a:srgbClr val="FFFF00"/>
          </a:solidFill>
          <a:ln w="9525" algn="ctr">
            <a:solidFill>
              <a:schemeClr val="tx1"/>
            </a:solidFill>
            <a:round/>
            <a:headEnd/>
            <a:tailEnd/>
          </a:ln>
          <a:effectLst/>
        </p:spPr>
        <p:txBody>
          <a:bodyPr anchor="ctr">
            <a:spAutoFit/>
          </a:bodyPr>
          <a:lstStyle/>
          <a:p>
            <a:endParaRPr lang="en-US" dirty="0"/>
          </a:p>
        </p:txBody>
      </p:sp>
      <p:sp>
        <p:nvSpPr>
          <p:cNvPr id="150" name="Oval 128"/>
          <p:cNvSpPr>
            <a:spLocks noChangeArrowheads="1"/>
          </p:cNvSpPr>
          <p:nvPr/>
        </p:nvSpPr>
        <p:spPr bwMode="gray">
          <a:xfrm>
            <a:off x="8146083" y="2627086"/>
            <a:ext cx="228600" cy="228600"/>
          </a:xfrm>
          <a:prstGeom prst="ellipse">
            <a:avLst/>
          </a:prstGeom>
          <a:solidFill>
            <a:srgbClr val="FFFF00"/>
          </a:solidFill>
          <a:ln w="9525" algn="ctr">
            <a:solidFill>
              <a:schemeClr val="tx1"/>
            </a:solidFill>
            <a:round/>
            <a:headEnd/>
            <a:tailEnd/>
          </a:ln>
          <a:effectLst/>
        </p:spPr>
        <p:txBody>
          <a:bodyPr anchor="ctr">
            <a:spAutoFit/>
          </a:bodyPr>
          <a:lstStyle/>
          <a:p>
            <a:endParaRPr lang="en-US" dirty="0"/>
          </a:p>
        </p:txBody>
      </p:sp>
      <p:sp>
        <p:nvSpPr>
          <p:cNvPr id="152" name="Oval 146"/>
          <p:cNvSpPr>
            <a:spLocks noChangeArrowheads="1"/>
          </p:cNvSpPr>
          <p:nvPr/>
        </p:nvSpPr>
        <p:spPr bwMode="gray">
          <a:xfrm>
            <a:off x="5258964" y="1881856"/>
            <a:ext cx="228600" cy="228600"/>
          </a:xfrm>
          <a:prstGeom prst="ellipse">
            <a:avLst/>
          </a:prstGeom>
          <a:solidFill>
            <a:srgbClr val="33CC33"/>
          </a:solidFill>
          <a:ln w="9525" algn="ctr">
            <a:solidFill>
              <a:schemeClr val="tx1"/>
            </a:solidFill>
            <a:round/>
            <a:headEnd/>
            <a:tailEnd/>
          </a:ln>
          <a:effectLst/>
        </p:spPr>
        <p:txBody>
          <a:bodyPr anchor="ctr">
            <a:spAutoFit/>
          </a:bodyPr>
          <a:lstStyle/>
          <a:p>
            <a:endParaRPr lang="en-US"/>
          </a:p>
        </p:txBody>
      </p:sp>
      <p:sp>
        <p:nvSpPr>
          <p:cNvPr id="153" name="Oval 146"/>
          <p:cNvSpPr>
            <a:spLocks noChangeArrowheads="1"/>
          </p:cNvSpPr>
          <p:nvPr/>
        </p:nvSpPr>
        <p:spPr bwMode="gray">
          <a:xfrm>
            <a:off x="5258964" y="2627086"/>
            <a:ext cx="228600" cy="228600"/>
          </a:xfrm>
          <a:prstGeom prst="ellipse">
            <a:avLst/>
          </a:prstGeom>
          <a:solidFill>
            <a:srgbClr val="33CC33"/>
          </a:solidFill>
          <a:ln w="9525" algn="ctr">
            <a:solidFill>
              <a:schemeClr val="tx1"/>
            </a:solidFill>
            <a:round/>
            <a:headEnd/>
            <a:tailEnd/>
          </a:ln>
          <a:effectLst/>
        </p:spPr>
        <p:txBody>
          <a:bodyPr anchor="ctr">
            <a:spAutoFit/>
          </a:bodyPr>
          <a:lstStyle/>
          <a:p>
            <a:endParaRPr lang="en-US"/>
          </a:p>
        </p:txBody>
      </p:sp>
      <p:sp>
        <p:nvSpPr>
          <p:cNvPr id="154" name="Oval 146"/>
          <p:cNvSpPr>
            <a:spLocks noChangeArrowheads="1"/>
          </p:cNvSpPr>
          <p:nvPr/>
        </p:nvSpPr>
        <p:spPr bwMode="gray">
          <a:xfrm>
            <a:off x="3789503" y="5608006"/>
            <a:ext cx="228600" cy="228600"/>
          </a:xfrm>
          <a:prstGeom prst="ellipse">
            <a:avLst/>
          </a:prstGeom>
          <a:solidFill>
            <a:srgbClr val="33CC33"/>
          </a:solidFill>
          <a:ln w="9525" algn="ctr">
            <a:solidFill>
              <a:schemeClr val="tx1"/>
            </a:solidFill>
            <a:round/>
            <a:headEnd/>
            <a:tailEnd/>
          </a:ln>
          <a:effectLst/>
        </p:spPr>
        <p:txBody>
          <a:bodyPr anchor="ctr">
            <a:spAutoFit/>
          </a:bodyPr>
          <a:lstStyle/>
          <a:p>
            <a:endParaRPr lang="en-US"/>
          </a:p>
        </p:txBody>
      </p:sp>
      <p:sp>
        <p:nvSpPr>
          <p:cNvPr id="155" name="Oval 146"/>
          <p:cNvSpPr>
            <a:spLocks noChangeArrowheads="1"/>
          </p:cNvSpPr>
          <p:nvPr/>
        </p:nvSpPr>
        <p:spPr bwMode="gray">
          <a:xfrm>
            <a:off x="3789503" y="5235391"/>
            <a:ext cx="228600" cy="228600"/>
          </a:xfrm>
          <a:prstGeom prst="ellipse">
            <a:avLst/>
          </a:prstGeom>
          <a:solidFill>
            <a:srgbClr val="33CC33"/>
          </a:solidFill>
          <a:ln w="9525" algn="ctr">
            <a:solidFill>
              <a:schemeClr val="tx1"/>
            </a:solidFill>
            <a:round/>
            <a:headEnd/>
            <a:tailEnd/>
          </a:ln>
          <a:effectLst/>
        </p:spPr>
        <p:txBody>
          <a:bodyPr anchor="ctr">
            <a:spAutoFit/>
          </a:bodyPr>
          <a:lstStyle/>
          <a:p>
            <a:endParaRPr lang="en-US"/>
          </a:p>
        </p:txBody>
      </p:sp>
      <p:sp>
        <p:nvSpPr>
          <p:cNvPr id="156" name="Oval 146"/>
          <p:cNvSpPr>
            <a:spLocks noChangeArrowheads="1"/>
          </p:cNvSpPr>
          <p:nvPr/>
        </p:nvSpPr>
        <p:spPr bwMode="gray">
          <a:xfrm>
            <a:off x="3789503" y="3744931"/>
            <a:ext cx="228600" cy="228600"/>
          </a:xfrm>
          <a:prstGeom prst="ellipse">
            <a:avLst/>
          </a:prstGeom>
          <a:solidFill>
            <a:srgbClr val="33CC33"/>
          </a:solidFill>
          <a:ln w="9525" algn="ctr">
            <a:solidFill>
              <a:schemeClr val="tx1"/>
            </a:solidFill>
            <a:round/>
            <a:headEnd/>
            <a:tailEnd/>
          </a:ln>
          <a:effectLst/>
        </p:spPr>
        <p:txBody>
          <a:bodyPr anchor="ctr">
            <a:spAutoFit/>
          </a:bodyPr>
          <a:lstStyle/>
          <a:p>
            <a:endParaRPr lang="en-US"/>
          </a:p>
        </p:txBody>
      </p:sp>
      <p:sp>
        <p:nvSpPr>
          <p:cNvPr id="157" name="Oval 144"/>
          <p:cNvSpPr>
            <a:spLocks noChangeArrowheads="1"/>
          </p:cNvSpPr>
          <p:nvPr/>
        </p:nvSpPr>
        <p:spPr bwMode="gray">
          <a:xfrm>
            <a:off x="6664645" y="3744931"/>
            <a:ext cx="228600" cy="228600"/>
          </a:xfrm>
          <a:prstGeom prst="ellipse">
            <a:avLst/>
          </a:prstGeom>
          <a:solidFill>
            <a:srgbClr val="FF0000"/>
          </a:solidFill>
          <a:ln w="9525" algn="ctr">
            <a:solidFill>
              <a:schemeClr val="tx1"/>
            </a:solidFill>
            <a:round/>
            <a:headEnd/>
            <a:tailEnd/>
          </a:ln>
          <a:effectLst/>
        </p:spPr>
        <p:txBody>
          <a:bodyPr anchor="ctr">
            <a:spAutoFit/>
          </a:bodyPr>
          <a:lstStyle/>
          <a:p>
            <a:endParaRPr lang="en-US"/>
          </a:p>
        </p:txBody>
      </p:sp>
      <p:sp>
        <p:nvSpPr>
          <p:cNvPr id="159" name="Oval 144"/>
          <p:cNvSpPr>
            <a:spLocks noChangeArrowheads="1"/>
          </p:cNvSpPr>
          <p:nvPr/>
        </p:nvSpPr>
        <p:spPr bwMode="gray">
          <a:xfrm>
            <a:off x="5258964" y="2999701"/>
            <a:ext cx="228600" cy="228600"/>
          </a:xfrm>
          <a:prstGeom prst="ellipse">
            <a:avLst/>
          </a:prstGeom>
          <a:solidFill>
            <a:srgbClr val="FF0000"/>
          </a:solidFill>
          <a:ln w="9525" algn="ctr">
            <a:solidFill>
              <a:schemeClr val="tx1"/>
            </a:solidFill>
            <a:round/>
            <a:headEnd/>
            <a:tailEnd/>
          </a:ln>
          <a:effectLst/>
        </p:spPr>
        <p:txBody>
          <a:bodyPr anchor="ctr">
            <a:spAutoFit/>
          </a:bodyPr>
          <a:lstStyle/>
          <a:p>
            <a:endParaRPr lang="en-US"/>
          </a:p>
        </p:txBody>
      </p:sp>
      <p:sp>
        <p:nvSpPr>
          <p:cNvPr id="161" name="Oval 128"/>
          <p:cNvSpPr>
            <a:spLocks noChangeArrowheads="1"/>
          </p:cNvSpPr>
          <p:nvPr/>
        </p:nvSpPr>
        <p:spPr bwMode="gray">
          <a:xfrm>
            <a:off x="6664645" y="5608006"/>
            <a:ext cx="228600" cy="228600"/>
          </a:xfrm>
          <a:prstGeom prst="ellipse">
            <a:avLst/>
          </a:prstGeom>
          <a:solidFill>
            <a:srgbClr val="FFFF00"/>
          </a:solidFill>
          <a:ln w="9525" algn="ctr">
            <a:solidFill>
              <a:schemeClr val="tx1"/>
            </a:solidFill>
            <a:round/>
            <a:headEnd/>
            <a:tailEnd/>
          </a:ln>
          <a:effectLst/>
        </p:spPr>
        <p:txBody>
          <a:bodyPr anchor="ctr">
            <a:spAutoFit/>
          </a:bodyPr>
          <a:lstStyle/>
          <a:p>
            <a:endParaRPr lang="en-US" dirty="0"/>
          </a:p>
        </p:txBody>
      </p:sp>
      <p:sp>
        <p:nvSpPr>
          <p:cNvPr id="162" name="Oval 128"/>
          <p:cNvSpPr>
            <a:spLocks noChangeArrowheads="1"/>
          </p:cNvSpPr>
          <p:nvPr/>
        </p:nvSpPr>
        <p:spPr bwMode="gray">
          <a:xfrm>
            <a:off x="6664645" y="4117546"/>
            <a:ext cx="228600" cy="228600"/>
          </a:xfrm>
          <a:prstGeom prst="ellipse">
            <a:avLst/>
          </a:prstGeom>
          <a:solidFill>
            <a:srgbClr val="FFFF00"/>
          </a:solidFill>
          <a:ln w="9525" algn="ctr">
            <a:solidFill>
              <a:schemeClr val="tx1"/>
            </a:solidFill>
            <a:round/>
            <a:headEnd/>
            <a:tailEnd/>
          </a:ln>
          <a:effectLst/>
        </p:spPr>
        <p:txBody>
          <a:bodyPr anchor="ctr">
            <a:spAutoFit/>
          </a:bodyPr>
          <a:lstStyle/>
          <a:p>
            <a:endParaRPr lang="en-US" dirty="0"/>
          </a:p>
        </p:txBody>
      </p:sp>
      <p:sp>
        <p:nvSpPr>
          <p:cNvPr id="165" name="Oval 128"/>
          <p:cNvSpPr>
            <a:spLocks noChangeArrowheads="1"/>
          </p:cNvSpPr>
          <p:nvPr/>
        </p:nvSpPr>
        <p:spPr bwMode="gray">
          <a:xfrm>
            <a:off x="5258964" y="5235391"/>
            <a:ext cx="228600" cy="228600"/>
          </a:xfrm>
          <a:prstGeom prst="ellipse">
            <a:avLst/>
          </a:prstGeom>
          <a:solidFill>
            <a:srgbClr val="FFFF00"/>
          </a:solidFill>
          <a:ln w="9525" algn="ctr">
            <a:solidFill>
              <a:schemeClr val="tx1"/>
            </a:solidFill>
            <a:round/>
            <a:headEnd/>
            <a:tailEnd/>
          </a:ln>
          <a:effectLst/>
        </p:spPr>
        <p:txBody>
          <a:bodyPr anchor="ctr">
            <a:spAutoFit/>
          </a:bodyPr>
          <a:lstStyle/>
          <a:p>
            <a:endParaRPr lang="en-US" dirty="0"/>
          </a:p>
        </p:txBody>
      </p:sp>
      <p:sp>
        <p:nvSpPr>
          <p:cNvPr id="169" name="Oval 146"/>
          <p:cNvSpPr>
            <a:spLocks noChangeArrowheads="1"/>
          </p:cNvSpPr>
          <p:nvPr/>
        </p:nvSpPr>
        <p:spPr bwMode="gray">
          <a:xfrm>
            <a:off x="3784456" y="5980616"/>
            <a:ext cx="228600" cy="228600"/>
          </a:xfrm>
          <a:prstGeom prst="ellipse">
            <a:avLst/>
          </a:prstGeom>
          <a:solidFill>
            <a:srgbClr val="33CC33"/>
          </a:solidFill>
          <a:ln w="9525" algn="ctr">
            <a:solidFill>
              <a:schemeClr val="tx1"/>
            </a:solidFill>
            <a:round/>
            <a:headEnd/>
            <a:tailEnd/>
          </a:ln>
          <a:effectLst/>
        </p:spPr>
        <p:txBody>
          <a:bodyPr anchor="ctr">
            <a:spAutoFit/>
          </a:bodyPr>
          <a:lstStyle/>
          <a:p>
            <a:endParaRPr lang="en-US"/>
          </a:p>
        </p:txBody>
      </p:sp>
      <p:sp>
        <p:nvSpPr>
          <p:cNvPr id="171" name="Oval 144"/>
          <p:cNvSpPr>
            <a:spLocks noChangeArrowheads="1"/>
          </p:cNvSpPr>
          <p:nvPr/>
        </p:nvSpPr>
        <p:spPr bwMode="gray">
          <a:xfrm>
            <a:off x="5258964" y="3744931"/>
            <a:ext cx="228600" cy="228600"/>
          </a:xfrm>
          <a:prstGeom prst="ellipse">
            <a:avLst/>
          </a:prstGeom>
          <a:solidFill>
            <a:srgbClr val="FF0000"/>
          </a:solidFill>
          <a:ln w="9525" algn="ctr">
            <a:solidFill>
              <a:schemeClr val="tx1"/>
            </a:solidFill>
            <a:round/>
            <a:headEnd/>
            <a:tailEnd/>
          </a:ln>
          <a:effectLst/>
        </p:spPr>
        <p:txBody>
          <a:bodyPr anchor="ctr">
            <a:spAutoFit/>
          </a:bodyPr>
          <a:lstStyle/>
          <a:p>
            <a:endParaRPr lang="en-US"/>
          </a:p>
        </p:txBody>
      </p:sp>
      <p:sp>
        <p:nvSpPr>
          <p:cNvPr id="176" name="Oval 128"/>
          <p:cNvSpPr>
            <a:spLocks noChangeArrowheads="1"/>
          </p:cNvSpPr>
          <p:nvPr/>
        </p:nvSpPr>
        <p:spPr bwMode="gray">
          <a:xfrm>
            <a:off x="6664645" y="2627086"/>
            <a:ext cx="228600" cy="228600"/>
          </a:xfrm>
          <a:prstGeom prst="ellipse">
            <a:avLst/>
          </a:prstGeom>
          <a:solidFill>
            <a:srgbClr val="FFFF00"/>
          </a:solidFill>
          <a:ln w="9525" algn="ctr">
            <a:solidFill>
              <a:schemeClr val="tx1"/>
            </a:solidFill>
            <a:round/>
            <a:headEnd/>
            <a:tailEnd/>
          </a:ln>
          <a:effectLst/>
        </p:spPr>
        <p:txBody>
          <a:bodyPr anchor="ctr">
            <a:spAutoFit/>
          </a:bodyPr>
          <a:lstStyle/>
          <a:p>
            <a:endParaRPr lang="en-US" dirty="0"/>
          </a:p>
        </p:txBody>
      </p:sp>
      <p:sp>
        <p:nvSpPr>
          <p:cNvPr id="181" name="Oval 128"/>
          <p:cNvSpPr>
            <a:spLocks noChangeArrowheads="1"/>
          </p:cNvSpPr>
          <p:nvPr/>
        </p:nvSpPr>
        <p:spPr bwMode="gray">
          <a:xfrm>
            <a:off x="5258964" y="4862776"/>
            <a:ext cx="228600" cy="228600"/>
          </a:xfrm>
          <a:prstGeom prst="ellipse">
            <a:avLst/>
          </a:prstGeom>
          <a:solidFill>
            <a:srgbClr val="FFFF00"/>
          </a:solidFill>
          <a:ln w="9525" algn="ctr">
            <a:solidFill>
              <a:schemeClr val="tx1"/>
            </a:solidFill>
            <a:round/>
            <a:headEnd/>
            <a:tailEnd/>
          </a:ln>
          <a:effectLst/>
        </p:spPr>
        <p:txBody>
          <a:bodyPr anchor="ctr">
            <a:spAutoFit/>
          </a:bodyPr>
          <a:lstStyle/>
          <a:p>
            <a:endParaRPr lang="en-US" dirty="0"/>
          </a:p>
        </p:txBody>
      </p:sp>
      <p:sp>
        <p:nvSpPr>
          <p:cNvPr id="194" name="Oval 128"/>
          <p:cNvSpPr>
            <a:spLocks noChangeArrowheads="1"/>
          </p:cNvSpPr>
          <p:nvPr/>
        </p:nvSpPr>
        <p:spPr bwMode="gray">
          <a:xfrm>
            <a:off x="5258964" y="5608006"/>
            <a:ext cx="228600" cy="228600"/>
          </a:xfrm>
          <a:prstGeom prst="ellipse">
            <a:avLst/>
          </a:prstGeom>
          <a:solidFill>
            <a:srgbClr val="FFFF00"/>
          </a:solidFill>
          <a:ln w="9525" algn="ctr">
            <a:solidFill>
              <a:schemeClr val="tx1"/>
            </a:solidFill>
            <a:round/>
            <a:headEnd/>
            <a:tailEnd/>
          </a:ln>
          <a:effectLst/>
        </p:spPr>
        <p:txBody>
          <a:bodyPr anchor="ctr">
            <a:spAutoFit/>
          </a:bodyPr>
          <a:lstStyle/>
          <a:p>
            <a:endParaRPr lang="en-US" dirty="0"/>
          </a:p>
        </p:txBody>
      </p:sp>
      <p:sp>
        <p:nvSpPr>
          <p:cNvPr id="195" name="Oval 128"/>
          <p:cNvSpPr>
            <a:spLocks noChangeArrowheads="1"/>
          </p:cNvSpPr>
          <p:nvPr/>
        </p:nvSpPr>
        <p:spPr bwMode="gray">
          <a:xfrm>
            <a:off x="6664645" y="5235391"/>
            <a:ext cx="228600" cy="228600"/>
          </a:xfrm>
          <a:prstGeom prst="ellipse">
            <a:avLst/>
          </a:prstGeom>
          <a:solidFill>
            <a:srgbClr val="FFFF00"/>
          </a:solidFill>
          <a:ln w="9525" algn="ctr">
            <a:solidFill>
              <a:schemeClr val="tx1"/>
            </a:solidFill>
            <a:round/>
            <a:headEnd/>
            <a:tailEnd/>
          </a:ln>
          <a:effectLst/>
        </p:spPr>
        <p:txBody>
          <a:bodyPr anchor="ctr">
            <a:spAutoFit/>
          </a:bodyPr>
          <a:lstStyle/>
          <a:p>
            <a:endParaRPr lang="en-US" dirty="0"/>
          </a:p>
        </p:txBody>
      </p:sp>
      <p:sp>
        <p:nvSpPr>
          <p:cNvPr id="196" name="Oval 146"/>
          <p:cNvSpPr>
            <a:spLocks noChangeArrowheads="1"/>
          </p:cNvSpPr>
          <p:nvPr/>
        </p:nvSpPr>
        <p:spPr bwMode="gray">
          <a:xfrm>
            <a:off x="3789503" y="2999701"/>
            <a:ext cx="228600" cy="228600"/>
          </a:xfrm>
          <a:prstGeom prst="ellipse">
            <a:avLst/>
          </a:prstGeom>
          <a:solidFill>
            <a:srgbClr val="33CC33"/>
          </a:solidFill>
          <a:ln w="9525" algn="ctr">
            <a:solidFill>
              <a:schemeClr val="tx1"/>
            </a:solidFill>
            <a:round/>
            <a:headEnd/>
            <a:tailEnd/>
          </a:ln>
          <a:effectLst/>
        </p:spPr>
        <p:txBody>
          <a:bodyPr anchor="ctr">
            <a:spAutoFit/>
          </a:bodyPr>
          <a:lstStyle/>
          <a:p>
            <a:endParaRPr lang="en-US"/>
          </a:p>
        </p:txBody>
      </p:sp>
      <p:sp>
        <p:nvSpPr>
          <p:cNvPr id="197" name="Oval 128"/>
          <p:cNvSpPr>
            <a:spLocks noChangeArrowheads="1"/>
          </p:cNvSpPr>
          <p:nvPr/>
        </p:nvSpPr>
        <p:spPr bwMode="gray">
          <a:xfrm>
            <a:off x="6664645" y="2999701"/>
            <a:ext cx="228600" cy="228600"/>
          </a:xfrm>
          <a:prstGeom prst="ellipse">
            <a:avLst/>
          </a:prstGeom>
          <a:solidFill>
            <a:srgbClr val="FFFF00"/>
          </a:solidFill>
          <a:ln w="9525" algn="ctr">
            <a:solidFill>
              <a:schemeClr val="tx1"/>
            </a:solidFill>
            <a:round/>
            <a:headEnd/>
            <a:tailEnd/>
          </a:ln>
          <a:effectLst/>
        </p:spPr>
        <p:txBody>
          <a:bodyPr anchor="ctr">
            <a:spAutoFit/>
          </a:bodyPr>
          <a:lstStyle/>
          <a:p>
            <a:endParaRPr lang="en-US" dirty="0"/>
          </a:p>
        </p:txBody>
      </p:sp>
      <p:sp>
        <p:nvSpPr>
          <p:cNvPr id="198" name="Oval 128"/>
          <p:cNvSpPr>
            <a:spLocks noChangeArrowheads="1"/>
          </p:cNvSpPr>
          <p:nvPr/>
        </p:nvSpPr>
        <p:spPr bwMode="gray">
          <a:xfrm>
            <a:off x="3784456" y="2643182"/>
            <a:ext cx="228600" cy="228600"/>
          </a:xfrm>
          <a:prstGeom prst="ellipse">
            <a:avLst/>
          </a:prstGeom>
          <a:solidFill>
            <a:srgbClr val="FFFF00"/>
          </a:solidFill>
          <a:ln w="9525" algn="ctr">
            <a:solidFill>
              <a:schemeClr val="tx1"/>
            </a:solidFill>
            <a:round/>
            <a:headEnd/>
            <a:tailEnd/>
          </a:ln>
          <a:effectLst/>
        </p:spPr>
        <p:txBody>
          <a:bodyPr anchor="ctr">
            <a:spAutoFit/>
          </a:bodyPr>
          <a:lstStyle/>
          <a:p>
            <a:endParaRPr lang="en-US" dirty="0"/>
          </a:p>
        </p:txBody>
      </p:sp>
      <p:sp>
        <p:nvSpPr>
          <p:cNvPr id="200" name="Oval 128"/>
          <p:cNvSpPr>
            <a:spLocks noChangeArrowheads="1"/>
          </p:cNvSpPr>
          <p:nvPr/>
        </p:nvSpPr>
        <p:spPr bwMode="gray">
          <a:xfrm>
            <a:off x="6664645" y="4862776"/>
            <a:ext cx="228600" cy="228600"/>
          </a:xfrm>
          <a:prstGeom prst="ellipse">
            <a:avLst/>
          </a:prstGeom>
          <a:solidFill>
            <a:srgbClr val="FFFF00"/>
          </a:solidFill>
          <a:ln w="9525" algn="ctr">
            <a:solidFill>
              <a:schemeClr val="tx1"/>
            </a:solidFill>
            <a:round/>
            <a:headEnd/>
            <a:tailEnd/>
          </a:ln>
          <a:effectLst/>
        </p:spPr>
        <p:txBody>
          <a:bodyPr anchor="ctr">
            <a:spAutoFit/>
          </a:bodyPr>
          <a:lstStyle/>
          <a:p>
            <a:endParaRPr lang="en-US" dirty="0"/>
          </a:p>
        </p:txBody>
      </p:sp>
      <p:sp>
        <p:nvSpPr>
          <p:cNvPr id="201" name="Oval 144"/>
          <p:cNvSpPr>
            <a:spLocks noChangeArrowheads="1"/>
          </p:cNvSpPr>
          <p:nvPr/>
        </p:nvSpPr>
        <p:spPr bwMode="gray">
          <a:xfrm>
            <a:off x="8146083" y="4490161"/>
            <a:ext cx="228600" cy="228600"/>
          </a:xfrm>
          <a:prstGeom prst="ellipse">
            <a:avLst/>
          </a:prstGeom>
          <a:solidFill>
            <a:srgbClr val="FF0000"/>
          </a:solidFill>
          <a:ln w="9525" algn="ctr">
            <a:solidFill>
              <a:schemeClr val="tx1"/>
            </a:solidFill>
            <a:round/>
            <a:headEnd/>
            <a:tailEnd/>
          </a:ln>
          <a:effectLst/>
        </p:spPr>
        <p:txBody>
          <a:bodyPr anchor="ctr">
            <a:spAutoFit/>
          </a:bodyPr>
          <a:lstStyle/>
          <a:p>
            <a:endParaRPr lang="en-US"/>
          </a:p>
        </p:txBody>
      </p:sp>
      <p:sp>
        <p:nvSpPr>
          <p:cNvPr id="202" name="Oval 144"/>
          <p:cNvSpPr>
            <a:spLocks noChangeArrowheads="1"/>
          </p:cNvSpPr>
          <p:nvPr/>
        </p:nvSpPr>
        <p:spPr bwMode="gray">
          <a:xfrm>
            <a:off x="5258964" y="4490161"/>
            <a:ext cx="228600" cy="228600"/>
          </a:xfrm>
          <a:prstGeom prst="ellipse">
            <a:avLst/>
          </a:prstGeom>
          <a:solidFill>
            <a:srgbClr val="FF0000"/>
          </a:solidFill>
          <a:ln w="9525" algn="ctr">
            <a:solidFill>
              <a:schemeClr val="tx1"/>
            </a:solidFill>
            <a:round/>
            <a:headEnd/>
            <a:tailEnd/>
          </a:ln>
          <a:effectLst/>
        </p:spPr>
        <p:txBody>
          <a:bodyPr anchor="ctr">
            <a:spAutoFit/>
          </a:bodyPr>
          <a:lstStyle/>
          <a:p>
            <a:endParaRPr lang="en-US"/>
          </a:p>
        </p:txBody>
      </p:sp>
      <p:sp>
        <p:nvSpPr>
          <p:cNvPr id="204" name="Oval 146"/>
          <p:cNvSpPr>
            <a:spLocks noChangeArrowheads="1"/>
          </p:cNvSpPr>
          <p:nvPr/>
        </p:nvSpPr>
        <p:spPr bwMode="gray">
          <a:xfrm>
            <a:off x="3789503" y="4490161"/>
            <a:ext cx="228600" cy="228600"/>
          </a:xfrm>
          <a:prstGeom prst="ellipse">
            <a:avLst/>
          </a:prstGeom>
          <a:solidFill>
            <a:srgbClr val="33CC33"/>
          </a:solidFill>
          <a:ln w="9525" algn="ctr">
            <a:solidFill>
              <a:schemeClr val="tx1"/>
            </a:solidFill>
            <a:round/>
            <a:headEnd/>
            <a:tailEnd/>
          </a:ln>
          <a:effectLst/>
        </p:spPr>
        <p:txBody>
          <a:bodyPr anchor="ctr">
            <a:spAutoFit/>
          </a:bodyPr>
          <a:lstStyle/>
          <a:p>
            <a:endParaRPr lang="en-US"/>
          </a:p>
        </p:txBody>
      </p:sp>
      <p:sp>
        <p:nvSpPr>
          <p:cNvPr id="205" name="Oval 146"/>
          <p:cNvSpPr>
            <a:spLocks noChangeArrowheads="1"/>
          </p:cNvSpPr>
          <p:nvPr/>
        </p:nvSpPr>
        <p:spPr bwMode="gray">
          <a:xfrm>
            <a:off x="6664645" y="4490161"/>
            <a:ext cx="228600" cy="228600"/>
          </a:xfrm>
          <a:prstGeom prst="ellipse">
            <a:avLst/>
          </a:prstGeom>
          <a:solidFill>
            <a:srgbClr val="33CC33"/>
          </a:solidFill>
          <a:ln w="9525" algn="ctr">
            <a:solidFill>
              <a:schemeClr val="tx1"/>
            </a:solidFill>
            <a:round/>
            <a:headEnd/>
            <a:tailEnd/>
          </a:ln>
          <a:effectLst/>
        </p:spPr>
        <p:txBody>
          <a:bodyPr anchor="ctr">
            <a:spAutoFit/>
          </a:bodyPr>
          <a:lstStyle/>
          <a:p>
            <a:endParaRPr lang="en-US"/>
          </a:p>
        </p:txBody>
      </p:sp>
      <p:sp>
        <p:nvSpPr>
          <p:cNvPr id="206" name="Oval 144"/>
          <p:cNvSpPr>
            <a:spLocks noChangeArrowheads="1"/>
          </p:cNvSpPr>
          <p:nvPr/>
        </p:nvSpPr>
        <p:spPr bwMode="gray">
          <a:xfrm>
            <a:off x="8149066" y="5959640"/>
            <a:ext cx="228600" cy="228600"/>
          </a:xfrm>
          <a:prstGeom prst="ellipse">
            <a:avLst/>
          </a:prstGeom>
          <a:solidFill>
            <a:srgbClr val="FF0000"/>
          </a:solidFill>
          <a:ln w="9525" algn="ctr">
            <a:solidFill>
              <a:schemeClr val="tx1"/>
            </a:solidFill>
            <a:round/>
            <a:headEnd/>
            <a:tailEnd/>
          </a:ln>
          <a:effectLst/>
        </p:spPr>
        <p:txBody>
          <a:bodyPr anchor="ctr">
            <a:spAutoFit/>
          </a:bodyPr>
          <a:lstStyle/>
          <a:p>
            <a:endParaRPr lang="en-US"/>
          </a:p>
        </p:txBody>
      </p:sp>
      <p:sp>
        <p:nvSpPr>
          <p:cNvPr id="207" name="Oval 128"/>
          <p:cNvSpPr>
            <a:spLocks noChangeArrowheads="1"/>
          </p:cNvSpPr>
          <p:nvPr/>
        </p:nvSpPr>
        <p:spPr bwMode="gray">
          <a:xfrm>
            <a:off x="6663086" y="5971139"/>
            <a:ext cx="228600" cy="228600"/>
          </a:xfrm>
          <a:prstGeom prst="ellipse">
            <a:avLst/>
          </a:prstGeom>
          <a:solidFill>
            <a:srgbClr val="FFFF00"/>
          </a:solidFill>
          <a:ln w="9525" algn="ctr">
            <a:solidFill>
              <a:schemeClr val="tx1"/>
            </a:solidFill>
            <a:round/>
            <a:headEnd/>
            <a:tailEnd/>
          </a:ln>
          <a:effectLst/>
        </p:spPr>
        <p:txBody>
          <a:bodyPr anchor="ctr">
            <a:spAutoFit/>
          </a:bodyPr>
          <a:lstStyle/>
          <a:p>
            <a:endParaRPr lang="en-US" dirty="0"/>
          </a:p>
        </p:txBody>
      </p:sp>
      <p:sp>
        <p:nvSpPr>
          <p:cNvPr id="208" name="Oval 146"/>
          <p:cNvSpPr>
            <a:spLocks noChangeArrowheads="1"/>
          </p:cNvSpPr>
          <p:nvPr/>
        </p:nvSpPr>
        <p:spPr bwMode="gray">
          <a:xfrm>
            <a:off x="6668219" y="3372316"/>
            <a:ext cx="228600" cy="228600"/>
          </a:xfrm>
          <a:prstGeom prst="ellipse">
            <a:avLst/>
          </a:prstGeom>
          <a:solidFill>
            <a:srgbClr val="33CC33"/>
          </a:solidFill>
          <a:ln w="9525" algn="ctr">
            <a:solidFill>
              <a:schemeClr val="tx1"/>
            </a:solidFill>
            <a:round/>
            <a:headEnd/>
            <a:tailEnd/>
          </a:ln>
          <a:effectLst/>
        </p:spPr>
        <p:txBody>
          <a:bodyPr anchor="ctr">
            <a:spAutoFit/>
          </a:bodyPr>
          <a:lstStyle/>
          <a:p>
            <a:endParaRPr lang="en-US"/>
          </a:p>
        </p:txBody>
      </p:sp>
      <p:sp>
        <p:nvSpPr>
          <p:cNvPr id="52" name="Oval 146"/>
          <p:cNvSpPr>
            <a:spLocks noChangeArrowheads="1"/>
          </p:cNvSpPr>
          <p:nvPr/>
        </p:nvSpPr>
        <p:spPr bwMode="gray">
          <a:xfrm>
            <a:off x="3800192" y="2254471"/>
            <a:ext cx="228600" cy="228600"/>
          </a:xfrm>
          <a:prstGeom prst="ellipse">
            <a:avLst/>
          </a:prstGeom>
          <a:solidFill>
            <a:srgbClr val="33CC33"/>
          </a:solidFill>
          <a:ln w="9525" algn="ctr">
            <a:solidFill>
              <a:schemeClr val="tx1"/>
            </a:solidFill>
            <a:round/>
            <a:headEnd/>
            <a:tailEnd/>
          </a:ln>
          <a:effectLst/>
        </p:spPr>
        <p:txBody>
          <a:bodyPr anchor="ctr">
            <a:spAutoFit/>
          </a:bodyPr>
          <a:lstStyle/>
          <a:p>
            <a:endParaRPr lang="en-US"/>
          </a:p>
        </p:txBody>
      </p:sp>
      <p:sp>
        <p:nvSpPr>
          <p:cNvPr id="53" name="Oval 146"/>
          <p:cNvSpPr>
            <a:spLocks noChangeArrowheads="1"/>
          </p:cNvSpPr>
          <p:nvPr/>
        </p:nvSpPr>
        <p:spPr bwMode="gray">
          <a:xfrm>
            <a:off x="3801356" y="1881856"/>
            <a:ext cx="228600" cy="228600"/>
          </a:xfrm>
          <a:prstGeom prst="ellipse">
            <a:avLst/>
          </a:prstGeom>
          <a:solidFill>
            <a:srgbClr val="33CC33"/>
          </a:solidFill>
          <a:ln w="9525" algn="ctr">
            <a:solidFill>
              <a:schemeClr val="tx1"/>
            </a:solidFill>
            <a:round/>
            <a:headEnd/>
            <a:tailEnd/>
          </a:ln>
          <a:effectLst/>
        </p:spPr>
        <p:txBody>
          <a:bodyPr anchor="ctr">
            <a:spAutoFit/>
          </a:bodyPr>
          <a:lstStyle/>
          <a:p>
            <a:endParaRPr lang="en-US"/>
          </a:p>
        </p:txBody>
      </p:sp>
    </p:spTree>
    <p:extLst>
      <p:ext uri="{BB962C8B-B14F-4D97-AF65-F5344CB8AC3E}">
        <p14:creationId xmlns:p14="http://schemas.microsoft.com/office/powerpoint/2010/main" val="13182278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cstate="print"/>
          <a:srcRect/>
          <a:stretch>
            <a:fillRect/>
          </a:stretch>
        </p:blipFill>
        <p:spPr bwMode="auto">
          <a:xfrm>
            <a:off x="609600" y="1028700"/>
            <a:ext cx="3886200" cy="2552700"/>
          </a:xfrm>
          <a:prstGeom prst="rect">
            <a:avLst/>
          </a:prstGeom>
          <a:noFill/>
          <a:ln w="9525">
            <a:solidFill>
              <a:schemeClr val="accent1"/>
            </a:solidFill>
            <a:miter lim="800000"/>
            <a:headEnd/>
            <a:tailEnd/>
          </a:ln>
          <a:effectLst>
            <a:outerShdw blurRad="152400" dist="63500" dir="2700000" algn="tl" rotWithShape="0">
              <a:srgbClr val="808080">
                <a:alpha val="42999"/>
              </a:srgbClr>
            </a:outerShdw>
          </a:effectLst>
        </p:spPr>
      </p:pic>
      <p:pic>
        <p:nvPicPr>
          <p:cNvPr id="6" name="Picture 5"/>
          <p:cNvPicPr>
            <a:picLocks noChangeAspect="1"/>
          </p:cNvPicPr>
          <p:nvPr/>
        </p:nvPicPr>
        <p:blipFill>
          <a:blip r:embed="rId4" cstate="print"/>
          <a:srcRect/>
          <a:stretch>
            <a:fillRect/>
          </a:stretch>
        </p:blipFill>
        <p:spPr bwMode="auto">
          <a:xfrm>
            <a:off x="4724400" y="990600"/>
            <a:ext cx="3911600" cy="2590800"/>
          </a:xfrm>
          <a:prstGeom prst="rect">
            <a:avLst/>
          </a:prstGeom>
          <a:noFill/>
          <a:ln w="9525">
            <a:noFill/>
            <a:miter lim="800000"/>
            <a:headEnd/>
            <a:tailEnd/>
          </a:ln>
          <a:effectLst>
            <a:outerShdw blurRad="152400" dist="63500" dir="2700000" algn="tl" rotWithShape="0">
              <a:srgbClr val="808080">
                <a:alpha val="42999"/>
              </a:srgbClr>
            </a:outerShdw>
          </a:effectLst>
        </p:spPr>
      </p:pic>
      <p:pic>
        <p:nvPicPr>
          <p:cNvPr id="5" name="Picture 4"/>
          <p:cNvPicPr>
            <a:picLocks noChangeAspect="1"/>
          </p:cNvPicPr>
          <p:nvPr/>
        </p:nvPicPr>
        <p:blipFill>
          <a:blip r:embed="rId5" cstate="print"/>
          <a:srcRect/>
          <a:stretch>
            <a:fillRect/>
          </a:stretch>
        </p:blipFill>
        <p:spPr bwMode="auto">
          <a:xfrm>
            <a:off x="609601" y="3721100"/>
            <a:ext cx="3886199" cy="2603500"/>
          </a:xfrm>
          <a:prstGeom prst="rect">
            <a:avLst/>
          </a:prstGeom>
          <a:noFill/>
          <a:ln w="9525">
            <a:noFill/>
            <a:miter lim="800000"/>
            <a:headEnd/>
            <a:tailEnd/>
          </a:ln>
          <a:effectLst>
            <a:outerShdw blurRad="152400" dist="63500" dir="2700000" algn="tl" rotWithShape="0">
              <a:srgbClr val="808080">
                <a:alpha val="42999"/>
              </a:srgbClr>
            </a:outerShdw>
          </a:effectLst>
        </p:spPr>
      </p:pic>
      <p:pic>
        <p:nvPicPr>
          <p:cNvPr id="7" name="Picture 6"/>
          <p:cNvPicPr>
            <a:picLocks noChangeAspect="1" noChangeArrowheads="1"/>
          </p:cNvPicPr>
          <p:nvPr/>
        </p:nvPicPr>
        <p:blipFill>
          <a:blip r:embed="rId6" cstate="print"/>
          <a:srcRect b="3627"/>
          <a:stretch>
            <a:fillRect/>
          </a:stretch>
        </p:blipFill>
        <p:spPr bwMode="auto">
          <a:xfrm>
            <a:off x="4724400" y="3733800"/>
            <a:ext cx="3886200" cy="2590800"/>
          </a:xfrm>
          <a:prstGeom prst="rect">
            <a:avLst/>
          </a:prstGeom>
          <a:noFill/>
          <a:ln w="9525">
            <a:noFill/>
            <a:miter lim="800000"/>
            <a:headEnd/>
            <a:tailEnd/>
          </a:ln>
          <a:effectLst>
            <a:outerShdw blurRad="152400" dist="63500" dir="2700000" algn="tl" rotWithShape="0">
              <a:srgbClr val="808080">
                <a:alpha val="42999"/>
              </a:srgbClr>
            </a:outerShdw>
          </a:effectLst>
        </p:spPr>
      </p:pic>
      <p:sp>
        <p:nvSpPr>
          <p:cNvPr id="8" name="Title 1"/>
          <p:cNvSpPr txBox="1">
            <a:spLocks/>
          </p:cNvSpPr>
          <p:nvPr/>
        </p:nvSpPr>
        <p:spPr bwMode="auto">
          <a:xfrm>
            <a:off x="582613" y="139700"/>
            <a:ext cx="8275637" cy="86836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scene3d>
              <a:camera prst="orthographicFront"/>
              <a:lightRig rig="threePt" dir="t"/>
            </a:scene3d>
            <a:sp3d extrusionH="57150">
              <a:bevelT h="25400" prst="softRound"/>
              <a:bevelB h="25400" prst="softRound"/>
            </a:sp3d>
          </a:bodyPr>
          <a:lstStyle/>
          <a:p>
            <a:pPr marL="0" marR="0" lvl="0" indent="0" algn="l" defTabSz="914400" rtl="0" eaLnBrk="1" fontAlgn="base" latinLnBrk="0" hangingPunct="1">
              <a:lnSpc>
                <a:spcPct val="95000"/>
              </a:lnSpc>
              <a:spcBef>
                <a:spcPct val="0"/>
              </a:spcBef>
              <a:spcAft>
                <a:spcPct val="0"/>
              </a:spcAft>
              <a:buClrTx/>
              <a:buSzTx/>
              <a:buFontTx/>
              <a:buNone/>
              <a:tabLst/>
              <a:defRPr/>
            </a:pPr>
            <a:r>
              <a:rPr kumimoji="0" lang="en-US" sz="2800" b="1" i="0" u="none" strike="noStrike" kern="0" cap="none" spc="0" normalizeH="0" noProof="0" dirty="0" smtClean="0">
                <a:ln>
                  <a:noFill/>
                </a:ln>
                <a:solidFill>
                  <a:schemeClr val="accent1"/>
                </a:solidFill>
                <a:effectLst>
                  <a:innerShdw blurRad="114300">
                    <a:prstClr val="black"/>
                  </a:innerShdw>
                </a:effectLst>
                <a:uLnTx/>
                <a:uFillTx/>
                <a:latin typeface="+mj-lt"/>
                <a:ea typeface="+mj-ea"/>
                <a:cs typeface="+mj-cs"/>
              </a:rPr>
              <a:t>FS - Reference Data Management</a:t>
            </a:r>
            <a:endParaRPr kumimoji="0" lang="en-US" sz="2800" b="1" i="0" u="none" strike="noStrike" kern="0" cap="none" spc="0" normalizeH="0" baseline="0" noProof="0" dirty="0">
              <a:ln>
                <a:noFill/>
              </a:ln>
              <a:solidFill>
                <a:schemeClr val="accent1"/>
              </a:solidFill>
              <a:effectLst>
                <a:innerShdw blurRad="114300">
                  <a:prstClr val="black"/>
                </a:innerShdw>
              </a:effectLst>
              <a:uLnTx/>
              <a:uFillTx/>
              <a:latin typeface="+mj-lt"/>
              <a:ea typeface="+mj-ea"/>
              <a:cs typeface="+mj-cs"/>
            </a:endParaRPr>
          </a:p>
        </p:txBody>
      </p:sp>
      <p:sp>
        <p:nvSpPr>
          <p:cNvPr id="34819" name="Content Placeholder 2"/>
          <p:cNvSpPr>
            <a:spLocks noGrp="1"/>
          </p:cNvSpPr>
          <p:nvPr>
            <p:ph idx="1"/>
          </p:nvPr>
        </p:nvSpPr>
        <p:spPr>
          <a:xfrm>
            <a:off x="3114675" y="2171700"/>
            <a:ext cx="3048000" cy="2867025"/>
          </a:xfrm>
        </p:spPr>
        <p:style>
          <a:lnRef idx="0">
            <a:schemeClr val="accent1"/>
          </a:lnRef>
          <a:fillRef idx="3">
            <a:schemeClr val="accent1"/>
          </a:fillRef>
          <a:effectRef idx="3">
            <a:schemeClr val="accent1"/>
          </a:effectRef>
          <a:fontRef idx="minor">
            <a:schemeClr val="lt1"/>
          </a:fontRef>
        </p:style>
        <p:txBody>
          <a:bodyPr/>
          <a:lstStyle/>
          <a:p>
            <a:pPr marL="228600" indent="-228600">
              <a:buClr>
                <a:schemeClr val="bg1"/>
              </a:buClr>
              <a:buFont typeface="Wingdings" pitchFamily="2" charset="2"/>
              <a:buChar char="Ø"/>
            </a:pPr>
            <a:r>
              <a:rPr lang="en-US" sz="1400" dirty="0" smtClean="0">
                <a:effectLst>
                  <a:innerShdw blurRad="63500" dist="50800" dir="5400000">
                    <a:prstClr val="black">
                      <a:alpha val="50000"/>
                    </a:prstClr>
                  </a:innerShdw>
                </a:effectLst>
              </a:rPr>
              <a:t>Comprehensive data model: </a:t>
            </a:r>
            <a:br>
              <a:rPr lang="en-US" sz="1400" dirty="0" smtClean="0">
                <a:effectLst>
                  <a:innerShdw blurRad="63500" dist="50800" dir="5400000">
                    <a:prstClr val="black">
                      <a:alpha val="50000"/>
                    </a:prstClr>
                  </a:innerShdw>
                </a:effectLst>
              </a:rPr>
            </a:br>
            <a:r>
              <a:rPr lang="en-US" sz="1400" dirty="0" smtClean="0">
                <a:effectLst>
                  <a:innerShdw blurRad="63500" dist="50800" dir="5400000">
                    <a:prstClr val="black">
                      <a:alpha val="50000"/>
                    </a:prstClr>
                  </a:innerShdw>
                </a:effectLst>
              </a:rPr>
              <a:t>~ 75 entity types, </a:t>
            </a:r>
            <a:br>
              <a:rPr lang="en-US" sz="1400" dirty="0" smtClean="0">
                <a:effectLst>
                  <a:innerShdw blurRad="63500" dist="50800" dir="5400000">
                    <a:prstClr val="black">
                      <a:alpha val="50000"/>
                    </a:prstClr>
                  </a:innerShdw>
                </a:effectLst>
              </a:rPr>
            </a:br>
            <a:r>
              <a:rPr lang="en-US" sz="1400" dirty="0" smtClean="0">
                <a:effectLst>
                  <a:innerShdw blurRad="63500" dist="50800" dir="5400000">
                    <a:prstClr val="black">
                      <a:alpha val="50000"/>
                    </a:prstClr>
                  </a:innerShdw>
                </a:effectLst>
              </a:rPr>
              <a:t>~ 12 instrument types, </a:t>
            </a:r>
            <a:br>
              <a:rPr lang="en-US" sz="1400" dirty="0" smtClean="0">
                <a:effectLst>
                  <a:innerShdw blurRad="63500" dist="50800" dir="5400000">
                    <a:prstClr val="black">
                      <a:alpha val="50000"/>
                    </a:prstClr>
                  </a:innerShdw>
                </a:effectLst>
              </a:rPr>
            </a:br>
            <a:r>
              <a:rPr lang="en-US" sz="1400" dirty="0" smtClean="0">
                <a:effectLst>
                  <a:innerShdw blurRad="63500" dist="50800" dir="5400000">
                    <a:prstClr val="black">
                      <a:alpha val="50000"/>
                    </a:prstClr>
                  </a:innerShdw>
                </a:effectLst>
              </a:rPr>
              <a:t>~ 40 relationship types</a:t>
            </a:r>
            <a:endParaRPr lang="en-US" sz="1400" dirty="0" smtClean="0">
              <a:solidFill>
                <a:srgbClr val="FF0000"/>
              </a:solidFill>
              <a:effectLst>
                <a:innerShdw blurRad="63500" dist="50800" dir="5400000">
                  <a:prstClr val="black">
                    <a:alpha val="50000"/>
                  </a:prstClr>
                </a:innerShdw>
              </a:effectLst>
            </a:endParaRPr>
          </a:p>
          <a:p>
            <a:pPr marL="228600" indent="-228600">
              <a:buClr>
                <a:schemeClr val="bg1"/>
              </a:buClr>
              <a:buFont typeface="Wingdings" pitchFamily="2" charset="2"/>
              <a:buChar char="Ø"/>
            </a:pPr>
            <a:r>
              <a:rPr lang="en-US" sz="1400" dirty="0" smtClean="0">
                <a:effectLst>
                  <a:innerShdw blurRad="63500" dist="50800" dir="5400000">
                    <a:prstClr val="black">
                      <a:alpha val="50000"/>
                    </a:prstClr>
                  </a:innerShdw>
                </a:effectLst>
              </a:rPr>
              <a:t>Robust  Rules Package -  </a:t>
            </a:r>
            <a:br>
              <a:rPr lang="en-US" sz="1400" dirty="0" smtClean="0">
                <a:effectLst>
                  <a:innerShdw blurRad="63500" dist="50800" dir="5400000">
                    <a:prstClr val="black">
                      <a:alpha val="50000"/>
                    </a:prstClr>
                  </a:innerShdw>
                </a:effectLst>
              </a:rPr>
            </a:br>
            <a:r>
              <a:rPr lang="en-US" sz="1400" dirty="0" smtClean="0">
                <a:effectLst>
                  <a:innerShdw blurRad="63500" dist="50800" dir="5400000">
                    <a:prstClr val="black">
                      <a:alpha val="50000"/>
                    </a:prstClr>
                  </a:innerShdw>
                </a:effectLst>
              </a:rPr>
              <a:t>Data Quality, Match, Survivorship</a:t>
            </a:r>
          </a:p>
          <a:p>
            <a:pPr marL="228600" indent="-228600">
              <a:buClr>
                <a:schemeClr val="bg1"/>
              </a:buClr>
              <a:buFont typeface="Wingdings" pitchFamily="2" charset="2"/>
              <a:buChar char="Ø"/>
            </a:pPr>
            <a:r>
              <a:rPr lang="en-US" sz="1400" dirty="0" smtClean="0">
                <a:effectLst>
                  <a:innerShdw blurRad="63500" dist="50800" dir="5400000">
                    <a:prstClr val="black">
                      <a:alpha val="50000"/>
                    </a:prstClr>
                  </a:innerShdw>
                </a:effectLst>
              </a:rPr>
              <a:t>Out-of-the-box business user interface</a:t>
            </a:r>
          </a:p>
          <a:p>
            <a:pPr marL="228600" indent="-228600">
              <a:buClr>
                <a:schemeClr val="bg1"/>
              </a:buClr>
              <a:buFont typeface="Wingdings" pitchFamily="2" charset="2"/>
              <a:buChar char="Ø"/>
            </a:pPr>
            <a:r>
              <a:rPr lang="en-US" sz="1400" dirty="0" smtClean="0">
                <a:effectLst>
                  <a:innerShdw blurRad="63500" dist="50800" dir="5400000">
                    <a:prstClr val="black">
                      <a:alpha val="50000"/>
                    </a:prstClr>
                  </a:innerShdw>
                </a:effectLst>
              </a:rPr>
              <a:t>Out-of the box analyst interface</a:t>
            </a:r>
          </a:p>
          <a:p>
            <a:pPr marL="228600" indent="-228600"/>
            <a:endParaRPr lang="en-US" sz="1400" dirty="0" smtClean="0">
              <a:effectLst>
                <a:innerShdw blurRad="63500" dist="50800" dir="5400000">
                  <a:prstClr val="black">
                    <a:alpha val="50000"/>
                  </a:prstClr>
                </a:innerShdw>
              </a:effectLst>
            </a:endParaRPr>
          </a:p>
        </p:txBody>
      </p:sp>
    </p:spTree>
    <p:extLst>
      <p:ext uri="{BB962C8B-B14F-4D97-AF65-F5344CB8AC3E}">
        <p14:creationId xmlns:p14="http://schemas.microsoft.com/office/powerpoint/2010/main" val="82752941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 y="-152400"/>
            <a:ext cx="9018587" cy="868363"/>
          </a:xfrm>
        </p:spPr>
        <p:txBody>
          <a:bodyPr/>
          <a:lstStyle/>
          <a:p>
            <a:pPr lvl="0"/>
            <a:r>
              <a:rPr lang="en-US" dirty="0" smtClean="0"/>
              <a:t>Counterparty Reference Data</a:t>
            </a:r>
            <a:endParaRPr lang="en-US" dirty="0"/>
          </a:p>
        </p:txBody>
      </p:sp>
      <p:sp>
        <p:nvSpPr>
          <p:cNvPr id="3074" name="AutoShape 2" descr="data:image/jpg;base64,/9j/4AAQSkZJRgABAQAAAQABAAD/2wBDAAkGBwgHBgkIBwgKCgkLDRYPDQwMDRsUFRAWIB0iIiAdHx8kKDQsJCYxJx8fLT0tMTU3Ojo6Iys/RD84QzQ5Ojf/2wBDAQoKCg0MDRoPDxo3JR8lNzc3Nzc3Nzc3Nzc3Nzc3Nzc3Nzc3Nzc3Nzc3Nzc3Nzc3Nzc3Nzc3Nzc3Nzc3Nzc3Nzf/wAARCAC0AM4DASIAAhEBAxEB/8QAHAABAAIDAQEBAAAAAAAAAAAAAAcIAQUGBAID/8QAQhAAAQMDAgQDBQUGAgoDAAAAAQACAwQFEQYhBxIxQRNRYSJxgZGhCBQyYrEVI0JScqJTwSQlMzZDRHWCsuGzwtH/xAAUAQEAAAAAAAAAAAAAAAAAAAAA/8QAFBEBAAAAAAAAAAAAAAAAAAAAAP/aAAwDAQACEQMRAD8AnFa6/Xu3WG2y191qmQU8Y6uO7j2DR1JPkFsVAX2kamU3Wz03inwRTvkEeeji7GfkMfNBqNW8Zr9dppIbK79mUWcNLMGZw8y7sfd81xlq1JcKPUVFeKiuq6iamma8ufO5znNBGW5J6EZHxWjWQcILpWK70V9tVPcrbOJqadvMx3QjsQR2IOxC2CqhoviHqHTQgoKGqgdRc+BBVNzGzJ3Odi0ZOTgq1FFUx1VHDURSxyskYHB8TuZjsjqD3CD90REBERAREQEREBERAREQEREBERAREQEREA9FAv2jrNUm42y8sYXUxhNK8jox4cXDPvDjj+lT0vBe7RRXu2T265QNmpp28r2n6EHsQdwfNBSwjCwu54h8OLlpOuLqdktZbJCTDUMjyW/lfjo4fI/MDiOQ83KASfIDdBlvbqrD/Z8ulXV6aqaCop3ino5h4E5JIfz5JYPdjt/MoGtHgU1xpZ7nSST0McrXTxNy0vYDuMq3Fku9lqrdRm11NMyB8DHwQNIYWsI2HJ2QbpF8h2V9ICIiAiIgIiICIiAiIgIiICIiAiIgIiICweiHoVwut+J9j0uyWBkza65NyBSQuB5Xfnd0b7uvog3mqtVWnStvNVd6lsbiD4ULd5JiOzR8t+gUOaf4yU1PUO/bGmqLw3yOf41DG1r2gnO4Iw4+uQo11PqG46mustyuk3iTSbNaNmxt7NaOwH/s5O61OT5oLb2jUGl9bWyejoamCdk0ZZLSuaGStBBz7J3+IUP3rRFPpVkdFq90s1pllLaG70OS+jcd+SRhG7T1xvg8xG5Ki2mnmppmT00r4ZYzzMkY4tc0+YI6KWNP8SoNR2eXTGvC0wVLPCiuQGHRu/hc8eh35h8e5QfjT3vVXDG40j5q39r6eqMOhkbIXwzs/I4/geB2/UbqwNsroblQU1dSu5oKiJsjD5gjIVeNGXOGzXCt0HrRrJLTUSmNrnOy2nlP4ZGHs12QQe2QfNbZuotScJ77DZro51wsDj/o7nt9oxZ38N3ZwyMtOR5YyCgntF5rdW09xooayilbNTzsEkcjejgehXpQEREBERAREQEREBERAREQEREBERBE3HbV1wsVvo7Va5XU8lcHumnYSHBgwOVp7ZJ69dvVV3cc5JO/dWE+0ZbYptN0NyJxNTVXhN/M17SSPmwfVV5QEREBERB7qmvfV0sEVS4vkp28kUnfk/lPoO3lnHliVtC6ht2ubG3RGrXE1LW/6urCfayBsM/zAdOzhkHfGYbX6U80lPPHNA90csbg5j2nBaRuCEHdUmo9UcMb9U2iOp54qeX26aTLoZAdw5o6jmBByMdVYbRGp6XVun4brSt8MvJbLCTkxPHUZ+RHoQuAfZrdxf0VS3TxG0t9pozA+YDYSDcteO7TkOHcc3fcLg+Gupqvh9q2otN7Y6Kkll8Gsjd/wXg4Eg8wM746g532QWaRfDHtc0FpBB3BByF9oCIiAiIgIiICIiAiIgIiICIiCCvtI3Ql9otLHEDD6mRuepPstz/d81CK73jbcRcOIVe1py2laynHwbk/Vx+S4JAREQEREBZBwcrCIO74S60Gkb+774537MqwGVAaM8hH4Xgd8ZI9xK7fi/Zrbqy1N1bpeogrXUrOWtFO7JMXZzh1Bb3zjb3KDhsvRRV9XQVDaiiqJaeZvR8Ty1w+IQSDpbi/frMLfR1rYau3UzWxOY5n7wsHcPz1A+G3xU2ae4j6Vv0pp6K6xsnBwI6gGIu/p5uvzyqmSSGSRz3gcziScAAZ9wXzlBeAOBxjcHoQs8ypVR3e5UOPuVfVU+OngzuZj5FSbfOKtba7TaaDS91lqZGUoNdVVcbpHumIGQDJvgb9u6CxGUzvjCrBS8Z9Z08RY+rppyej5aZvMPlgLR3biBqq7hza291fIc5jif4TfdhuMj3oLZTXKhgmEM9ZTxyHox8rWuPwJyvQHZVIHPc9xc45J6k9Su30JxKvOlZ4oZZn1trzh9LK7PKPyE/h93T0QWqReCy3eivlsp7jbZhNTTt5mOH1BHYg5BHmvegIiICIiAiIgpRd62W43SsrahvLLUTvlePIucSR9V41O+u+C81fc6m46bqYIxO4yPpJyWgPO55HeR64PT3KJanSGoqWqlppbJcPGiPK4MpnvHwIGCPcg0SL01lFU0Mvg1lPNTyjqyaMsd8jhZoLdWXGbwaCknqpf5IIy8/IAoPKpB4UaQtepHXetvvjfcbdTh7mwv5SSQT19A07LhKummo6mSmqonwzxOLXxvGC0jsQu44fazt+mNPagoayColmuUQji8Jow32HtyST+YIOSvNRb6mpDrXb3UMIbjw3VBlJPmSQPktciICIiAiIgLOSsIgIiICysIgkHhRr2TSNyNPWl77PUuHjNG/gu/xAP1Hce4KzlLUR1UEc9PKyWGVgex7DkOB6EHyVI9ztlSnwj4knTkrLPepSbVI7EUjjn7s4/wD0Pfy6oLHovzheJGh7XBzHDLSDkEea/RAREQEREBERB8SRtkGHtDh5EZCw1jWABjQ0eQ2C/REEBfaB0maauh1LRx/uqjEVXyj8Mn8Lj7xt7wPNQ0euyufqOz09+slZa6xuYamIszjPKezh6g4Kp7ebXVWe61durWcs9NK6N48yO49D1+KDwoiICIiAiIgIskEL9IYZZpWRQxukkccNYwcxJ9w3QfkikfTPB3U15Y2arZHa6dwyDU5Lz7mDcfHC5zXGjrho24QUdykp5XTReKx8BcW4yRjcDfbyQc2iydl9MIDgSMjuPNB8LIOCu84gaAm09BDd7UXVViqmNkjl6ug5wCGv9N9nd/euDIICCV+EvE99jfFZL9OXWtzsQznc0x8j+T9PcrERSMlYJI3Ncx4Dmuacgg9CCqQNODlSdwt4oT6bey13l757OThrurqb1Hm38vbt5ILKIvPQ1lNW0kVVRzxzwSt5o5I3Za4ehX78w80GcrGR5rhuIPEe16Qp3QxuZWXUjDKVjtmeshH4R6dT9Vw3DfiRrK83GtpzbWXnDDLytc2DwPaAwHYwRv0O+3XqgnNERAREQYIVVOMctbJxCuv3+NkbmOYyIMGxiDRyH1JG5PnkdlaxcPr/AIbWvWcrKueealro4/DbNHggtBJAc09ep3zlBVRFI154M6soKrw6GCK4wuPsywytZj+pryCPqPVdRpngPI7lm1JchGO9PR7n3F5H6D4oIUjifK9scTS97jhrWjJJ8gFu7no7UFptEd1uVrnpqOR4YHyjBBI2y3qPirT6c0dYNNMAtFuhhkxgzEc0h/7jv8tlsbtbaS7W6ot9wiEtNURlkjHdwf0PfPYgFBSojCAZ7rqNdaMuGlL1UUssM0lI324aoMPK9hOxJ6A9iPNTHwy4UW61QUt4vPJXVz2NlhjIzFDkZBwfxO9Tt6IOH4c8I62++Fcb+JaG2u9pkWMSzj0/lb6nc9h3U+WiwWqzQsitdvpqVrGhoMUQBIHmep95K2IbjuvpBjChT7SdBmmste0HLXyQOPvAcP0KmxR1x5oPvnD6omA3pJ45vXGeQ/8AkgrEVgLJWEFrOGclPf8Ahpao6uNk8RpjSyxPAIIYSzBHuAUJ8VOH02kK8VNEHy2epdiKQ7mJ3+G4/oe/vBUi/ZyuHjabuNvJ3p6oPA9HtH+bSpVr6CluNLJS19PHUU8mA+KVoc12+dwfXdBTez2G63x0zbRQVFWYGGSTwWZ5W+vrtsOp7LwDLSQQc/orrUNuordTCloKWGmgHSOGMNb78Dv6qHuOug6Flvl1RbYTFUte374yNvsyBxx4mOxzjJ75yd90EVac1vqPTMDoLNc5IIHO5jEWNezPmA4HHwwvdcOJ+sq+J0U18nYx3UQMZEfm1oP1XHu6rqdDaEuus6lzaENhpYiBNVS/hZ6AdXHHYfEhBqLRa7jqG6w0NDE+orKh+Bkkn1c49gO5KtPoDR9No+xtoYS2Spkw+qnx/tH47flHQf8AtZ0Toe06OpDHb2OkqZB++qpMc8np6N9AunwgyiIgIiICxgeSyiDGAmAsogLBGVlEHC8aZY4uHN1Y57WGTw2sBOOY87TgeZwCfgun05JHNp+2yRPa9hpI8Oacg+yO6j77RX+5VH/1KP8A+OVdFw4q6ei4b2SesnighZSN5pJXhjRuepOyDskXCXbixpWglMFNVyXKpJ5Ww0MZkLj5Z2B+BK3+k9Qt1FbzVGjqKGZsr4pKWowJGFpxuPkg3i0euLebppC8UTW8z5aOUMH5g0lv1AW8Xy9ocCCMgjogo+7qsLYX+hNsvlwoD/y1TJF8GuIH0WvQSr9ni5Cl1fUULjhtZSnl36uYQ4fTKscqeaDuosusLRcHHEcVU0SHyY72XfQlXCHfdBleeupYK2llpauJssEzCySN42c0jBBXoRBXK9cFr23U5pLS1j7XIeZlXK8Dwm+Th1Lh2wN/mpr0VpK36Qs7aCgaXPcQ6edw9qV+MZPkPIdl0WAiAiIgIiICIiAuW17qOKwWSqMNzoKS5GF0lKyrePbLdzhudz2HqQupUMca9D6g1HqGirbLS/eYRSiB4EjW8jg9xycnoQ76FBuPuPFmaNk0N7sfK9odgxOGP7CvPU27jGN2Xizu9IwBn5xqTrdTvpaCmp5H87oomMc8/wARAAz9F+5cEENT0vGkD2aykdg9Y3wD9QtJf7nxasNvdW3i5R01ODjnMlLufIDqT6AFd9r/AIqWvTHi0VvLLhdRsYmu/dxH87h3/KN/co+tOhtX8R7g276qqpaOiduwyN9rlPaOP+Eep+qDi7hqbVmsxDaaqrqbmTKJI6dkLSS8AgEcrQejj816rpoHXMFNCa6z188UTQ2NrHeP4bfIBpJaFZHS2kbNpakFPaKRsbiAJJne1JL/AFO/y2C3mEFdNI8RaTRx8Cq0ZDSy7NfPFzMmPnkvBPwyAtNovUlMziq2+1tUKSklqZ5JJJcnDHh2GnAPmArPVNHT1cfh1lPDPH/LKwOHyK5m58NNH3IHxrJTxOccl9PmI/2kIN7bL3arrGH225UlU3zgma79CtgfRRNceBdnc4y2i619FKDlhcGyBp/td9VtOE1wZStuWn63UjLpW0lXI2JjiecRtwCQSSSMk+71QRHxssdRatb1dXIGCnuDvHhIcCTsA7I6jfK5zRNlj1Fqm3WmeV8cVTLyvcz8QABJx67KQPtHyc2prVGD+GiJI97z/wDi47hXWxUHECyzTua2Mz+GXOOw5gWj6kILBad4Y6VsErJ6e3feKlhDmzVTvELT5gdAfXGV2YGOyBwKygIiICIiAiIgIiICIiAsYWUQD0UecW6+5mlttls11o7dNcagxzSS1Aie2Plcdu4aeUgkd8AdVIR6FV04y6Z1BX68qKmjtdbVwTxRiKSGB0jdmgEZHTfP6oJM0LwrsumfDqqoC43Me194mb7MZ/I3t7zk+5d+Bha/T0FRS2O309a7mqYqaNkpPdwaM/VbFAREQEREGHdunVQtw14dX/T2u5LlcmRsoomShkrJQ7xeY4G3XpupqIyvkjyKCqXF26y3PX11Mkjnx00n3eIHo1rdsD45K41ruUgjII8lJHFLh9fqC/3G6w0klZb6md8wmgbzcnMc4c0bjGcZ6KPKmkqKSUxVcEsEg3LJWFpHwKCwfCjijBeIYLPqCcRXNo5Ip3nDakdgT2f+vvOFLAOSqPhxyO+6lDQ3GK62MRUd9D7lQtwA8n99GPRx/EPQ/NBZFF47Tcae7W6muFG4up6mJssbiCCWnpsei9iAiIgIiICIiAiIgIiICxyhEQAAOiyiICIiAiIgIRlEQYwtLqXTNn1JSGnvNFHUAAljzs9n9LhuERBXfiFoq26aq3x0E1W9oyR4z2nt6NC/XQOhrXqKdrK6erY0nB8F7R+rSiILI2a209ntlLbaMOFPSxNjj5zk4HmV7URAREQEREH/2Q=="/>
          <p:cNvSpPr>
            <a:spLocks noChangeAspect="1" noChangeArrowheads="1"/>
          </p:cNvSpPr>
          <p:nvPr/>
        </p:nvSpPr>
        <p:spPr bwMode="auto">
          <a:xfrm>
            <a:off x="155575" y="-746125"/>
            <a:ext cx="1790700" cy="1562100"/>
          </a:xfrm>
          <a:prstGeom prst="rect">
            <a:avLst/>
          </a:prstGeom>
          <a:noFill/>
        </p:spPr>
        <p:txBody>
          <a:bodyPr vert="horz" wrap="square" lIns="91440" tIns="45720" rIns="91440" bIns="45720" numCol="1" anchor="t" anchorCtr="0" compatLnSpc="1">
            <a:prstTxWarp prst="textNoShape">
              <a:avLst/>
            </a:prstTxWarp>
          </a:bodyPr>
          <a:lstStyle/>
          <a:p>
            <a:pPr algn="l" fontAlgn="auto">
              <a:spcBef>
                <a:spcPts val="0"/>
              </a:spcBef>
              <a:spcAft>
                <a:spcPts val="0"/>
              </a:spcAft>
            </a:pPr>
            <a:endParaRPr lang="en-US" sz="1800" b="0">
              <a:solidFill>
                <a:srgbClr val="000000"/>
              </a:solidFill>
              <a:latin typeface="Arial"/>
            </a:endParaRPr>
          </a:p>
        </p:txBody>
      </p:sp>
      <p:sp>
        <p:nvSpPr>
          <p:cNvPr id="3076" name="AutoShape 4" descr="data:image/jpg;base64,/9j/4AAQSkZJRgABAQAAAQABAAD/2wBDAAkGBwgHBgkIBwgKCgkLDRYPDQwMDRsUFRAWIB0iIiAdHx8kKDQsJCYxJx8fLT0tMTU3Ojo6Iys/RD84QzQ5Ojf/2wBDAQoKCg0MDRoPDxo3JR8lNzc3Nzc3Nzc3Nzc3Nzc3Nzc3Nzc3Nzc3Nzc3Nzc3Nzc3Nzc3Nzc3Nzc3Nzc3Nzc3Nzf/wAARCAC0AM4DASIAAhEBAxEB/8QAHAABAAIDAQEBAAAAAAAAAAAAAAcIAQUGBAID/8QAQhAAAQMDAgQDBQUGAgoDAAAAAQACAwQFEQYhBxIxQRNRYSJxgZGhCBQyYrEVI0JScqJTwSQlMzZDRHWCsuGzwtH/xAAUAQEAAAAAAAAAAAAAAAAAAAAA/8QAFBEBAAAAAAAAAAAAAAAAAAAAAP/aAAwDAQACEQMRAD8AnFa6/Xu3WG2y191qmQU8Y6uO7j2DR1JPkFsVAX2kamU3Wz03inwRTvkEeeji7GfkMfNBqNW8Zr9dppIbK79mUWcNLMGZw8y7sfd81xlq1JcKPUVFeKiuq6iamma8ufO5znNBGW5J6EZHxWjWQcILpWK70V9tVPcrbOJqadvMx3QjsQR2IOxC2CqhoviHqHTQgoKGqgdRc+BBVNzGzJ3Odi0ZOTgq1FFUx1VHDURSxyskYHB8TuZjsjqD3CD90REBERAREQEREBERAREQEREBERAREQEREA9FAv2jrNUm42y8sYXUxhNK8jox4cXDPvDjj+lT0vBe7RRXu2T265QNmpp28r2n6EHsQdwfNBSwjCwu54h8OLlpOuLqdktZbJCTDUMjyW/lfjo4fI/MDiOQ83KASfIDdBlvbqrD/Z8ulXV6aqaCop3ino5h4E5JIfz5JYPdjt/MoGtHgU1xpZ7nSST0McrXTxNy0vYDuMq3Fku9lqrdRm11NMyB8DHwQNIYWsI2HJ2QbpF8h2V9ICIiAiIgIiICIiAiIgIiICIiAiIgIiICweiHoVwut+J9j0uyWBkza65NyBSQuB5Xfnd0b7uvog3mqtVWnStvNVd6lsbiD4ULd5JiOzR8t+gUOaf4yU1PUO/bGmqLw3yOf41DG1r2gnO4Iw4+uQo11PqG46mustyuk3iTSbNaNmxt7NaOwH/s5O61OT5oLb2jUGl9bWyejoamCdk0ZZLSuaGStBBz7J3+IUP3rRFPpVkdFq90s1pllLaG70OS+jcd+SRhG7T1xvg8xG5Ki2mnmppmT00r4ZYzzMkY4tc0+YI6KWNP8SoNR2eXTGvC0wVLPCiuQGHRu/hc8eh35h8e5QfjT3vVXDG40j5q39r6eqMOhkbIXwzs/I4/geB2/UbqwNsroblQU1dSu5oKiJsjD5gjIVeNGXOGzXCt0HrRrJLTUSmNrnOy2nlP4ZGHs12QQe2QfNbZuotScJ77DZro51wsDj/o7nt9oxZ38N3ZwyMtOR5YyCgntF5rdW09xooayilbNTzsEkcjejgehXpQEREBERAREQEREBERAREQEREBERBE3HbV1wsVvo7Va5XU8lcHumnYSHBgwOVp7ZJ69dvVV3cc5JO/dWE+0ZbYptN0NyJxNTVXhN/M17SSPmwfVV5QEREBERB7qmvfV0sEVS4vkp28kUnfk/lPoO3lnHliVtC6ht2ubG3RGrXE1LW/6urCfayBsM/zAdOzhkHfGYbX6U80lPPHNA90csbg5j2nBaRuCEHdUmo9UcMb9U2iOp54qeX26aTLoZAdw5o6jmBByMdVYbRGp6XVun4brSt8MvJbLCTkxPHUZ+RHoQuAfZrdxf0VS3TxG0t9pozA+YDYSDcteO7TkOHcc3fcLg+Gupqvh9q2otN7Y6Kkll8Gsjd/wXg4Eg8wM746g532QWaRfDHtc0FpBB3BByF9oCIiAiIgIiICIiAiIgIiICIiCCvtI3Ql9otLHEDD6mRuepPstz/d81CK73jbcRcOIVe1py2laynHwbk/Vx+S4JAREQEREBZBwcrCIO74S60Gkb+774537MqwGVAaM8hH4Xgd8ZI9xK7fi/Zrbqy1N1bpeogrXUrOWtFO7JMXZzh1Bb3zjb3KDhsvRRV9XQVDaiiqJaeZvR8Ty1w+IQSDpbi/frMLfR1rYau3UzWxOY5n7wsHcPz1A+G3xU2ae4j6Vv0pp6K6xsnBwI6gGIu/p5uvzyqmSSGSRz3gcziScAAZ9wXzlBeAOBxjcHoQs8ypVR3e5UOPuVfVU+OngzuZj5FSbfOKtba7TaaDS91lqZGUoNdVVcbpHumIGQDJvgb9u6CxGUzvjCrBS8Z9Z08RY+rppyej5aZvMPlgLR3biBqq7hza291fIc5jif4TfdhuMj3oLZTXKhgmEM9ZTxyHox8rWuPwJyvQHZVIHPc9xc45J6k9Su30JxKvOlZ4oZZn1trzh9LK7PKPyE/h93T0QWqReCy3eivlsp7jbZhNTTt5mOH1BHYg5BHmvegIiICIiAiIgpRd62W43SsrahvLLUTvlePIucSR9V41O+u+C81fc6m46bqYIxO4yPpJyWgPO55HeR64PT3KJanSGoqWqlppbJcPGiPK4MpnvHwIGCPcg0SL01lFU0Mvg1lPNTyjqyaMsd8jhZoLdWXGbwaCknqpf5IIy8/IAoPKpB4UaQtepHXetvvjfcbdTh7mwv5SSQT19A07LhKummo6mSmqonwzxOLXxvGC0jsQu44fazt+mNPagoayColmuUQji8Jow32HtyST+YIOSvNRb6mpDrXb3UMIbjw3VBlJPmSQPktciICIiAiIgLOSsIgIiICysIgkHhRr2TSNyNPWl77PUuHjNG/gu/xAP1Hce4KzlLUR1UEc9PKyWGVgex7DkOB6EHyVI9ztlSnwj4knTkrLPepSbVI7EUjjn7s4/wD0Pfy6oLHovzheJGh7XBzHDLSDkEea/RAREQEREBERB8SRtkGHtDh5EZCw1jWABjQ0eQ2C/REEBfaB0maauh1LRx/uqjEVXyj8Mn8Lj7xt7wPNQ0euyufqOz09+slZa6xuYamIszjPKezh6g4Kp7ebXVWe61durWcs9NK6N48yO49D1+KDwoiICIiAiIgIskEL9IYZZpWRQxukkccNYwcxJ9w3QfkikfTPB3U15Y2arZHa6dwyDU5Lz7mDcfHC5zXGjrho24QUdykp5XTReKx8BcW4yRjcDfbyQc2iydl9MIDgSMjuPNB8LIOCu84gaAm09BDd7UXVViqmNkjl6ug5wCGv9N9nd/euDIICCV+EvE99jfFZL9OXWtzsQznc0x8j+T9PcrERSMlYJI3Ncx4Dmuacgg9CCqQNODlSdwt4oT6bey13l757OThrurqb1Hm38vbt5ILKIvPQ1lNW0kVVRzxzwSt5o5I3Za4ehX78w80GcrGR5rhuIPEe16Qp3QxuZWXUjDKVjtmeshH4R6dT9Vw3DfiRrK83GtpzbWXnDDLytc2DwPaAwHYwRv0O+3XqgnNERAREQYIVVOMctbJxCuv3+NkbmOYyIMGxiDRyH1JG5PnkdlaxcPr/AIbWvWcrKueealro4/DbNHggtBJAc09ep3zlBVRFI154M6soKrw6GCK4wuPsywytZj+pryCPqPVdRpngPI7lm1JchGO9PR7n3F5H6D4oIUjifK9scTS97jhrWjJJ8gFu7no7UFptEd1uVrnpqOR4YHyjBBI2y3qPirT6c0dYNNMAtFuhhkxgzEc0h/7jv8tlsbtbaS7W6ot9wiEtNURlkjHdwf0PfPYgFBSojCAZ7rqNdaMuGlL1UUssM0lI324aoMPK9hOxJ6A9iPNTHwy4UW61QUt4vPJXVz2NlhjIzFDkZBwfxO9Tt6IOH4c8I62++Fcb+JaG2u9pkWMSzj0/lb6nc9h3U+WiwWqzQsitdvpqVrGhoMUQBIHmep95K2IbjuvpBjChT7SdBmmste0HLXyQOPvAcP0KmxR1x5oPvnD6omA3pJ45vXGeQ/8AkgrEVgLJWEFrOGclPf8Ahpao6uNk8RpjSyxPAIIYSzBHuAUJ8VOH02kK8VNEHy2epdiKQ7mJ3+G4/oe/vBUi/ZyuHjabuNvJ3p6oPA9HtH+bSpVr6CluNLJS19PHUU8mA+KVoc12+dwfXdBTez2G63x0zbRQVFWYGGSTwWZ5W+vrtsOp7LwDLSQQc/orrUNuordTCloKWGmgHSOGMNb78Dv6qHuOug6Flvl1RbYTFUte374yNvsyBxx4mOxzjJ75yd90EVac1vqPTMDoLNc5IIHO5jEWNezPmA4HHwwvdcOJ+sq+J0U18nYx3UQMZEfm1oP1XHu6rqdDaEuus6lzaENhpYiBNVS/hZ6AdXHHYfEhBqLRa7jqG6w0NDE+orKh+Bkkn1c49gO5KtPoDR9No+xtoYS2Spkw+qnx/tH47flHQf8AtZ0Toe06OpDHb2OkqZB++qpMc8np6N9AunwgyiIgIiICxgeSyiDGAmAsogLBGVlEHC8aZY4uHN1Y57WGTw2sBOOY87TgeZwCfgun05JHNp+2yRPa9hpI8Oacg+yO6j77RX+5VH/1KP8A+OVdFw4q6ei4b2SesnighZSN5pJXhjRuepOyDskXCXbixpWglMFNVyXKpJ5Ww0MZkLj5Z2B+BK3+k9Qt1FbzVGjqKGZsr4pKWowJGFpxuPkg3i0euLebppC8UTW8z5aOUMH5g0lv1AW8Xy9ocCCMgjogo+7qsLYX+hNsvlwoD/y1TJF8GuIH0WvQSr9ni5Cl1fUULjhtZSnl36uYQ4fTKscqeaDuosusLRcHHEcVU0SHyY72XfQlXCHfdBleeupYK2llpauJssEzCySN42c0jBBXoRBXK9cFr23U5pLS1j7XIeZlXK8Dwm+Th1Lh2wN/mpr0VpK36Qs7aCgaXPcQ6edw9qV+MZPkPIdl0WAiAiIgIiICIiAuW17qOKwWSqMNzoKS5GF0lKyrePbLdzhudz2HqQupUMca9D6g1HqGirbLS/eYRSiB4EjW8jg9xycnoQ76FBuPuPFmaNk0N7sfK9odgxOGP7CvPU27jGN2Xizu9IwBn5xqTrdTvpaCmp5H87oomMc8/wARAAz9F+5cEENT0vGkD2aykdg9Y3wD9QtJf7nxasNvdW3i5R01ODjnMlLufIDqT6AFd9r/AIqWvTHi0VvLLhdRsYmu/dxH87h3/KN/co+tOhtX8R7g276qqpaOiduwyN9rlPaOP+Eep+qDi7hqbVmsxDaaqrqbmTKJI6dkLSS8AgEcrQejj816rpoHXMFNCa6z188UTQ2NrHeP4bfIBpJaFZHS2kbNpakFPaKRsbiAJJne1JL/AFO/y2C3mEFdNI8RaTRx8Cq0ZDSy7NfPFzMmPnkvBPwyAtNovUlMziq2+1tUKSklqZ5JJJcnDHh2GnAPmArPVNHT1cfh1lPDPH/LKwOHyK5m58NNH3IHxrJTxOccl9PmI/2kIN7bL3arrGH225UlU3zgma79CtgfRRNceBdnc4y2i619FKDlhcGyBp/td9VtOE1wZStuWn63UjLpW0lXI2JjiecRtwCQSSSMk+71QRHxssdRatb1dXIGCnuDvHhIcCTsA7I6jfK5zRNlj1Fqm3WmeV8cVTLyvcz8QABJx67KQPtHyc2prVGD+GiJI97z/wDi47hXWxUHECyzTua2Mz+GXOOw5gWj6kILBad4Y6VsErJ6e3feKlhDmzVTvELT5gdAfXGV2YGOyBwKygIiICIiAiIgIiICIiAsYWUQD0UecW6+5mlttls11o7dNcagxzSS1Aie2Plcdu4aeUgkd8AdVIR6FV04y6Z1BX68qKmjtdbVwTxRiKSGB0jdmgEZHTfP6oJM0LwrsumfDqqoC43Me194mb7MZ/I3t7zk+5d+Bha/T0FRS2O309a7mqYqaNkpPdwaM/VbFAREQEREGHdunVQtw14dX/T2u5LlcmRsoomShkrJQ7xeY4G3XpupqIyvkjyKCqXF26y3PX11Mkjnx00n3eIHo1rdsD45K41ruUgjII8lJHFLh9fqC/3G6w0klZb6md8wmgbzcnMc4c0bjGcZ6KPKmkqKSUxVcEsEg3LJWFpHwKCwfCjijBeIYLPqCcRXNo5Ip3nDakdgT2f+vvOFLAOSqPhxyO+6lDQ3GK62MRUd9D7lQtwA8n99GPRx/EPQ/NBZFF47Tcae7W6muFG4up6mJssbiCCWnpsei9iAiIgIiICIiAiIgIiICxyhEQAAOiyiICIiAiIgIRlEQYwtLqXTNn1JSGnvNFHUAAljzs9n9LhuERBXfiFoq26aq3x0E1W9oyR4z2nt6NC/XQOhrXqKdrK6erY0nB8F7R+rSiILI2a209ntlLbaMOFPSxNjj5zk4HmV7URAREQEREH/2Q=="/>
          <p:cNvSpPr>
            <a:spLocks noChangeAspect="1" noChangeArrowheads="1"/>
          </p:cNvSpPr>
          <p:nvPr/>
        </p:nvSpPr>
        <p:spPr bwMode="auto">
          <a:xfrm>
            <a:off x="155575" y="-746125"/>
            <a:ext cx="1790700" cy="1562100"/>
          </a:xfrm>
          <a:prstGeom prst="rect">
            <a:avLst/>
          </a:prstGeom>
          <a:noFill/>
        </p:spPr>
        <p:txBody>
          <a:bodyPr vert="horz" wrap="square" lIns="91440" tIns="45720" rIns="91440" bIns="45720" numCol="1" anchor="t" anchorCtr="0" compatLnSpc="1">
            <a:prstTxWarp prst="textNoShape">
              <a:avLst/>
            </a:prstTxWarp>
          </a:bodyPr>
          <a:lstStyle/>
          <a:p>
            <a:pPr algn="l" fontAlgn="auto">
              <a:spcBef>
                <a:spcPts val="0"/>
              </a:spcBef>
              <a:spcAft>
                <a:spcPts val="0"/>
              </a:spcAft>
            </a:pPr>
            <a:endParaRPr lang="en-US" sz="1800" b="0">
              <a:solidFill>
                <a:srgbClr val="000000"/>
              </a:solidFill>
              <a:latin typeface="Arial"/>
            </a:endParaRPr>
          </a:p>
        </p:txBody>
      </p:sp>
      <p:sp>
        <p:nvSpPr>
          <p:cNvPr id="3078" name="AutoShape 6" descr="data:image/jpg;base64,/9j/4AAQSkZJRgABAQAAAQABAAD/2wBDAAkGBwgHBgkIBwgKCgkLDRYPDQwMDRsUFRAWIB0iIiAdHx8kKDQsJCYxJx8fLT0tMTU3Ojo6Iys/RD84QzQ5Ojf/2wBDAQoKCg0MDRoPDxo3JR8lNzc3Nzc3Nzc3Nzc3Nzc3Nzc3Nzc3Nzc3Nzc3Nzc3Nzc3Nzc3Nzc3Nzc3Nzc3Nzc3Nzf/wAARCAC0AM4DASIAAhEBAxEB/8QAHAABAAIDAQEBAAAAAAAAAAAAAAcIAQUGBAID/8QAQhAAAQMDAgQDBQUGAgoDAAAAAQACAwQFEQYhBxIxQRNRYSJxgZGhCBQyYrEVI0JScqJTwSQlMzZDRHWCsuGzwtH/xAAUAQEAAAAAAAAAAAAAAAAAAAAA/8QAFBEBAAAAAAAAAAAAAAAAAAAAAP/aAAwDAQACEQMRAD8AnFa6/Xu3WG2y191qmQU8Y6uO7j2DR1JPkFsVAX2kamU3Wz03inwRTvkEeeji7GfkMfNBqNW8Zr9dppIbK79mUWcNLMGZw8y7sfd81xlq1JcKPUVFeKiuq6iamma8ufO5znNBGW5J6EZHxWjWQcILpWK70V9tVPcrbOJqadvMx3QjsQR2IOxC2CqhoviHqHTQgoKGqgdRc+BBVNzGzJ3Odi0ZOTgq1FFUx1VHDURSxyskYHB8TuZjsjqD3CD90REBERAREQEREBERAREQEREBERAREQEREA9FAv2jrNUm42y8sYXUxhNK8jox4cXDPvDjj+lT0vBe7RRXu2T265QNmpp28r2n6EHsQdwfNBSwjCwu54h8OLlpOuLqdktZbJCTDUMjyW/lfjo4fI/MDiOQ83KASfIDdBlvbqrD/Z8ulXV6aqaCop3ino5h4E5JIfz5JYPdjt/MoGtHgU1xpZ7nSST0McrXTxNy0vYDuMq3Fku9lqrdRm11NMyB8DHwQNIYWsI2HJ2QbpF8h2V9ICIiAiIgIiICIiAiIgIiICIiAiIgIiICweiHoVwut+J9j0uyWBkza65NyBSQuB5Xfnd0b7uvog3mqtVWnStvNVd6lsbiD4ULd5JiOzR8t+gUOaf4yU1PUO/bGmqLw3yOf41DG1r2gnO4Iw4+uQo11PqG46mustyuk3iTSbNaNmxt7NaOwH/s5O61OT5oLb2jUGl9bWyejoamCdk0ZZLSuaGStBBz7J3+IUP3rRFPpVkdFq90s1pllLaG70OS+jcd+SRhG7T1xvg8xG5Ki2mnmppmT00r4ZYzzMkY4tc0+YI6KWNP8SoNR2eXTGvC0wVLPCiuQGHRu/hc8eh35h8e5QfjT3vVXDG40j5q39r6eqMOhkbIXwzs/I4/geB2/UbqwNsroblQU1dSu5oKiJsjD5gjIVeNGXOGzXCt0HrRrJLTUSmNrnOy2nlP4ZGHs12QQe2QfNbZuotScJ77DZro51wsDj/o7nt9oxZ38N3ZwyMtOR5YyCgntF5rdW09xooayilbNTzsEkcjejgehXpQEREBERAREQEREBERAREQEREBERBE3HbV1wsVvo7Va5XU8lcHumnYSHBgwOVp7ZJ69dvVV3cc5JO/dWE+0ZbYptN0NyJxNTVXhN/M17SSPmwfVV5QEREBERB7qmvfV0sEVS4vkp28kUnfk/lPoO3lnHliVtC6ht2ubG3RGrXE1LW/6urCfayBsM/zAdOzhkHfGYbX6U80lPPHNA90csbg5j2nBaRuCEHdUmo9UcMb9U2iOp54qeX26aTLoZAdw5o6jmBByMdVYbRGp6XVun4brSt8MvJbLCTkxPHUZ+RHoQuAfZrdxf0VS3TxG0t9pozA+YDYSDcteO7TkOHcc3fcLg+Gupqvh9q2otN7Y6Kkll8Gsjd/wXg4Eg8wM746g532QWaRfDHtc0FpBB3BByF9oCIiAiIgIiICIiAiIgIiICIiCCvtI3Ql9otLHEDD6mRuepPstz/d81CK73jbcRcOIVe1py2laynHwbk/Vx+S4JAREQEREBZBwcrCIO74S60Gkb+774537MqwGVAaM8hH4Xgd8ZI9xK7fi/Zrbqy1N1bpeogrXUrOWtFO7JMXZzh1Bb3zjb3KDhsvRRV9XQVDaiiqJaeZvR8Ty1w+IQSDpbi/frMLfR1rYau3UzWxOY5n7wsHcPz1A+G3xU2ae4j6Vv0pp6K6xsnBwI6gGIu/p5uvzyqmSSGSRz3gcziScAAZ9wXzlBeAOBxjcHoQs8ypVR3e5UOPuVfVU+OngzuZj5FSbfOKtba7TaaDS91lqZGUoNdVVcbpHumIGQDJvgb9u6CxGUzvjCrBS8Z9Z08RY+rppyej5aZvMPlgLR3biBqq7hza291fIc5jif4TfdhuMj3oLZTXKhgmEM9ZTxyHox8rWuPwJyvQHZVIHPc9xc45J6k9Su30JxKvOlZ4oZZn1trzh9LK7PKPyE/h93T0QWqReCy3eivlsp7jbZhNTTt5mOH1BHYg5BHmvegIiICIiAiIgpRd62W43SsrahvLLUTvlePIucSR9V41O+u+C81fc6m46bqYIxO4yPpJyWgPO55HeR64PT3KJanSGoqWqlppbJcPGiPK4MpnvHwIGCPcg0SL01lFU0Mvg1lPNTyjqyaMsd8jhZoLdWXGbwaCknqpf5IIy8/IAoPKpB4UaQtepHXetvvjfcbdTh7mwv5SSQT19A07LhKummo6mSmqonwzxOLXxvGC0jsQu44fazt+mNPagoayColmuUQji8Jow32HtyST+YIOSvNRb6mpDrXb3UMIbjw3VBlJPmSQPktciICIiAiIgLOSsIgIiICysIgkHhRr2TSNyNPWl77PUuHjNG/gu/xAP1Hce4KzlLUR1UEc9PKyWGVgex7DkOB6EHyVI9ztlSnwj4knTkrLPepSbVI7EUjjn7s4/wD0Pfy6oLHovzheJGh7XBzHDLSDkEea/RAREQEREBERB8SRtkGHtDh5EZCw1jWABjQ0eQ2C/REEBfaB0maauh1LRx/uqjEVXyj8Mn8Lj7xt7wPNQ0euyufqOz09+slZa6xuYamIszjPKezh6g4Kp7ebXVWe61durWcs9NK6N48yO49D1+KDwoiICIiAiIgIskEL9IYZZpWRQxukkccNYwcxJ9w3QfkikfTPB3U15Y2arZHa6dwyDU5Lz7mDcfHC5zXGjrho24QUdykp5XTReKx8BcW4yRjcDfbyQc2iydl9MIDgSMjuPNB8LIOCu84gaAm09BDd7UXVViqmNkjl6ug5wCGv9N9nd/euDIICCV+EvE99jfFZL9OXWtzsQznc0x8j+T9PcrERSMlYJI3Ncx4Dmuacgg9CCqQNODlSdwt4oT6bey13l757OThrurqb1Hm38vbt5ILKIvPQ1lNW0kVVRzxzwSt5o5I3Za4ehX78w80GcrGR5rhuIPEe16Qp3QxuZWXUjDKVjtmeshH4R6dT9Vw3DfiRrK83GtpzbWXnDDLytc2DwPaAwHYwRv0O+3XqgnNERAREQYIVVOMctbJxCuv3+NkbmOYyIMGxiDRyH1JG5PnkdlaxcPr/AIbWvWcrKueealro4/DbNHggtBJAc09ep3zlBVRFI154M6soKrw6GCK4wuPsywytZj+pryCPqPVdRpngPI7lm1JchGO9PR7n3F5H6D4oIUjifK9scTS97jhrWjJJ8gFu7no7UFptEd1uVrnpqOR4YHyjBBI2y3qPirT6c0dYNNMAtFuhhkxgzEc0h/7jv8tlsbtbaS7W6ot9wiEtNURlkjHdwf0PfPYgFBSojCAZ7rqNdaMuGlL1UUssM0lI324aoMPK9hOxJ6A9iPNTHwy4UW61QUt4vPJXVz2NlhjIzFDkZBwfxO9Tt6IOH4c8I62++Fcb+JaG2u9pkWMSzj0/lb6nc9h3U+WiwWqzQsitdvpqVrGhoMUQBIHmep95K2IbjuvpBjChT7SdBmmste0HLXyQOPvAcP0KmxR1x5oPvnD6omA3pJ45vXGeQ/8AkgrEVgLJWEFrOGclPf8Ahpao6uNk8RpjSyxPAIIYSzBHuAUJ8VOH02kK8VNEHy2epdiKQ7mJ3+G4/oe/vBUi/ZyuHjabuNvJ3p6oPA9HtH+bSpVr6CluNLJS19PHUU8mA+KVoc12+dwfXdBTez2G63x0zbRQVFWYGGSTwWZ5W+vrtsOp7LwDLSQQc/orrUNuordTCloKWGmgHSOGMNb78Dv6qHuOug6Flvl1RbYTFUte374yNvsyBxx4mOxzjJ75yd90EVac1vqPTMDoLNc5IIHO5jEWNezPmA4HHwwvdcOJ+sq+J0U18nYx3UQMZEfm1oP1XHu6rqdDaEuus6lzaENhpYiBNVS/hZ6AdXHHYfEhBqLRa7jqG6w0NDE+orKh+Bkkn1c49gO5KtPoDR9No+xtoYS2Spkw+qnx/tH47flHQf8AtZ0Toe06OpDHb2OkqZB++qpMc8np6N9AunwgyiIgIiICxgeSyiDGAmAsogLBGVlEHC8aZY4uHN1Y57WGTw2sBOOY87TgeZwCfgun05JHNp+2yRPa9hpI8Oacg+yO6j77RX+5VH/1KP8A+OVdFw4q6ei4b2SesnighZSN5pJXhjRuepOyDskXCXbixpWglMFNVyXKpJ5Ww0MZkLj5Z2B+BK3+k9Qt1FbzVGjqKGZsr4pKWowJGFpxuPkg3i0euLebppC8UTW8z5aOUMH5g0lv1AW8Xy9ocCCMgjogo+7qsLYX+hNsvlwoD/y1TJF8GuIH0WvQSr9ni5Cl1fUULjhtZSnl36uYQ4fTKscqeaDuosusLRcHHEcVU0SHyY72XfQlXCHfdBleeupYK2llpauJssEzCySN42c0jBBXoRBXK9cFr23U5pLS1j7XIeZlXK8Dwm+Th1Lh2wN/mpr0VpK36Qs7aCgaXPcQ6edw9qV+MZPkPIdl0WAiAiIgIiICIiAuW17qOKwWSqMNzoKS5GF0lKyrePbLdzhudz2HqQupUMca9D6g1HqGirbLS/eYRSiB4EjW8jg9xycnoQ76FBuPuPFmaNk0N7sfK9odgxOGP7CvPU27jGN2Xizu9IwBn5xqTrdTvpaCmp5H87oomMc8/wARAAz9F+5cEENT0vGkD2aykdg9Y3wD9QtJf7nxasNvdW3i5R01ODjnMlLufIDqT6AFd9r/AIqWvTHi0VvLLhdRsYmu/dxH87h3/KN/co+tOhtX8R7g276qqpaOiduwyN9rlPaOP+Eep+qDi7hqbVmsxDaaqrqbmTKJI6dkLSS8AgEcrQejj816rpoHXMFNCa6z188UTQ2NrHeP4bfIBpJaFZHS2kbNpakFPaKRsbiAJJne1JL/AFO/y2C3mEFdNI8RaTRx8Cq0ZDSy7NfPFzMmPnkvBPwyAtNovUlMziq2+1tUKSklqZ5JJJcnDHh2GnAPmArPVNHT1cfh1lPDPH/LKwOHyK5m58NNH3IHxrJTxOccl9PmI/2kIN7bL3arrGH225UlU3zgma79CtgfRRNceBdnc4y2i619FKDlhcGyBp/td9VtOE1wZStuWn63UjLpW0lXI2JjiecRtwCQSSSMk+71QRHxssdRatb1dXIGCnuDvHhIcCTsA7I6jfK5zRNlj1Fqm3WmeV8cVTLyvcz8QABJx67KQPtHyc2prVGD+GiJI97z/wDi47hXWxUHECyzTua2Mz+GXOOw5gWj6kILBad4Y6VsErJ6e3feKlhDmzVTvELT5gdAfXGV2YGOyBwKygIiICIiAiIgIiICIiAsYWUQD0UecW6+5mlttls11o7dNcagxzSS1Aie2Plcdu4aeUgkd8AdVIR6FV04y6Z1BX68qKmjtdbVwTxRiKSGB0jdmgEZHTfP6oJM0LwrsumfDqqoC43Me194mb7MZ/I3t7zk+5d+Bha/T0FRS2O309a7mqYqaNkpPdwaM/VbFAREQEREGHdunVQtw14dX/T2u5LlcmRsoomShkrJQ7xeY4G3XpupqIyvkjyKCqXF26y3PX11Mkjnx00n3eIHo1rdsD45K41ruUgjII8lJHFLh9fqC/3G6w0klZb6md8wmgbzcnMc4c0bjGcZ6KPKmkqKSUxVcEsEg3LJWFpHwKCwfCjijBeIYLPqCcRXNo5Ip3nDakdgT2f+vvOFLAOSqPhxyO+6lDQ3GK62MRUd9D7lQtwA8n99GPRx/EPQ/NBZFF47Tcae7W6muFG4up6mJssbiCCWnpsei9iAiIgIiICIiAiIgIiICxyhEQAAOiyiICIiAiIgIRlEQYwtLqXTNn1JSGnvNFHUAAljzs9n9LhuERBXfiFoq26aq3x0E1W9oyR4z2nt6NC/XQOhrXqKdrK6erY0nB8F7R+rSiILI2a209ntlLbaMOFPSxNjj5zk4HmV7URAREQEREH/2Q=="/>
          <p:cNvSpPr>
            <a:spLocks noChangeAspect="1" noChangeArrowheads="1"/>
          </p:cNvSpPr>
          <p:nvPr/>
        </p:nvSpPr>
        <p:spPr bwMode="auto">
          <a:xfrm>
            <a:off x="155575" y="-746125"/>
            <a:ext cx="1790700" cy="1562100"/>
          </a:xfrm>
          <a:prstGeom prst="rect">
            <a:avLst/>
          </a:prstGeom>
          <a:noFill/>
        </p:spPr>
        <p:txBody>
          <a:bodyPr vert="horz" wrap="square" lIns="91440" tIns="45720" rIns="91440" bIns="45720" numCol="1" anchor="t" anchorCtr="0" compatLnSpc="1">
            <a:prstTxWarp prst="textNoShape">
              <a:avLst/>
            </a:prstTxWarp>
          </a:bodyPr>
          <a:lstStyle/>
          <a:p>
            <a:pPr algn="l" fontAlgn="auto">
              <a:spcBef>
                <a:spcPts val="0"/>
              </a:spcBef>
              <a:spcAft>
                <a:spcPts val="0"/>
              </a:spcAft>
            </a:pPr>
            <a:endParaRPr lang="en-US" sz="1800" b="0">
              <a:solidFill>
                <a:srgbClr val="000000"/>
              </a:solidFill>
              <a:latin typeface="Arial"/>
            </a:endParaRPr>
          </a:p>
        </p:txBody>
      </p:sp>
      <p:sp>
        <p:nvSpPr>
          <p:cNvPr id="139" name="Rectangle 138"/>
          <p:cNvSpPr/>
          <p:nvPr/>
        </p:nvSpPr>
        <p:spPr>
          <a:xfrm>
            <a:off x="304800" y="1447800"/>
            <a:ext cx="3276600" cy="1315745"/>
          </a:xfrm>
          <a:prstGeom prst="rect">
            <a:avLst/>
          </a:prstGeom>
        </p:spPr>
        <p:txBody>
          <a:bodyPr wrap="square">
            <a:spAutoFit/>
          </a:bodyPr>
          <a:lstStyle/>
          <a:p>
            <a:pPr algn="l" fontAlgn="auto">
              <a:spcBef>
                <a:spcPts val="0"/>
              </a:spcBef>
              <a:spcAft>
                <a:spcPts val="0"/>
              </a:spcAft>
            </a:pPr>
            <a:r>
              <a:rPr lang="en-US" sz="1200" b="1" dirty="0">
                <a:solidFill>
                  <a:srgbClr val="005595"/>
                </a:solidFill>
                <a:latin typeface="Arial"/>
                <a:cs typeface="Times" pitchFamily="18" charset="0"/>
              </a:rPr>
              <a:t>The Challenge</a:t>
            </a:r>
          </a:p>
          <a:p>
            <a:pPr marL="114300" indent="-114300">
              <a:spcBef>
                <a:spcPts val="300"/>
              </a:spcBef>
              <a:buFont typeface="Arial" pitchFamily="34" charset="0"/>
              <a:buChar char="•"/>
              <a:defRPr/>
            </a:pPr>
            <a:r>
              <a:rPr lang="en-US" sz="1200" dirty="0" smtClean="0">
                <a:solidFill>
                  <a:srgbClr val="000000"/>
                </a:solidFill>
                <a:cs typeface="Times" pitchFamily="18" charset="0"/>
              </a:rPr>
              <a:t>Inconsistent and inaccurate counterparty information  in existing risk applications</a:t>
            </a:r>
          </a:p>
          <a:p>
            <a:pPr marL="114300" indent="-114300">
              <a:spcBef>
                <a:spcPts val="300"/>
              </a:spcBef>
              <a:buFont typeface="Arial" pitchFamily="34" charset="0"/>
              <a:buChar char="•"/>
              <a:defRPr/>
            </a:pPr>
            <a:r>
              <a:rPr lang="en-US" sz="1200" dirty="0" smtClean="0">
                <a:solidFill>
                  <a:srgbClr val="000000"/>
                </a:solidFill>
                <a:cs typeface="Times" pitchFamily="18" charset="0"/>
              </a:rPr>
              <a:t>Inaccurate risk rating and analysis = higher capital reserves</a:t>
            </a:r>
          </a:p>
          <a:p>
            <a:pPr marL="114300" indent="-114300">
              <a:spcBef>
                <a:spcPts val="300"/>
              </a:spcBef>
              <a:buFont typeface="Arial" pitchFamily="34" charset="0"/>
              <a:buChar char="•"/>
              <a:defRPr/>
            </a:pPr>
            <a:r>
              <a:rPr lang="en-US" sz="1200" dirty="0" smtClean="0">
                <a:solidFill>
                  <a:srgbClr val="000000"/>
                </a:solidFill>
                <a:cs typeface="Times" pitchFamily="18" charset="0"/>
              </a:rPr>
              <a:t>Non-compliance with Basel requirements</a:t>
            </a:r>
            <a:endParaRPr lang="en-US" sz="1200" dirty="0">
              <a:solidFill>
                <a:srgbClr val="000000"/>
              </a:solidFill>
              <a:cs typeface="Times" pitchFamily="18" charset="0"/>
            </a:endParaRPr>
          </a:p>
        </p:txBody>
      </p:sp>
      <p:sp>
        <p:nvSpPr>
          <p:cNvPr id="140" name="Rectangle 15"/>
          <p:cNvSpPr>
            <a:spLocks noChangeArrowheads="1"/>
          </p:cNvSpPr>
          <p:nvPr/>
        </p:nvSpPr>
        <p:spPr bwMode="gray">
          <a:xfrm>
            <a:off x="304800" y="2819400"/>
            <a:ext cx="3581400" cy="2539157"/>
          </a:xfrm>
          <a:prstGeom prst="rect">
            <a:avLst/>
          </a:prstGeom>
          <a:noFill/>
          <a:ln w="9525" algn="ctr">
            <a:noFill/>
            <a:miter lim="800000"/>
            <a:headEnd/>
            <a:tailEnd/>
          </a:ln>
        </p:spPr>
        <p:txBody>
          <a:bodyPr wrap="square">
            <a:spAutoFit/>
          </a:bodyPr>
          <a:lstStyle/>
          <a:p>
            <a:pPr algn="l" fontAlgn="auto">
              <a:spcBef>
                <a:spcPts val="0"/>
              </a:spcBef>
              <a:spcAft>
                <a:spcPts val="0"/>
              </a:spcAft>
              <a:defRPr/>
            </a:pPr>
            <a:r>
              <a:rPr lang="en-US" sz="1200" b="1" dirty="0">
                <a:solidFill>
                  <a:srgbClr val="005595"/>
                </a:solidFill>
                <a:latin typeface="Arial"/>
                <a:cs typeface="Times" pitchFamily="18" charset="0"/>
              </a:rPr>
              <a:t>Informatica Advantage</a:t>
            </a:r>
          </a:p>
          <a:p>
            <a:pPr marL="114300" indent="-114300" algn="l" fontAlgn="auto">
              <a:spcBef>
                <a:spcPts val="300"/>
              </a:spcBef>
              <a:spcAft>
                <a:spcPts val="0"/>
              </a:spcAft>
              <a:buFont typeface="Arial" pitchFamily="34" charset="0"/>
              <a:buChar char="•"/>
              <a:defRPr/>
            </a:pPr>
            <a:r>
              <a:rPr lang="en-US" sz="1200" b="0" dirty="0">
                <a:solidFill>
                  <a:srgbClr val="000000"/>
                </a:solidFill>
                <a:latin typeface="Arial"/>
                <a:cs typeface="Times" pitchFamily="18" charset="0"/>
              </a:rPr>
              <a:t>Ability to access existing counterparty information regardless of source and format</a:t>
            </a:r>
          </a:p>
          <a:p>
            <a:pPr marL="114300" indent="-114300" algn="l" fontAlgn="auto">
              <a:spcBef>
                <a:spcPts val="300"/>
              </a:spcBef>
              <a:spcAft>
                <a:spcPts val="0"/>
              </a:spcAft>
              <a:buFont typeface="Arial" pitchFamily="34" charset="0"/>
              <a:buChar char="•"/>
              <a:defRPr/>
            </a:pPr>
            <a:r>
              <a:rPr lang="en-US" sz="1200" b="0" dirty="0">
                <a:solidFill>
                  <a:srgbClr val="000000"/>
                </a:solidFill>
                <a:latin typeface="Arial"/>
                <a:cs typeface="Times" pitchFamily="18" charset="0"/>
              </a:rPr>
              <a:t>Identify and address unforeseen data quality issues</a:t>
            </a:r>
          </a:p>
          <a:p>
            <a:pPr marL="114300" indent="-114300" algn="l" fontAlgn="auto">
              <a:spcBef>
                <a:spcPts val="300"/>
              </a:spcBef>
              <a:spcAft>
                <a:spcPts val="0"/>
              </a:spcAft>
              <a:buFont typeface="Arial" pitchFamily="34" charset="0"/>
              <a:buChar char="•"/>
              <a:defRPr/>
            </a:pPr>
            <a:r>
              <a:rPr lang="en-US" sz="1200" b="0" dirty="0">
                <a:solidFill>
                  <a:srgbClr val="000000"/>
                </a:solidFill>
                <a:latin typeface="Arial"/>
                <a:cs typeface="Times" pitchFamily="18" charset="0"/>
              </a:rPr>
              <a:t>Accurately recognize, resolve, and relate counterparties to each other with detailed hierarchies</a:t>
            </a:r>
          </a:p>
          <a:p>
            <a:pPr marL="114300" indent="-114300" algn="l" fontAlgn="auto">
              <a:spcBef>
                <a:spcPts val="300"/>
              </a:spcBef>
              <a:spcAft>
                <a:spcPts val="0"/>
              </a:spcAft>
              <a:buFont typeface="Arial" pitchFamily="34" charset="0"/>
              <a:buChar char="•"/>
              <a:defRPr/>
            </a:pPr>
            <a:r>
              <a:rPr lang="en-US" sz="1200" b="0" dirty="0">
                <a:solidFill>
                  <a:srgbClr val="000000"/>
                </a:solidFill>
                <a:latin typeface="Arial"/>
                <a:cs typeface="Times" pitchFamily="18" charset="0"/>
              </a:rPr>
              <a:t>Synchronize  with downstream systems and databases</a:t>
            </a:r>
          </a:p>
          <a:p>
            <a:pPr marL="114300" indent="-114300" algn="l" fontAlgn="auto">
              <a:spcBef>
                <a:spcPts val="300"/>
              </a:spcBef>
              <a:spcAft>
                <a:spcPts val="0"/>
              </a:spcAft>
              <a:buFont typeface="Arial" pitchFamily="34" charset="0"/>
              <a:buChar char="•"/>
              <a:defRPr/>
            </a:pPr>
            <a:endParaRPr lang="en-US" sz="1200" b="0" dirty="0">
              <a:solidFill>
                <a:srgbClr val="000000"/>
              </a:solidFill>
              <a:latin typeface="Arial"/>
              <a:cs typeface="Times" pitchFamily="18" charset="0"/>
            </a:endParaRPr>
          </a:p>
          <a:p>
            <a:pPr marL="114300" indent="-114300" algn="l" fontAlgn="auto">
              <a:spcBef>
                <a:spcPts val="300"/>
              </a:spcBef>
              <a:spcAft>
                <a:spcPts val="0"/>
              </a:spcAft>
              <a:buFont typeface="Arial" pitchFamily="34" charset="0"/>
              <a:buChar char="•"/>
              <a:defRPr/>
            </a:pPr>
            <a:endParaRPr lang="en-US" sz="1200" b="0" dirty="0">
              <a:solidFill>
                <a:srgbClr val="000000"/>
              </a:solidFill>
              <a:latin typeface="Arial"/>
              <a:cs typeface="Times" pitchFamily="18" charset="0"/>
            </a:endParaRPr>
          </a:p>
        </p:txBody>
      </p:sp>
      <p:sp>
        <p:nvSpPr>
          <p:cNvPr id="145" name="Rectangle 144"/>
          <p:cNvSpPr/>
          <p:nvPr/>
        </p:nvSpPr>
        <p:spPr>
          <a:xfrm>
            <a:off x="381000" y="5029200"/>
            <a:ext cx="3124200" cy="1277273"/>
          </a:xfrm>
          <a:prstGeom prst="rect">
            <a:avLst/>
          </a:prstGeom>
        </p:spPr>
        <p:txBody>
          <a:bodyPr wrap="square">
            <a:spAutoFit/>
          </a:bodyPr>
          <a:lstStyle/>
          <a:p>
            <a:pPr algn="l" fontAlgn="auto">
              <a:spcBef>
                <a:spcPts val="0"/>
              </a:spcBef>
              <a:spcAft>
                <a:spcPts val="0"/>
              </a:spcAft>
              <a:defRPr/>
            </a:pPr>
            <a:r>
              <a:rPr lang="en-US" sz="1200" b="1" dirty="0">
                <a:solidFill>
                  <a:srgbClr val="005595"/>
                </a:solidFill>
                <a:latin typeface="Arial"/>
                <a:cs typeface="Times" pitchFamily="18" charset="0"/>
              </a:rPr>
              <a:t>Expected Benefits</a:t>
            </a:r>
          </a:p>
          <a:p>
            <a:pPr marL="114300" lvl="1" indent="-114300" algn="l" fontAlgn="auto">
              <a:spcBef>
                <a:spcPts val="300"/>
              </a:spcBef>
              <a:spcAft>
                <a:spcPts val="0"/>
              </a:spcAft>
              <a:buFont typeface="Arial" pitchFamily="34" charset="0"/>
              <a:buChar char="•"/>
              <a:defRPr/>
            </a:pPr>
            <a:r>
              <a:rPr lang="en-US" sz="1200" b="0" dirty="0">
                <a:solidFill>
                  <a:srgbClr val="000000"/>
                </a:solidFill>
                <a:latin typeface="Arial"/>
                <a:cs typeface="Times" pitchFamily="18" charset="0"/>
              </a:rPr>
              <a:t>Consistent and accurate  counterparty information to improve credit risk exposure analysis and reporting</a:t>
            </a:r>
          </a:p>
          <a:p>
            <a:pPr marL="114300" lvl="1" indent="-114300" algn="l" fontAlgn="auto">
              <a:spcBef>
                <a:spcPts val="300"/>
              </a:spcBef>
              <a:spcAft>
                <a:spcPts val="0"/>
              </a:spcAft>
              <a:buFont typeface="Arial" pitchFamily="34" charset="0"/>
              <a:buChar char="•"/>
              <a:defRPr/>
            </a:pPr>
            <a:r>
              <a:rPr lang="en-US" sz="1200" b="0" dirty="0">
                <a:solidFill>
                  <a:srgbClr val="000000"/>
                </a:solidFill>
                <a:latin typeface="Arial"/>
                <a:cs typeface="Times" pitchFamily="18" charset="0"/>
              </a:rPr>
              <a:t>Achieve Basel and </a:t>
            </a:r>
            <a:r>
              <a:rPr lang="en-US" sz="1200" dirty="0" smtClean="0">
                <a:solidFill>
                  <a:srgbClr val="000000"/>
                </a:solidFill>
                <a:latin typeface="Arial"/>
                <a:cs typeface="Times" pitchFamily="18" charset="0"/>
              </a:rPr>
              <a:t>other regulations</a:t>
            </a:r>
            <a:endParaRPr lang="en-US" sz="1200" b="0" dirty="0">
              <a:solidFill>
                <a:srgbClr val="000000"/>
              </a:solidFill>
              <a:latin typeface="Arial"/>
              <a:cs typeface="Times" pitchFamily="18" charset="0"/>
            </a:endParaRPr>
          </a:p>
          <a:p>
            <a:pPr lvl="1" algn="l" fontAlgn="auto">
              <a:spcBef>
                <a:spcPts val="0"/>
              </a:spcBef>
              <a:spcAft>
                <a:spcPts val="0"/>
              </a:spcAft>
            </a:pPr>
            <a:endParaRPr lang="en-US" sz="1200" b="0" dirty="0">
              <a:solidFill>
                <a:srgbClr val="000000"/>
              </a:solidFill>
              <a:latin typeface="Arial"/>
            </a:endParaRPr>
          </a:p>
        </p:txBody>
      </p:sp>
      <p:sp>
        <p:nvSpPr>
          <p:cNvPr id="152" name="Line 17"/>
          <p:cNvSpPr>
            <a:spLocks noChangeShapeType="1"/>
          </p:cNvSpPr>
          <p:nvPr/>
        </p:nvSpPr>
        <p:spPr bwMode="gray">
          <a:xfrm rot="16200000">
            <a:off x="2199671" y="1000729"/>
            <a:ext cx="0" cy="3637342"/>
          </a:xfrm>
          <a:prstGeom prst="line">
            <a:avLst/>
          </a:prstGeom>
          <a:noFill/>
          <a:ln w="9525">
            <a:solidFill>
              <a:srgbClr val="BEC0C2"/>
            </a:solidFill>
            <a:round/>
            <a:headEnd/>
            <a:tailEnd/>
          </a:ln>
        </p:spPr>
        <p:txBody>
          <a:bodyPr anchor="ctr">
            <a:spAutoFit/>
          </a:bodyPr>
          <a:lstStyle/>
          <a:p>
            <a:pPr algn="l" fontAlgn="auto">
              <a:spcBef>
                <a:spcPts val="0"/>
              </a:spcBef>
              <a:spcAft>
                <a:spcPts val="0"/>
              </a:spcAft>
            </a:pPr>
            <a:endParaRPr lang="en-US" sz="1800" b="0" dirty="0">
              <a:solidFill>
                <a:srgbClr val="000000"/>
              </a:solidFill>
              <a:latin typeface="Arial"/>
            </a:endParaRPr>
          </a:p>
        </p:txBody>
      </p:sp>
      <p:sp>
        <p:nvSpPr>
          <p:cNvPr id="153" name="Line 17"/>
          <p:cNvSpPr>
            <a:spLocks noChangeShapeType="1"/>
          </p:cNvSpPr>
          <p:nvPr/>
        </p:nvSpPr>
        <p:spPr bwMode="gray">
          <a:xfrm rot="16200000">
            <a:off x="2199671" y="3134329"/>
            <a:ext cx="0" cy="3637342"/>
          </a:xfrm>
          <a:prstGeom prst="line">
            <a:avLst/>
          </a:prstGeom>
          <a:noFill/>
          <a:ln w="9525">
            <a:solidFill>
              <a:srgbClr val="BEC0C2"/>
            </a:solidFill>
            <a:round/>
            <a:headEnd/>
            <a:tailEnd/>
          </a:ln>
        </p:spPr>
        <p:txBody>
          <a:bodyPr anchor="ctr">
            <a:spAutoFit/>
          </a:bodyPr>
          <a:lstStyle/>
          <a:p>
            <a:pPr algn="l" fontAlgn="auto">
              <a:spcBef>
                <a:spcPts val="0"/>
              </a:spcBef>
              <a:spcAft>
                <a:spcPts val="0"/>
              </a:spcAft>
            </a:pPr>
            <a:endParaRPr lang="en-US" sz="1800" b="0" dirty="0">
              <a:solidFill>
                <a:srgbClr val="000000"/>
              </a:solidFill>
              <a:latin typeface="Arial"/>
            </a:endParaRPr>
          </a:p>
        </p:txBody>
      </p:sp>
      <p:pic>
        <p:nvPicPr>
          <p:cNvPr id="163" name="Picture 6" descr="4"/>
          <p:cNvPicPr>
            <a:picLocks noChangeAspect="1" noChangeArrowheads="1"/>
          </p:cNvPicPr>
          <p:nvPr/>
        </p:nvPicPr>
        <p:blipFill>
          <a:blip r:embed="rId4" cstate="print"/>
          <a:srcRect/>
          <a:stretch>
            <a:fillRect/>
          </a:stretch>
        </p:blipFill>
        <p:spPr bwMode="auto">
          <a:xfrm>
            <a:off x="574083" y="1008901"/>
            <a:ext cx="4206240" cy="418312"/>
          </a:xfrm>
          <a:prstGeom prst="rect">
            <a:avLst/>
          </a:prstGeom>
          <a:noFill/>
          <a:ln w="9525">
            <a:noFill/>
            <a:miter lim="800000"/>
            <a:headEnd/>
            <a:tailEnd/>
          </a:ln>
        </p:spPr>
      </p:pic>
      <p:sp>
        <p:nvSpPr>
          <p:cNvPr id="164" name="Rectangle 8"/>
          <p:cNvSpPr>
            <a:spLocks noChangeArrowheads="1"/>
          </p:cNvSpPr>
          <p:nvPr/>
        </p:nvSpPr>
        <p:spPr bwMode="gray">
          <a:xfrm>
            <a:off x="655673" y="727259"/>
            <a:ext cx="7957107" cy="284163"/>
          </a:xfrm>
          <a:prstGeom prst="rect">
            <a:avLst/>
          </a:prstGeom>
          <a:solidFill>
            <a:schemeClr val="accent1"/>
          </a:solidFill>
          <a:ln w="9525">
            <a:noFill/>
            <a:miter lim="800000"/>
            <a:headEnd/>
            <a:tailEnd/>
          </a:ln>
        </p:spPr>
        <p:txBody>
          <a:bodyPr wrap="none" anchor="ctr"/>
          <a:lstStyle/>
          <a:p>
            <a:pPr fontAlgn="auto">
              <a:spcBef>
                <a:spcPts val="0"/>
              </a:spcBef>
              <a:spcAft>
                <a:spcPts val="0"/>
              </a:spcAft>
            </a:pPr>
            <a:r>
              <a:rPr lang="en-US" sz="1800" dirty="0">
                <a:solidFill>
                  <a:srgbClr val="FFFFFF"/>
                </a:solidFill>
                <a:latin typeface="Arial"/>
              </a:rPr>
              <a:t>KEY BUSINESS IMPERATIVE</a:t>
            </a:r>
          </a:p>
        </p:txBody>
      </p:sp>
      <p:sp>
        <p:nvSpPr>
          <p:cNvPr id="165" name="Text Box 28"/>
          <p:cNvSpPr txBox="1">
            <a:spLocks noChangeArrowheads="1"/>
          </p:cNvSpPr>
          <p:nvPr/>
        </p:nvSpPr>
        <p:spPr bwMode="gray">
          <a:xfrm>
            <a:off x="609600" y="990600"/>
            <a:ext cx="7960659" cy="523220"/>
          </a:xfrm>
          <a:prstGeom prst="rect">
            <a:avLst/>
          </a:prstGeom>
          <a:noFill/>
          <a:ln w="9525" algn="ctr">
            <a:noFill/>
            <a:miter lim="800000"/>
            <a:headEnd/>
            <a:tailEnd/>
          </a:ln>
          <a:effectLst>
            <a:prstShdw prst="shdw17" dist="17961" dir="2700000">
              <a:schemeClr val="accent1">
                <a:gamma/>
                <a:shade val="60000"/>
                <a:invGamma/>
              </a:schemeClr>
            </a:prstShdw>
          </a:effectLst>
        </p:spPr>
        <p:txBody>
          <a:bodyPr wrap="square">
            <a:spAutoFit/>
          </a:bodyPr>
          <a:lstStyle/>
          <a:p>
            <a:pPr algn="l" eaLnBrk="0" fontAlgn="auto" hangingPunct="0">
              <a:spcBef>
                <a:spcPts val="600"/>
              </a:spcBef>
              <a:spcAft>
                <a:spcPts val="0"/>
              </a:spcAft>
              <a:buClr>
                <a:srgbClr val="5C8727"/>
              </a:buClr>
              <a:defRPr/>
            </a:pPr>
            <a:r>
              <a:rPr lang="en-US" sz="1400" kern="0" dirty="0">
                <a:solidFill>
                  <a:srgbClr val="5C8727"/>
                </a:solidFill>
                <a:latin typeface="Arial"/>
              </a:rPr>
              <a:t>Improve Credit Risk Management Analysis and Regulatory Compliance (i.e. Basel, Dodd-Frank Act)</a:t>
            </a:r>
            <a:endParaRPr lang="en-US" sz="1400" b="0" kern="0" dirty="0">
              <a:solidFill>
                <a:srgbClr val="5C8727"/>
              </a:solidFill>
              <a:latin typeface="Arial"/>
            </a:endParaRPr>
          </a:p>
        </p:txBody>
      </p:sp>
      <p:grpSp>
        <p:nvGrpSpPr>
          <p:cNvPr id="3" name="Group 62"/>
          <p:cNvGrpSpPr/>
          <p:nvPr/>
        </p:nvGrpSpPr>
        <p:grpSpPr>
          <a:xfrm>
            <a:off x="5029200" y="5257800"/>
            <a:ext cx="1600200" cy="1066800"/>
            <a:chOff x="5029203" y="2895603"/>
            <a:chExt cx="3619848" cy="2271711"/>
          </a:xfrm>
        </p:grpSpPr>
        <p:sp>
          <p:nvSpPr>
            <p:cNvPr id="166" name="Text Box 28"/>
            <p:cNvSpPr txBox="1">
              <a:spLocks noChangeArrowheads="1"/>
            </p:cNvSpPr>
            <p:nvPr/>
          </p:nvSpPr>
          <p:spPr bwMode="auto">
            <a:xfrm>
              <a:off x="6475413" y="4581527"/>
              <a:ext cx="1004202" cy="309676"/>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Insurance</a:t>
              </a:r>
              <a:br>
                <a:rPr lang="en-US" sz="600" b="1" dirty="0">
                  <a:latin typeface="Arial" charset="0"/>
                  <a:cs typeface="Arial" charset="0"/>
                </a:rPr>
              </a:br>
              <a:r>
                <a:rPr lang="en-US" sz="600" b="1" dirty="0">
                  <a:latin typeface="Arial" charset="0"/>
                  <a:cs typeface="Arial" charset="0"/>
                </a:rPr>
                <a:t> Companies</a:t>
              </a:r>
            </a:p>
          </p:txBody>
        </p:sp>
        <p:sp>
          <p:nvSpPr>
            <p:cNvPr id="167" name="Text Box 29"/>
            <p:cNvSpPr txBox="1">
              <a:spLocks noChangeArrowheads="1"/>
            </p:cNvSpPr>
            <p:nvPr/>
          </p:nvSpPr>
          <p:spPr bwMode="auto">
            <a:xfrm>
              <a:off x="7478714" y="4840287"/>
              <a:ext cx="1170337"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Broker/Dealer</a:t>
              </a:r>
            </a:p>
          </p:txBody>
        </p:sp>
        <p:sp>
          <p:nvSpPr>
            <p:cNvPr id="168" name="Text Box 32"/>
            <p:cNvSpPr txBox="1">
              <a:spLocks noChangeArrowheads="1"/>
            </p:cNvSpPr>
            <p:nvPr/>
          </p:nvSpPr>
          <p:spPr bwMode="auto">
            <a:xfrm>
              <a:off x="5316536" y="4840287"/>
              <a:ext cx="1454614"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Ltd. Partnerships</a:t>
              </a:r>
            </a:p>
          </p:txBody>
        </p:sp>
        <p:pic>
          <p:nvPicPr>
            <p:cNvPr id="169" name="Picture 33" descr="j0202500"/>
            <p:cNvPicPr>
              <a:picLocks noChangeAspect="1" noChangeArrowheads="1"/>
            </p:cNvPicPr>
            <p:nvPr/>
          </p:nvPicPr>
          <p:blipFill>
            <a:blip r:embed="rId5" cstate="print"/>
            <a:srcRect/>
            <a:stretch>
              <a:fillRect/>
            </a:stretch>
          </p:blipFill>
          <p:spPr bwMode="auto">
            <a:xfrm>
              <a:off x="6559550" y="4092575"/>
              <a:ext cx="357187" cy="442913"/>
            </a:xfrm>
            <a:prstGeom prst="rect">
              <a:avLst/>
            </a:prstGeom>
            <a:noFill/>
            <a:ln w="9525">
              <a:noFill/>
              <a:miter lim="800000"/>
              <a:headEnd/>
              <a:tailEnd/>
            </a:ln>
          </p:spPr>
        </p:pic>
        <p:pic>
          <p:nvPicPr>
            <p:cNvPr id="170" name="Picture 34" descr="j0202500"/>
            <p:cNvPicPr>
              <a:picLocks noChangeAspect="1" noChangeArrowheads="1"/>
            </p:cNvPicPr>
            <p:nvPr/>
          </p:nvPicPr>
          <p:blipFill>
            <a:blip r:embed="rId5" cstate="print"/>
            <a:srcRect/>
            <a:stretch>
              <a:fillRect/>
            </a:stretch>
          </p:blipFill>
          <p:spPr bwMode="auto">
            <a:xfrm>
              <a:off x="6850062" y="4159250"/>
              <a:ext cx="242888" cy="347663"/>
            </a:xfrm>
            <a:prstGeom prst="rect">
              <a:avLst/>
            </a:prstGeom>
            <a:noFill/>
            <a:ln w="9525">
              <a:noFill/>
              <a:miter lim="800000"/>
              <a:headEnd/>
              <a:tailEnd/>
            </a:ln>
          </p:spPr>
        </p:pic>
        <p:pic>
          <p:nvPicPr>
            <p:cNvPr id="171" name="Picture 35" descr="j0434888"/>
            <p:cNvPicPr>
              <a:picLocks noChangeAspect="1" noChangeArrowheads="1"/>
            </p:cNvPicPr>
            <p:nvPr/>
          </p:nvPicPr>
          <p:blipFill>
            <a:blip r:embed="rId6" cstate="print"/>
            <a:srcRect/>
            <a:stretch>
              <a:fillRect/>
            </a:stretch>
          </p:blipFill>
          <p:spPr bwMode="auto">
            <a:xfrm>
              <a:off x="5272087" y="4371975"/>
              <a:ext cx="352425" cy="352425"/>
            </a:xfrm>
            <a:prstGeom prst="rect">
              <a:avLst/>
            </a:prstGeom>
            <a:noFill/>
            <a:ln w="9525">
              <a:noFill/>
              <a:miter lim="800000"/>
              <a:headEnd/>
              <a:tailEnd/>
            </a:ln>
          </p:spPr>
        </p:pic>
        <p:pic>
          <p:nvPicPr>
            <p:cNvPr id="172" name="Picture 37" descr="j0432622"/>
            <p:cNvPicPr>
              <a:picLocks noChangeAspect="1" noChangeArrowheads="1"/>
            </p:cNvPicPr>
            <p:nvPr/>
          </p:nvPicPr>
          <p:blipFill>
            <a:blip r:embed="rId7" cstate="print"/>
            <a:srcRect/>
            <a:stretch>
              <a:fillRect/>
            </a:stretch>
          </p:blipFill>
          <p:spPr bwMode="auto">
            <a:xfrm>
              <a:off x="5854700" y="4464050"/>
              <a:ext cx="361950" cy="361950"/>
            </a:xfrm>
            <a:prstGeom prst="rect">
              <a:avLst/>
            </a:prstGeom>
            <a:noFill/>
            <a:ln w="9525">
              <a:noFill/>
              <a:miter lim="800000"/>
              <a:headEnd/>
              <a:tailEnd/>
            </a:ln>
          </p:spPr>
        </p:pic>
        <p:sp>
          <p:nvSpPr>
            <p:cNvPr id="173" name="Text Box 38"/>
            <p:cNvSpPr txBox="1">
              <a:spLocks noChangeArrowheads="1"/>
            </p:cNvSpPr>
            <p:nvPr/>
          </p:nvSpPr>
          <p:spPr bwMode="auto">
            <a:xfrm>
              <a:off x="7681911" y="3883026"/>
              <a:ext cx="535329"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Banks</a:t>
              </a:r>
            </a:p>
          </p:txBody>
        </p:sp>
        <p:sp>
          <p:nvSpPr>
            <p:cNvPr id="174" name="Text Box 39"/>
            <p:cNvSpPr txBox="1">
              <a:spLocks noChangeArrowheads="1"/>
            </p:cNvSpPr>
            <p:nvPr/>
          </p:nvSpPr>
          <p:spPr bwMode="auto">
            <a:xfrm>
              <a:off x="6646864" y="3598866"/>
              <a:ext cx="483642"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Cities</a:t>
              </a:r>
            </a:p>
          </p:txBody>
        </p:sp>
        <p:pic>
          <p:nvPicPr>
            <p:cNvPr id="175" name="Picture 46" descr="j0434888"/>
            <p:cNvPicPr>
              <a:picLocks noChangeAspect="1" noChangeArrowheads="1"/>
            </p:cNvPicPr>
            <p:nvPr/>
          </p:nvPicPr>
          <p:blipFill>
            <a:blip r:embed="rId8" cstate="print"/>
            <a:srcRect/>
            <a:stretch>
              <a:fillRect/>
            </a:stretch>
          </p:blipFill>
          <p:spPr bwMode="auto">
            <a:xfrm>
              <a:off x="7831137" y="4413250"/>
              <a:ext cx="361950" cy="409575"/>
            </a:xfrm>
            <a:prstGeom prst="rect">
              <a:avLst/>
            </a:prstGeom>
            <a:noFill/>
            <a:ln w="9525">
              <a:noFill/>
              <a:miter lim="800000"/>
              <a:headEnd/>
              <a:tailEnd/>
            </a:ln>
          </p:spPr>
        </p:pic>
        <p:pic>
          <p:nvPicPr>
            <p:cNvPr id="176" name="Picture 47" descr="j0434807"/>
            <p:cNvPicPr>
              <a:picLocks noChangeAspect="1" noChangeArrowheads="1"/>
            </p:cNvPicPr>
            <p:nvPr/>
          </p:nvPicPr>
          <p:blipFill>
            <a:blip r:embed="rId9" cstate="print"/>
            <a:srcRect/>
            <a:stretch>
              <a:fillRect/>
            </a:stretch>
          </p:blipFill>
          <p:spPr bwMode="auto">
            <a:xfrm>
              <a:off x="6578600" y="3097213"/>
              <a:ext cx="447675" cy="447675"/>
            </a:xfrm>
            <a:prstGeom prst="rect">
              <a:avLst/>
            </a:prstGeom>
            <a:noFill/>
            <a:ln w="9525">
              <a:noFill/>
              <a:miter lim="800000"/>
              <a:headEnd/>
              <a:tailEnd/>
            </a:ln>
          </p:spPr>
        </p:pic>
        <p:pic>
          <p:nvPicPr>
            <p:cNvPr id="177" name="Picture 51" descr="j0431640"/>
            <p:cNvPicPr>
              <a:picLocks noChangeArrowheads="1"/>
            </p:cNvPicPr>
            <p:nvPr/>
          </p:nvPicPr>
          <p:blipFill>
            <a:blip r:embed="rId10" cstate="print"/>
            <a:srcRect/>
            <a:stretch>
              <a:fillRect/>
            </a:stretch>
          </p:blipFill>
          <p:spPr bwMode="auto">
            <a:xfrm>
              <a:off x="5472112" y="4460875"/>
              <a:ext cx="365125" cy="365125"/>
            </a:xfrm>
            <a:prstGeom prst="rect">
              <a:avLst/>
            </a:prstGeom>
            <a:noFill/>
            <a:ln w="9525">
              <a:noFill/>
              <a:miter lim="800000"/>
              <a:headEnd/>
              <a:tailEnd/>
            </a:ln>
          </p:spPr>
        </p:pic>
        <p:grpSp>
          <p:nvGrpSpPr>
            <p:cNvPr id="4" name="Group 52"/>
            <p:cNvGrpSpPr>
              <a:grpSpLocks/>
            </p:cNvGrpSpPr>
            <p:nvPr/>
          </p:nvGrpSpPr>
          <p:grpSpPr bwMode="auto">
            <a:xfrm>
              <a:off x="7472362" y="3084510"/>
              <a:ext cx="762000" cy="760411"/>
              <a:chOff x="4992" y="1421"/>
              <a:chExt cx="480" cy="479"/>
            </a:xfrm>
          </p:grpSpPr>
          <p:pic>
            <p:nvPicPr>
              <p:cNvPr id="190" name="Picture 53" descr="bl00544a"/>
              <p:cNvPicPr>
                <a:picLocks noChangeAspect="1" noChangeArrowheads="1"/>
              </p:cNvPicPr>
              <p:nvPr/>
            </p:nvPicPr>
            <p:blipFill>
              <a:blip r:embed="rId11" cstate="print"/>
              <a:srcRect/>
              <a:stretch>
                <a:fillRect/>
              </a:stretch>
            </p:blipFill>
            <p:spPr bwMode="auto">
              <a:xfrm>
                <a:off x="4992" y="1743"/>
                <a:ext cx="176" cy="157"/>
              </a:xfrm>
              <a:prstGeom prst="rect">
                <a:avLst/>
              </a:prstGeom>
              <a:noFill/>
              <a:ln w="9525">
                <a:noFill/>
                <a:miter lim="800000"/>
                <a:headEnd/>
                <a:tailEnd/>
              </a:ln>
            </p:spPr>
          </p:pic>
          <p:pic>
            <p:nvPicPr>
              <p:cNvPr id="191" name="Picture 54" descr="j0434847"/>
              <p:cNvPicPr>
                <a:picLocks noChangeArrowheads="1"/>
              </p:cNvPicPr>
              <p:nvPr/>
            </p:nvPicPr>
            <p:blipFill>
              <a:blip r:embed="rId12" cstate="print"/>
              <a:srcRect/>
              <a:stretch>
                <a:fillRect/>
              </a:stretch>
            </p:blipFill>
            <p:spPr bwMode="auto">
              <a:xfrm>
                <a:off x="5117" y="1421"/>
                <a:ext cx="259" cy="259"/>
              </a:xfrm>
              <a:prstGeom prst="rect">
                <a:avLst/>
              </a:prstGeom>
              <a:noFill/>
              <a:ln w="9525">
                <a:noFill/>
                <a:miter lim="800000"/>
                <a:headEnd/>
                <a:tailEnd/>
              </a:ln>
            </p:spPr>
          </p:pic>
          <p:sp>
            <p:nvSpPr>
              <p:cNvPr id="192" name="Freeform 55"/>
              <p:cNvSpPr>
                <a:spLocks/>
              </p:cNvSpPr>
              <p:nvPr/>
            </p:nvSpPr>
            <p:spPr bwMode="auto">
              <a:xfrm>
                <a:off x="5088" y="1656"/>
                <a:ext cx="288" cy="96"/>
              </a:xfrm>
              <a:custGeom>
                <a:avLst/>
                <a:gdLst>
                  <a:gd name="T0" fmla="*/ 0 w 192"/>
                  <a:gd name="T1" fmla="*/ 96 h 96"/>
                  <a:gd name="T2" fmla="*/ 0 w 192"/>
                  <a:gd name="T3" fmla="*/ 48 h 96"/>
                  <a:gd name="T4" fmla="*/ 96 w 192"/>
                  <a:gd name="T5" fmla="*/ 48 h 96"/>
                  <a:gd name="T6" fmla="*/ 96 w 192"/>
                  <a:gd name="T7" fmla="*/ 0 h 96"/>
                  <a:gd name="T8" fmla="*/ 96 w 192"/>
                  <a:gd name="T9" fmla="*/ 48 h 96"/>
                  <a:gd name="T10" fmla="*/ 192 w 192"/>
                  <a:gd name="T11" fmla="*/ 48 h 96"/>
                  <a:gd name="T12" fmla="*/ 192 w 192"/>
                  <a:gd name="T13" fmla="*/ 96 h 96"/>
                  <a:gd name="T14" fmla="*/ 0 60000 65536"/>
                  <a:gd name="T15" fmla="*/ 0 60000 65536"/>
                  <a:gd name="T16" fmla="*/ 0 60000 65536"/>
                  <a:gd name="T17" fmla="*/ 0 60000 65536"/>
                  <a:gd name="T18" fmla="*/ 0 60000 65536"/>
                  <a:gd name="T19" fmla="*/ 0 60000 65536"/>
                  <a:gd name="T20" fmla="*/ 0 60000 65536"/>
                  <a:gd name="T21" fmla="*/ 0 w 192"/>
                  <a:gd name="T22" fmla="*/ 0 h 96"/>
                  <a:gd name="T23" fmla="*/ 192 w 192"/>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2" h="96">
                    <a:moveTo>
                      <a:pt x="0" y="96"/>
                    </a:moveTo>
                    <a:lnTo>
                      <a:pt x="0" y="48"/>
                    </a:lnTo>
                    <a:lnTo>
                      <a:pt x="96" y="48"/>
                    </a:lnTo>
                    <a:lnTo>
                      <a:pt x="96" y="0"/>
                    </a:lnTo>
                    <a:lnTo>
                      <a:pt x="96" y="48"/>
                    </a:lnTo>
                    <a:lnTo>
                      <a:pt x="192" y="48"/>
                    </a:lnTo>
                    <a:lnTo>
                      <a:pt x="192" y="96"/>
                    </a:lnTo>
                  </a:path>
                </a:pathLst>
              </a:custGeom>
              <a:noFill/>
              <a:ln w="12700">
                <a:solidFill>
                  <a:schemeClr val="tx1"/>
                </a:solidFill>
                <a:round/>
                <a:headEnd/>
                <a:tailEnd/>
              </a:ln>
            </p:spPr>
            <p:txBody>
              <a:bodyPr wrap="none" anchor="ctr"/>
              <a:lstStyle/>
              <a:p>
                <a:endParaRPr lang="en-US" sz="1200" dirty="0"/>
              </a:p>
            </p:txBody>
          </p:sp>
          <p:pic>
            <p:nvPicPr>
              <p:cNvPr id="193" name="Picture 56" descr="bl00544a"/>
              <p:cNvPicPr>
                <a:picLocks noChangeAspect="1" noChangeArrowheads="1"/>
              </p:cNvPicPr>
              <p:nvPr/>
            </p:nvPicPr>
            <p:blipFill>
              <a:blip r:embed="rId11" cstate="print"/>
              <a:srcRect/>
              <a:stretch>
                <a:fillRect/>
              </a:stretch>
            </p:blipFill>
            <p:spPr bwMode="auto">
              <a:xfrm>
                <a:off x="5296" y="1743"/>
                <a:ext cx="176" cy="157"/>
              </a:xfrm>
              <a:prstGeom prst="rect">
                <a:avLst/>
              </a:prstGeom>
              <a:noFill/>
              <a:ln w="9525">
                <a:noFill/>
                <a:miter lim="800000"/>
                <a:headEnd/>
                <a:tailEnd/>
              </a:ln>
            </p:spPr>
          </p:pic>
        </p:grpSp>
        <p:grpSp>
          <p:nvGrpSpPr>
            <p:cNvPr id="5" name="Group 57"/>
            <p:cNvGrpSpPr>
              <a:grpSpLocks/>
            </p:cNvGrpSpPr>
            <p:nvPr/>
          </p:nvGrpSpPr>
          <p:grpSpPr bwMode="auto">
            <a:xfrm>
              <a:off x="5262567" y="3121024"/>
              <a:ext cx="1285876" cy="946150"/>
              <a:chOff x="3600" y="1444"/>
              <a:chExt cx="810" cy="596"/>
            </a:xfrm>
          </p:grpSpPr>
          <p:sp>
            <p:nvSpPr>
              <p:cNvPr id="182" name="Text Box 58"/>
              <p:cNvSpPr txBox="1">
                <a:spLocks noChangeArrowheads="1"/>
              </p:cNvSpPr>
              <p:nvPr/>
            </p:nvSpPr>
            <p:spPr bwMode="auto">
              <a:xfrm>
                <a:off x="3710" y="1942"/>
                <a:ext cx="700" cy="98"/>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Corporations</a:t>
                </a:r>
              </a:p>
            </p:txBody>
          </p:sp>
          <p:pic>
            <p:nvPicPr>
              <p:cNvPr id="183" name="Picture 59"/>
              <p:cNvPicPr>
                <a:picLocks noChangeAspect="1" noChangeArrowheads="1"/>
              </p:cNvPicPr>
              <p:nvPr/>
            </p:nvPicPr>
            <p:blipFill>
              <a:blip r:embed="rId13" cstate="print"/>
              <a:srcRect/>
              <a:stretch>
                <a:fillRect/>
              </a:stretch>
            </p:blipFill>
            <p:spPr bwMode="auto">
              <a:xfrm>
                <a:off x="3600" y="1736"/>
                <a:ext cx="195" cy="172"/>
              </a:xfrm>
              <a:prstGeom prst="rect">
                <a:avLst/>
              </a:prstGeom>
              <a:noFill/>
              <a:ln w="9525">
                <a:noFill/>
                <a:miter lim="800000"/>
                <a:headEnd/>
                <a:tailEnd/>
              </a:ln>
            </p:spPr>
          </p:pic>
          <p:pic>
            <p:nvPicPr>
              <p:cNvPr id="184" name="Picture 60"/>
              <p:cNvPicPr>
                <a:picLocks noChangeAspect="1" noChangeArrowheads="1"/>
              </p:cNvPicPr>
              <p:nvPr/>
            </p:nvPicPr>
            <p:blipFill>
              <a:blip r:embed="rId14" cstate="print"/>
              <a:srcRect/>
              <a:stretch>
                <a:fillRect/>
              </a:stretch>
            </p:blipFill>
            <p:spPr bwMode="auto">
              <a:xfrm>
                <a:off x="4076" y="1736"/>
                <a:ext cx="196" cy="172"/>
              </a:xfrm>
              <a:prstGeom prst="rect">
                <a:avLst/>
              </a:prstGeom>
              <a:noFill/>
              <a:ln w="9525">
                <a:noFill/>
                <a:miter lim="800000"/>
                <a:headEnd/>
                <a:tailEnd/>
              </a:ln>
            </p:spPr>
          </p:pic>
          <p:pic>
            <p:nvPicPr>
              <p:cNvPr id="185" name="Picture 61"/>
              <p:cNvPicPr>
                <a:picLocks noChangeAspect="1" noChangeArrowheads="1"/>
              </p:cNvPicPr>
              <p:nvPr/>
            </p:nvPicPr>
            <p:blipFill>
              <a:blip r:embed="rId13" cstate="print"/>
              <a:srcRect/>
              <a:stretch>
                <a:fillRect/>
              </a:stretch>
            </p:blipFill>
            <p:spPr bwMode="auto">
              <a:xfrm>
                <a:off x="3855" y="1736"/>
                <a:ext cx="194" cy="172"/>
              </a:xfrm>
              <a:prstGeom prst="rect">
                <a:avLst/>
              </a:prstGeom>
              <a:noFill/>
              <a:ln w="9525">
                <a:noFill/>
                <a:miter lim="800000"/>
                <a:headEnd/>
                <a:tailEnd/>
              </a:ln>
            </p:spPr>
          </p:pic>
          <p:cxnSp>
            <p:nvCxnSpPr>
              <p:cNvPr id="186" name="AutoShape 62"/>
              <p:cNvCxnSpPr>
                <a:cxnSpLocks noChangeShapeType="1"/>
              </p:cNvCxnSpPr>
              <p:nvPr/>
            </p:nvCxnSpPr>
            <p:spPr bwMode="auto">
              <a:xfrm rot="5400000">
                <a:off x="3784" y="1570"/>
                <a:ext cx="80" cy="252"/>
              </a:xfrm>
              <a:prstGeom prst="bentConnector3">
                <a:avLst>
                  <a:gd name="adj1" fmla="val 50000"/>
                </a:avLst>
              </a:prstGeom>
              <a:noFill/>
              <a:ln w="19050">
                <a:solidFill>
                  <a:schemeClr val="tx1"/>
                </a:solidFill>
                <a:miter lim="800000"/>
                <a:headEnd/>
                <a:tailEnd/>
              </a:ln>
            </p:spPr>
          </p:cxnSp>
          <p:cxnSp>
            <p:nvCxnSpPr>
              <p:cNvPr id="187" name="AutoShape 63"/>
              <p:cNvCxnSpPr>
                <a:cxnSpLocks noChangeShapeType="1"/>
              </p:cNvCxnSpPr>
              <p:nvPr/>
            </p:nvCxnSpPr>
            <p:spPr bwMode="auto">
              <a:xfrm rot="16200000" flipH="1">
                <a:off x="3911" y="1695"/>
                <a:ext cx="80" cy="2"/>
              </a:xfrm>
              <a:prstGeom prst="bentConnector3">
                <a:avLst>
                  <a:gd name="adj1" fmla="val 50000"/>
                </a:avLst>
              </a:prstGeom>
              <a:noFill/>
              <a:ln w="19050">
                <a:solidFill>
                  <a:schemeClr val="tx1"/>
                </a:solidFill>
                <a:miter lim="800000"/>
                <a:headEnd/>
                <a:tailEnd/>
              </a:ln>
            </p:spPr>
          </p:cxnSp>
          <p:cxnSp>
            <p:nvCxnSpPr>
              <p:cNvPr id="188" name="AutoShape 64"/>
              <p:cNvCxnSpPr>
                <a:cxnSpLocks noChangeShapeType="1"/>
              </p:cNvCxnSpPr>
              <p:nvPr/>
            </p:nvCxnSpPr>
            <p:spPr bwMode="auto">
              <a:xfrm rot="16200000" flipH="1">
                <a:off x="4022" y="1584"/>
                <a:ext cx="80" cy="224"/>
              </a:xfrm>
              <a:prstGeom prst="bentConnector3">
                <a:avLst>
                  <a:gd name="adj1" fmla="val 50000"/>
                </a:avLst>
              </a:prstGeom>
              <a:noFill/>
              <a:ln w="19050">
                <a:solidFill>
                  <a:schemeClr val="tx1"/>
                </a:solidFill>
                <a:miter lim="800000"/>
                <a:headEnd/>
                <a:tailEnd/>
              </a:ln>
            </p:spPr>
          </p:cxnSp>
          <p:pic>
            <p:nvPicPr>
              <p:cNvPr id="189" name="Picture 65" descr="office-building"/>
              <p:cNvPicPr>
                <a:picLocks noChangeAspect="1" noChangeArrowheads="1"/>
              </p:cNvPicPr>
              <p:nvPr/>
            </p:nvPicPr>
            <p:blipFill>
              <a:blip r:embed="rId15" cstate="print"/>
              <a:srcRect/>
              <a:stretch>
                <a:fillRect/>
              </a:stretch>
            </p:blipFill>
            <p:spPr bwMode="auto">
              <a:xfrm>
                <a:off x="3846" y="1444"/>
                <a:ext cx="220" cy="218"/>
              </a:xfrm>
              <a:prstGeom prst="rect">
                <a:avLst/>
              </a:prstGeom>
              <a:noFill/>
              <a:ln w="9525">
                <a:noFill/>
                <a:miter lim="800000"/>
                <a:headEnd/>
                <a:tailEnd/>
              </a:ln>
            </p:spPr>
          </p:pic>
        </p:grpSp>
        <p:pic>
          <p:nvPicPr>
            <p:cNvPr id="180" name="Rectangle 10292"/>
            <p:cNvPicPr>
              <a:picLocks noChangeAspect="1"/>
            </p:cNvPicPr>
            <p:nvPr/>
          </p:nvPicPr>
          <p:blipFill>
            <a:blip r:embed="rId16" cstate="print"/>
            <a:srcRect/>
            <a:stretch>
              <a:fillRect/>
            </a:stretch>
          </p:blipFill>
          <p:spPr bwMode="auto">
            <a:xfrm>
              <a:off x="7540625" y="4430713"/>
              <a:ext cx="338137" cy="338137"/>
            </a:xfrm>
            <a:prstGeom prst="rect">
              <a:avLst/>
            </a:prstGeom>
            <a:noFill/>
            <a:ln w="9525">
              <a:noFill/>
              <a:miter lim="800000"/>
              <a:headEnd/>
              <a:tailEnd/>
            </a:ln>
          </p:spPr>
        </p:pic>
        <p:sp>
          <p:nvSpPr>
            <p:cNvPr id="181" name="AutoShape 67"/>
            <p:cNvSpPr>
              <a:spLocks noChangeArrowheads="1"/>
            </p:cNvSpPr>
            <p:nvPr/>
          </p:nvSpPr>
          <p:spPr bwMode="auto">
            <a:xfrm>
              <a:off x="5029203" y="2895603"/>
              <a:ext cx="3509962" cy="2271711"/>
            </a:xfrm>
            <a:prstGeom prst="roundRect">
              <a:avLst>
                <a:gd name="adj" fmla="val 5606"/>
              </a:avLst>
            </a:prstGeom>
            <a:noFill/>
            <a:ln w="25400">
              <a:solidFill>
                <a:schemeClr val="bg2"/>
              </a:solidFill>
              <a:prstDash val="sysDot"/>
              <a:round/>
              <a:headEnd/>
              <a:tailEnd/>
            </a:ln>
          </p:spPr>
          <p:txBody>
            <a:bodyPr wrap="none" anchor="ctr"/>
            <a:lstStyle/>
            <a:p>
              <a:pPr>
                <a:spcBef>
                  <a:spcPct val="50000"/>
                </a:spcBef>
              </a:pPr>
              <a:endParaRPr lang="en-US" sz="700" dirty="0">
                <a:latin typeface="Arial" charset="0"/>
              </a:endParaRPr>
            </a:p>
          </p:txBody>
        </p:sp>
      </p:grpSp>
      <p:grpSp>
        <p:nvGrpSpPr>
          <p:cNvPr id="6" name="Group 63"/>
          <p:cNvGrpSpPr/>
          <p:nvPr/>
        </p:nvGrpSpPr>
        <p:grpSpPr>
          <a:xfrm>
            <a:off x="7010400" y="5257800"/>
            <a:ext cx="1555715" cy="1143000"/>
            <a:chOff x="5029200" y="2895600"/>
            <a:chExt cx="3619851" cy="2271713"/>
          </a:xfrm>
        </p:grpSpPr>
        <p:sp>
          <p:nvSpPr>
            <p:cNvPr id="195" name="Text Box 28"/>
            <p:cNvSpPr txBox="1">
              <a:spLocks noChangeArrowheads="1"/>
            </p:cNvSpPr>
            <p:nvPr/>
          </p:nvSpPr>
          <p:spPr bwMode="auto">
            <a:xfrm>
              <a:off x="6475413" y="4581527"/>
              <a:ext cx="1004202" cy="309676"/>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Insurance</a:t>
              </a:r>
              <a:br>
                <a:rPr lang="en-US" sz="600" b="1" dirty="0">
                  <a:latin typeface="Arial" charset="0"/>
                  <a:cs typeface="Arial" charset="0"/>
                </a:rPr>
              </a:br>
              <a:r>
                <a:rPr lang="en-US" sz="600" b="1" dirty="0">
                  <a:latin typeface="Arial" charset="0"/>
                  <a:cs typeface="Arial" charset="0"/>
                </a:rPr>
                <a:t> Companies</a:t>
              </a:r>
            </a:p>
          </p:txBody>
        </p:sp>
        <p:sp>
          <p:nvSpPr>
            <p:cNvPr id="196" name="Text Box 29"/>
            <p:cNvSpPr txBox="1">
              <a:spLocks noChangeArrowheads="1"/>
            </p:cNvSpPr>
            <p:nvPr/>
          </p:nvSpPr>
          <p:spPr bwMode="auto">
            <a:xfrm>
              <a:off x="7478714" y="4840287"/>
              <a:ext cx="1170337"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Broker/Dealer</a:t>
              </a:r>
            </a:p>
          </p:txBody>
        </p:sp>
        <p:sp>
          <p:nvSpPr>
            <p:cNvPr id="197" name="Text Box 32"/>
            <p:cNvSpPr txBox="1">
              <a:spLocks noChangeArrowheads="1"/>
            </p:cNvSpPr>
            <p:nvPr/>
          </p:nvSpPr>
          <p:spPr bwMode="auto">
            <a:xfrm>
              <a:off x="5316536" y="4840287"/>
              <a:ext cx="1454614"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Ltd. Partnerships</a:t>
              </a:r>
            </a:p>
          </p:txBody>
        </p:sp>
        <p:pic>
          <p:nvPicPr>
            <p:cNvPr id="198" name="Picture 33" descr="j0202500"/>
            <p:cNvPicPr>
              <a:picLocks noChangeAspect="1" noChangeArrowheads="1"/>
            </p:cNvPicPr>
            <p:nvPr/>
          </p:nvPicPr>
          <p:blipFill>
            <a:blip r:embed="rId5" cstate="print"/>
            <a:srcRect/>
            <a:stretch>
              <a:fillRect/>
            </a:stretch>
          </p:blipFill>
          <p:spPr bwMode="auto">
            <a:xfrm>
              <a:off x="6559550" y="4092575"/>
              <a:ext cx="357187" cy="442913"/>
            </a:xfrm>
            <a:prstGeom prst="rect">
              <a:avLst/>
            </a:prstGeom>
            <a:noFill/>
            <a:ln w="9525">
              <a:noFill/>
              <a:miter lim="800000"/>
              <a:headEnd/>
              <a:tailEnd/>
            </a:ln>
          </p:spPr>
        </p:pic>
        <p:pic>
          <p:nvPicPr>
            <p:cNvPr id="199" name="Picture 34" descr="j0202500"/>
            <p:cNvPicPr>
              <a:picLocks noChangeAspect="1" noChangeArrowheads="1"/>
            </p:cNvPicPr>
            <p:nvPr/>
          </p:nvPicPr>
          <p:blipFill>
            <a:blip r:embed="rId5" cstate="print"/>
            <a:srcRect/>
            <a:stretch>
              <a:fillRect/>
            </a:stretch>
          </p:blipFill>
          <p:spPr bwMode="auto">
            <a:xfrm>
              <a:off x="6850062" y="4159250"/>
              <a:ext cx="242888" cy="347663"/>
            </a:xfrm>
            <a:prstGeom prst="rect">
              <a:avLst/>
            </a:prstGeom>
            <a:noFill/>
            <a:ln w="9525">
              <a:noFill/>
              <a:miter lim="800000"/>
              <a:headEnd/>
              <a:tailEnd/>
            </a:ln>
          </p:spPr>
        </p:pic>
        <p:pic>
          <p:nvPicPr>
            <p:cNvPr id="200" name="Picture 35" descr="j0434888"/>
            <p:cNvPicPr>
              <a:picLocks noChangeAspect="1" noChangeArrowheads="1"/>
            </p:cNvPicPr>
            <p:nvPr/>
          </p:nvPicPr>
          <p:blipFill>
            <a:blip r:embed="rId17" cstate="print"/>
            <a:srcRect/>
            <a:stretch>
              <a:fillRect/>
            </a:stretch>
          </p:blipFill>
          <p:spPr bwMode="auto">
            <a:xfrm>
              <a:off x="5272087" y="4371975"/>
              <a:ext cx="352425" cy="352425"/>
            </a:xfrm>
            <a:prstGeom prst="rect">
              <a:avLst/>
            </a:prstGeom>
            <a:noFill/>
            <a:ln w="9525">
              <a:noFill/>
              <a:miter lim="800000"/>
              <a:headEnd/>
              <a:tailEnd/>
            </a:ln>
          </p:spPr>
        </p:pic>
        <p:pic>
          <p:nvPicPr>
            <p:cNvPr id="201" name="Picture 37" descr="j0432622"/>
            <p:cNvPicPr>
              <a:picLocks noChangeAspect="1" noChangeArrowheads="1"/>
            </p:cNvPicPr>
            <p:nvPr/>
          </p:nvPicPr>
          <p:blipFill>
            <a:blip r:embed="rId18" cstate="print"/>
            <a:srcRect/>
            <a:stretch>
              <a:fillRect/>
            </a:stretch>
          </p:blipFill>
          <p:spPr bwMode="auto">
            <a:xfrm>
              <a:off x="5854700" y="4464050"/>
              <a:ext cx="361950" cy="361950"/>
            </a:xfrm>
            <a:prstGeom prst="rect">
              <a:avLst/>
            </a:prstGeom>
            <a:noFill/>
            <a:ln w="9525">
              <a:noFill/>
              <a:miter lim="800000"/>
              <a:headEnd/>
              <a:tailEnd/>
            </a:ln>
          </p:spPr>
        </p:pic>
        <p:sp>
          <p:nvSpPr>
            <p:cNvPr id="202" name="Text Box 38"/>
            <p:cNvSpPr txBox="1">
              <a:spLocks noChangeArrowheads="1"/>
            </p:cNvSpPr>
            <p:nvPr/>
          </p:nvSpPr>
          <p:spPr bwMode="auto">
            <a:xfrm>
              <a:off x="7681911" y="3883026"/>
              <a:ext cx="535329"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Banks</a:t>
              </a:r>
            </a:p>
          </p:txBody>
        </p:sp>
        <p:sp>
          <p:nvSpPr>
            <p:cNvPr id="203" name="Text Box 39"/>
            <p:cNvSpPr txBox="1">
              <a:spLocks noChangeArrowheads="1"/>
            </p:cNvSpPr>
            <p:nvPr/>
          </p:nvSpPr>
          <p:spPr bwMode="auto">
            <a:xfrm>
              <a:off x="6646864" y="3598866"/>
              <a:ext cx="483642"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Cities</a:t>
              </a:r>
            </a:p>
          </p:txBody>
        </p:sp>
        <p:pic>
          <p:nvPicPr>
            <p:cNvPr id="204" name="Picture 46" descr="j0434888"/>
            <p:cNvPicPr>
              <a:picLocks noChangeAspect="1" noChangeArrowheads="1"/>
            </p:cNvPicPr>
            <p:nvPr/>
          </p:nvPicPr>
          <p:blipFill>
            <a:blip r:embed="rId19" cstate="print"/>
            <a:srcRect/>
            <a:stretch>
              <a:fillRect/>
            </a:stretch>
          </p:blipFill>
          <p:spPr bwMode="auto">
            <a:xfrm>
              <a:off x="7831137" y="4413250"/>
              <a:ext cx="361950" cy="409575"/>
            </a:xfrm>
            <a:prstGeom prst="rect">
              <a:avLst/>
            </a:prstGeom>
            <a:noFill/>
            <a:ln w="9525">
              <a:noFill/>
              <a:miter lim="800000"/>
              <a:headEnd/>
              <a:tailEnd/>
            </a:ln>
          </p:spPr>
        </p:pic>
        <p:pic>
          <p:nvPicPr>
            <p:cNvPr id="205" name="Picture 47" descr="j0434807"/>
            <p:cNvPicPr>
              <a:picLocks noChangeAspect="1" noChangeArrowheads="1"/>
            </p:cNvPicPr>
            <p:nvPr/>
          </p:nvPicPr>
          <p:blipFill>
            <a:blip r:embed="rId20" cstate="print"/>
            <a:srcRect/>
            <a:stretch>
              <a:fillRect/>
            </a:stretch>
          </p:blipFill>
          <p:spPr bwMode="auto">
            <a:xfrm>
              <a:off x="6578600" y="3097213"/>
              <a:ext cx="447675" cy="447675"/>
            </a:xfrm>
            <a:prstGeom prst="rect">
              <a:avLst/>
            </a:prstGeom>
            <a:noFill/>
            <a:ln w="9525">
              <a:noFill/>
              <a:miter lim="800000"/>
              <a:headEnd/>
              <a:tailEnd/>
            </a:ln>
          </p:spPr>
        </p:pic>
        <p:pic>
          <p:nvPicPr>
            <p:cNvPr id="206" name="Picture 51" descr="j0431640"/>
            <p:cNvPicPr>
              <a:picLocks noChangeArrowheads="1"/>
            </p:cNvPicPr>
            <p:nvPr/>
          </p:nvPicPr>
          <p:blipFill>
            <a:blip r:embed="rId21" cstate="print"/>
            <a:srcRect/>
            <a:stretch>
              <a:fillRect/>
            </a:stretch>
          </p:blipFill>
          <p:spPr bwMode="auto">
            <a:xfrm>
              <a:off x="5472112" y="4460875"/>
              <a:ext cx="365125" cy="365125"/>
            </a:xfrm>
            <a:prstGeom prst="rect">
              <a:avLst/>
            </a:prstGeom>
            <a:noFill/>
            <a:ln w="9525">
              <a:noFill/>
              <a:miter lim="800000"/>
              <a:headEnd/>
              <a:tailEnd/>
            </a:ln>
          </p:spPr>
        </p:pic>
        <p:grpSp>
          <p:nvGrpSpPr>
            <p:cNvPr id="7" name="Group 52"/>
            <p:cNvGrpSpPr>
              <a:grpSpLocks/>
            </p:cNvGrpSpPr>
            <p:nvPr/>
          </p:nvGrpSpPr>
          <p:grpSpPr bwMode="auto">
            <a:xfrm>
              <a:off x="7472362" y="3084510"/>
              <a:ext cx="762000" cy="760411"/>
              <a:chOff x="4992" y="1421"/>
              <a:chExt cx="480" cy="479"/>
            </a:xfrm>
          </p:grpSpPr>
          <p:pic>
            <p:nvPicPr>
              <p:cNvPr id="219" name="Picture 53" descr="bl00544a"/>
              <p:cNvPicPr>
                <a:picLocks noChangeAspect="1" noChangeArrowheads="1"/>
              </p:cNvPicPr>
              <p:nvPr/>
            </p:nvPicPr>
            <p:blipFill>
              <a:blip r:embed="rId11" cstate="print"/>
              <a:srcRect/>
              <a:stretch>
                <a:fillRect/>
              </a:stretch>
            </p:blipFill>
            <p:spPr bwMode="auto">
              <a:xfrm>
                <a:off x="4992" y="1743"/>
                <a:ext cx="176" cy="157"/>
              </a:xfrm>
              <a:prstGeom prst="rect">
                <a:avLst/>
              </a:prstGeom>
              <a:noFill/>
              <a:ln w="9525">
                <a:noFill/>
                <a:miter lim="800000"/>
                <a:headEnd/>
                <a:tailEnd/>
              </a:ln>
            </p:spPr>
          </p:pic>
          <p:pic>
            <p:nvPicPr>
              <p:cNvPr id="220" name="Picture 54" descr="j0434847"/>
              <p:cNvPicPr>
                <a:picLocks noChangeArrowheads="1"/>
              </p:cNvPicPr>
              <p:nvPr/>
            </p:nvPicPr>
            <p:blipFill>
              <a:blip r:embed="rId22" cstate="print"/>
              <a:srcRect/>
              <a:stretch>
                <a:fillRect/>
              </a:stretch>
            </p:blipFill>
            <p:spPr bwMode="auto">
              <a:xfrm>
                <a:off x="5117" y="1421"/>
                <a:ext cx="259" cy="259"/>
              </a:xfrm>
              <a:prstGeom prst="rect">
                <a:avLst/>
              </a:prstGeom>
              <a:noFill/>
              <a:ln w="9525">
                <a:noFill/>
                <a:miter lim="800000"/>
                <a:headEnd/>
                <a:tailEnd/>
              </a:ln>
            </p:spPr>
          </p:pic>
          <p:sp>
            <p:nvSpPr>
              <p:cNvPr id="221" name="Freeform 55"/>
              <p:cNvSpPr>
                <a:spLocks/>
              </p:cNvSpPr>
              <p:nvPr/>
            </p:nvSpPr>
            <p:spPr bwMode="auto">
              <a:xfrm>
                <a:off x="5088" y="1656"/>
                <a:ext cx="288" cy="96"/>
              </a:xfrm>
              <a:custGeom>
                <a:avLst/>
                <a:gdLst>
                  <a:gd name="T0" fmla="*/ 0 w 192"/>
                  <a:gd name="T1" fmla="*/ 96 h 96"/>
                  <a:gd name="T2" fmla="*/ 0 w 192"/>
                  <a:gd name="T3" fmla="*/ 48 h 96"/>
                  <a:gd name="T4" fmla="*/ 96 w 192"/>
                  <a:gd name="T5" fmla="*/ 48 h 96"/>
                  <a:gd name="T6" fmla="*/ 96 w 192"/>
                  <a:gd name="T7" fmla="*/ 0 h 96"/>
                  <a:gd name="T8" fmla="*/ 96 w 192"/>
                  <a:gd name="T9" fmla="*/ 48 h 96"/>
                  <a:gd name="T10" fmla="*/ 192 w 192"/>
                  <a:gd name="T11" fmla="*/ 48 h 96"/>
                  <a:gd name="T12" fmla="*/ 192 w 192"/>
                  <a:gd name="T13" fmla="*/ 96 h 96"/>
                  <a:gd name="T14" fmla="*/ 0 60000 65536"/>
                  <a:gd name="T15" fmla="*/ 0 60000 65536"/>
                  <a:gd name="T16" fmla="*/ 0 60000 65536"/>
                  <a:gd name="T17" fmla="*/ 0 60000 65536"/>
                  <a:gd name="T18" fmla="*/ 0 60000 65536"/>
                  <a:gd name="T19" fmla="*/ 0 60000 65536"/>
                  <a:gd name="T20" fmla="*/ 0 60000 65536"/>
                  <a:gd name="T21" fmla="*/ 0 w 192"/>
                  <a:gd name="T22" fmla="*/ 0 h 96"/>
                  <a:gd name="T23" fmla="*/ 192 w 192"/>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2" h="96">
                    <a:moveTo>
                      <a:pt x="0" y="96"/>
                    </a:moveTo>
                    <a:lnTo>
                      <a:pt x="0" y="48"/>
                    </a:lnTo>
                    <a:lnTo>
                      <a:pt x="96" y="48"/>
                    </a:lnTo>
                    <a:lnTo>
                      <a:pt x="96" y="0"/>
                    </a:lnTo>
                    <a:lnTo>
                      <a:pt x="96" y="48"/>
                    </a:lnTo>
                    <a:lnTo>
                      <a:pt x="192" y="48"/>
                    </a:lnTo>
                    <a:lnTo>
                      <a:pt x="192" y="96"/>
                    </a:lnTo>
                  </a:path>
                </a:pathLst>
              </a:custGeom>
              <a:noFill/>
              <a:ln w="12700">
                <a:solidFill>
                  <a:schemeClr val="tx1"/>
                </a:solidFill>
                <a:round/>
                <a:headEnd/>
                <a:tailEnd/>
              </a:ln>
            </p:spPr>
            <p:txBody>
              <a:bodyPr wrap="none" anchor="ctr"/>
              <a:lstStyle/>
              <a:p>
                <a:endParaRPr lang="en-US" sz="1200" dirty="0"/>
              </a:p>
            </p:txBody>
          </p:sp>
          <p:pic>
            <p:nvPicPr>
              <p:cNvPr id="222" name="Picture 56" descr="bl00544a"/>
              <p:cNvPicPr>
                <a:picLocks noChangeAspect="1" noChangeArrowheads="1"/>
              </p:cNvPicPr>
              <p:nvPr/>
            </p:nvPicPr>
            <p:blipFill>
              <a:blip r:embed="rId11" cstate="print"/>
              <a:srcRect/>
              <a:stretch>
                <a:fillRect/>
              </a:stretch>
            </p:blipFill>
            <p:spPr bwMode="auto">
              <a:xfrm>
                <a:off x="5296" y="1743"/>
                <a:ext cx="176" cy="157"/>
              </a:xfrm>
              <a:prstGeom prst="rect">
                <a:avLst/>
              </a:prstGeom>
              <a:noFill/>
              <a:ln w="9525">
                <a:noFill/>
                <a:miter lim="800000"/>
                <a:headEnd/>
                <a:tailEnd/>
              </a:ln>
            </p:spPr>
          </p:pic>
        </p:grpSp>
        <p:grpSp>
          <p:nvGrpSpPr>
            <p:cNvPr id="8" name="Group 57"/>
            <p:cNvGrpSpPr>
              <a:grpSpLocks/>
            </p:cNvGrpSpPr>
            <p:nvPr/>
          </p:nvGrpSpPr>
          <p:grpSpPr bwMode="auto">
            <a:xfrm>
              <a:off x="5262567" y="3121024"/>
              <a:ext cx="1285876" cy="946150"/>
              <a:chOff x="3600" y="1444"/>
              <a:chExt cx="810" cy="596"/>
            </a:xfrm>
          </p:grpSpPr>
          <p:sp>
            <p:nvSpPr>
              <p:cNvPr id="211" name="Text Box 58"/>
              <p:cNvSpPr txBox="1">
                <a:spLocks noChangeArrowheads="1"/>
              </p:cNvSpPr>
              <p:nvPr/>
            </p:nvSpPr>
            <p:spPr bwMode="auto">
              <a:xfrm>
                <a:off x="3710" y="1942"/>
                <a:ext cx="700" cy="98"/>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Corporations</a:t>
                </a:r>
              </a:p>
            </p:txBody>
          </p:sp>
          <p:pic>
            <p:nvPicPr>
              <p:cNvPr id="212" name="Picture 59"/>
              <p:cNvPicPr>
                <a:picLocks noChangeAspect="1" noChangeArrowheads="1"/>
              </p:cNvPicPr>
              <p:nvPr/>
            </p:nvPicPr>
            <p:blipFill>
              <a:blip r:embed="rId23" cstate="print"/>
              <a:srcRect/>
              <a:stretch>
                <a:fillRect/>
              </a:stretch>
            </p:blipFill>
            <p:spPr bwMode="auto">
              <a:xfrm>
                <a:off x="3600" y="1736"/>
                <a:ext cx="195" cy="172"/>
              </a:xfrm>
              <a:prstGeom prst="rect">
                <a:avLst/>
              </a:prstGeom>
              <a:noFill/>
              <a:ln w="9525">
                <a:noFill/>
                <a:miter lim="800000"/>
                <a:headEnd/>
                <a:tailEnd/>
              </a:ln>
            </p:spPr>
          </p:pic>
          <p:pic>
            <p:nvPicPr>
              <p:cNvPr id="213" name="Picture 60"/>
              <p:cNvPicPr>
                <a:picLocks noChangeAspect="1" noChangeArrowheads="1"/>
              </p:cNvPicPr>
              <p:nvPr/>
            </p:nvPicPr>
            <p:blipFill>
              <a:blip r:embed="rId24" cstate="print"/>
              <a:srcRect/>
              <a:stretch>
                <a:fillRect/>
              </a:stretch>
            </p:blipFill>
            <p:spPr bwMode="auto">
              <a:xfrm>
                <a:off x="4076" y="1736"/>
                <a:ext cx="196" cy="172"/>
              </a:xfrm>
              <a:prstGeom prst="rect">
                <a:avLst/>
              </a:prstGeom>
              <a:noFill/>
              <a:ln w="9525">
                <a:noFill/>
                <a:miter lim="800000"/>
                <a:headEnd/>
                <a:tailEnd/>
              </a:ln>
            </p:spPr>
          </p:pic>
          <p:pic>
            <p:nvPicPr>
              <p:cNvPr id="214" name="Picture 61"/>
              <p:cNvPicPr>
                <a:picLocks noChangeAspect="1" noChangeArrowheads="1"/>
              </p:cNvPicPr>
              <p:nvPr/>
            </p:nvPicPr>
            <p:blipFill>
              <a:blip r:embed="rId23" cstate="print"/>
              <a:srcRect/>
              <a:stretch>
                <a:fillRect/>
              </a:stretch>
            </p:blipFill>
            <p:spPr bwMode="auto">
              <a:xfrm>
                <a:off x="3855" y="1736"/>
                <a:ext cx="194" cy="172"/>
              </a:xfrm>
              <a:prstGeom prst="rect">
                <a:avLst/>
              </a:prstGeom>
              <a:noFill/>
              <a:ln w="9525">
                <a:noFill/>
                <a:miter lim="800000"/>
                <a:headEnd/>
                <a:tailEnd/>
              </a:ln>
            </p:spPr>
          </p:pic>
          <p:cxnSp>
            <p:nvCxnSpPr>
              <p:cNvPr id="215" name="AutoShape 62"/>
              <p:cNvCxnSpPr>
                <a:cxnSpLocks noChangeShapeType="1"/>
              </p:cNvCxnSpPr>
              <p:nvPr/>
            </p:nvCxnSpPr>
            <p:spPr bwMode="auto">
              <a:xfrm rot="5400000">
                <a:off x="3784" y="1570"/>
                <a:ext cx="80" cy="252"/>
              </a:xfrm>
              <a:prstGeom prst="bentConnector3">
                <a:avLst>
                  <a:gd name="adj1" fmla="val 50000"/>
                </a:avLst>
              </a:prstGeom>
              <a:noFill/>
              <a:ln w="19050">
                <a:solidFill>
                  <a:schemeClr val="tx1"/>
                </a:solidFill>
                <a:miter lim="800000"/>
                <a:headEnd/>
                <a:tailEnd/>
              </a:ln>
            </p:spPr>
          </p:cxnSp>
          <p:cxnSp>
            <p:nvCxnSpPr>
              <p:cNvPr id="216" name="AutoShape 63"/>
              <p:cNvCxnSpPr>
                <a:cxnSpLocks noChangeShapeType="1"/>
              </p:cNvCxnSpPr>
              <p:nvPr/>
            </p:nvCxnSpPr>
            <p:spPr bwMode="auto">
              <a:xfrm rot="16200000" flipH="1">
                <a:off x="3911" y="1695"/>
                <a:ext cx="80" cy="2"/>
              </a:xfrm>
              <a:prstGeom prst="bentConnector3">
                <a:avLst>
                  <a:gd name="adj1" fmla="val 50000"/>
                </a:avLst>
              </a:prstGeom>
              <a:noFill/>
              <a:ln w="19050">
                <a:solidFill>
                  <a:schemeClr val="tx1"/>
                </a:solidFill>
                <a:miter lim="800000"/>
                <a:headEnd/>
                <a:tailEnd/>
              </a:ln>
            </p:spPr>
          </p:cxnSp>
          <p:cxnSp>
            <p:nvCxnSpPr>
              <p:cNvPr id="217" name="AutoShape 64"/>
              <p:cNvCxnSpPr>
                <a:cxnSpLocks noChangeShapeType="1"/>
              </p:cNvCxnSpPr>
              <p:nvPr/>
            </p:nvCxnSpPr>
            <p:spPr bwMode="auto">
              <a:xfrm rot="16200000" flipH="1">
                <a:off x="4022" y="1584"/>
                <a:ext cx="80" cy="224"/>
              </a:xfrm>
              <a:prstGeom prst="bentConnector3">
                <a:avLst>
                  <a:gd name="adj1" fmla="val 50000"/>
                </a:avLst>
              </a:prstGeom>
              <a:noFill/>
              <a:ln w="19050">
                <a:solidFill>
                  <a:schemeClr val="tx1"/>
                </a:solidFill>
                <a:miter lim="800000"/>
                <a:headEnd/>
                <a:tailEnd/>
              </a:ln>
            </p:spPr>
          </p:cxnSp>
          <p:pic>
            <p:nvPicPr>
              <p:cNvPr id="218" name="Picture 65" descr="office-building"/>
              <p:cNvPicPr>
                <a:picLocks noChangeAspect="1" noChangeArrowheads="1"/>
              </p:cNvPicPr>
              <p:nvPr/>
            </p:nvPicPr>
            <p:blipFill>
              <a:blip r:embed="rId15" cstate="print"/>
              <a:srcRect/>
              <a:stretch>
                <a:fillRect/>
              </a:stretch>
            </p:blipFill>
            <p:spPr bwMode="auto">
              <a:xfrm>
                <a:off x="3846" y="1444"/>
                <a:ext cx="220" cy="218"/>
              </a:xfrm>
              <a:prstGeom prst="rect">
                <a:avLst/>
              </a:prstGeom>
              <a:noFill/>
              <a:ln w="9525">
                <a:noFill/>
                <a:miter lim="800000"/>
                <a:headEnd/>
                <a:tailEnd/>
              </a:ln>
            </p:spPr>
          </p:pic>
        </p:grpSp>
        <p:pic>
          <p:nvPicPr>
            <p:cNvPr id="209" name="Rectangle 10292"/>
            <p:cNvPicPr>
              <a:picLocks noChangeAspect="1"/>
            </p:cNvPicPr>
            <p:nvPr/>
          </p:nvPicPr>
          <p:blipFill>
            <a:blip r:embed="rId25" cstate="print"/>
            <a:srcRect/>
            <a:stretch>
              <a:fillRect/>
            </a:stretch>
          </p:blipFill>
          <p:spPr bwMode="auto">
            <a:xfrm>
              <a:off x="7540625" y="4430713"/>
              <a:ext cx="338137" cy="338137"/>
            </a:xfrm>
            <a:prstGeom prst="rect">
              <a:avLst/>
            </a:prstGeom>
            <a:noFill/>
            <a:ln w="9525">
              <a:noFill/>
              <a:miter lim="800000"/>
              <a:headEnd/>
              <a:tailEnd/>
            </a:ln>
          </p:spPr>
        </p:pic>
        <p:sp>
          <p:nvSpPr>
            <p:cNvPr id="210" name="AutoShape 67"/>
            <p:cNvSpPr>
              <a:spLocks noChangeArrowheads="1"/>
            </p:cNvSpPr>
            <p:nvPr/>
          </p:nvSpPr>
          <p:spPr bwMode="auto">
            <a:xfrm>
              <a:off x="5029200" y="2895600"/>
              <a:ext cx="3509962" cy="2271713"/>
            </a:xfrm>
            <a:prstGeom prst="roundRect">
              <a:avLst>
                <a:gd name="adj" fmla="val 5606"/>
              </a:avLst>
            </a:prstGeom>
            <a:noFill/>
            <a:ln w="25400">
              <a:solidFill>
                <a:schemeClr val="bg2"/>
              </a:solidFill>
              <a:prstDash val="sysDot"/>
              <a:round/>
              <a:headEnd/>
              <a:tailEnd/>
            </a:ln>
          </p:spPr>
          <p:txBody>
            <a:bodyPr wrap="none" anchor="ctr"/>
            <a:lstStyle/>
            <a:p>
              <a:pPr>
                <a:spcBef>
                  <a:spcPct val="50000"/>
                </a:spcBef>
              </a:pPr>
              <a:endParaRPr lang="en-US" sz="700" dirty="0">
                <a:latin typeface="Arial" charset="0"/>
              </a:endParaRPr>
            </a:p>
          </p:txBody>
        </p:sp>
      </p:grpSp>
      <p:sp>
        <p:nvSpPr>
          <p:cNvPr id="223" name="Text Box 27"/>
          <p:cNvSpPr txBox="1">
            <a:spLocks noChangeArrowheads="1"/>
          </p:cNvSpPr>
          <p:nvPr/>
        </p:nvSpPr>
        <p:spPr bwMode="auto">
          <a:xfrm>
            <a:off x="6324600" y="5029200"/>
            <a:ext cx="974626" cy="184666"/>
          </a:xfrm>
          <a:prstGeom prst="rect">
            <a:avLst/>
          </a:prstGeom>
          <a:noFill/>
          <a:ln w="9525" algn="ctr">
            <a:noFill/>
            <a:miter lim="800000"/>
            <a:headEnd/>
            <a:tailEnd/>
          </a:ln>
        </p:spPr>
        <p:txBody>
          <a:bodyPr wrap="none" lIns="0" tIns="0" rIns="0" bIns="0" anchor="ctr">
            <a:spAutoFit/>
          </a:bodyPr>
          <a:lstStyle/>
          <a:p>
            <a:pPr>
              <a:spcBef>
                <a:spcPct val="50000"/>
              </a:spcBef>
            </a:pPr>
            <a:r>
              <a:rPr lang="en-US" sz="1200" b="1" dirty="0" smtClean="0">
                <a:solidFill>
                  <a:schemeClr val="bg2"/>
                </a:solidFill>
                <a:latin typeface="Arial" charset="0"/>
              </a:rPr>
              <a:t>Existing Data</a:t>
            </a:r>
            <a:endParaRPr lang="en-US" sz="1200" b="1" dirty="0">
              <a:solidFill>
                <a:schemeClr val="bg2"/>
              </a:solidFill>
              <a:latin typeface="Arial" charset="0"/>
            </a:endParaRPr>
          </a:p>
        </p:txBody>
      </p:sp>
      <p:sp>
        <p:nvSpPr>
          <p:cNvPr id="224" name="Up-Down Arrow 223"/>
          <p:cNvSpPr/>
          <p:nvPr/>
        </p:nvSpPr>
        <p:spPr bwMode="auto">
          <a:xfrm>
            <a:off x="6501493" y="4010341"/>
            <a:ext cx="544286" cy="1080930"/>
          </a:xfrm>
          <a:prstGeom prst="upDownArrow">
            <a:avLst/>
          </a:prstGeom>
          <a:solidFill>
            <a:schemeClr val="accent1"/>
          </a:solidFill>
          <a:ln w="9525" cap="flat" cmpd="sng" algn="ctr">
            <a:noFill/>
            <a:prstDash val="solid"/>
            <a:round/>
            <a:headEnd type="triangle" w="med" len="med"/>
            <a:tailEnd type="triangl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chemeClr val="tx1"/>
              </a:solidFill>
              <a:effectLst/>
              <a:latin typeface="Arial" charset="0"/>
            </a:endParaRPr>
          </a:p>
        </p:txBody>
      </p:sp>
      <p:grpSp>
        <p:nvGrpSpPr>
          <p:cNvPr id="9" name="Group 19"/>
          <p:cNvGrpSpPr>
            <a:grpSpLocks/>
          </p:cNvGrpSpPr>
          <p:nvPr/>
        </p:nvGrpSpPr>
        <p:grpSpPr bwMode="auto">
          <a:xfrm>
            <a:off x="5004707" y="4415689"/>
            <a:ext cx="3537857" cy="354680"/>
            <a:chOff x="1981200" y="4981574"/>
            <a:chExt cx="5867400" cy="638175"/>
          </a:xfrm>
        </p:grpSpPr>
        <p:grpSp>
          <p:nvGrpSpPr>
            <p:cNvPr id="10" name="Group 6"/>
            <p:cNvGrpSpPr>
              <a:grpSpLocks/>
            </p:cNvGrpSpPr>
            <p:nvPr/>
          </p:nvGrpSpPr>
          <p:grpSpPr bwMode="auto">
            <a:xfrm>
              <a:off x="1981200" y="4981574"/>
              <a:ext cx="5867400" cy="638175"/>
              <a:chOff x="192" y="1874"/>
              <a:chExt cx="1200" cy="1150"/>
            </a:xfrm>
            <a:solidFill>
              <a:srgbClr val="5C8727"/>
            </a:solidFill>
          </p:grpSpPr>
          <p:sp>
            <p:nvSpPr>
              <p:cNvPr id="228" name="AutoShape 7"/>
              <p:cNvSpPr>
                <a:spLocks noChangeArrowheads="1"/>
              </p:cNvSpPr>
              <p:nvPr/>
            </p:nvSpPr>
            <p:spPr bwMode="auto">
              <a:xfrm>
                <a:off x="192" y="1874"/>
                <a:ext cx="1200" cy="1150"/>
              </a:xfrm>
              <a:prstGeom prst="roundRect">
                <a:avLst>
                  <a:gd name="adj" fmla="val 907"/>
                </a:avLst>
              </a:prstGeom>
              <a:grpFill/>
              <a:ln w="76200">
                <a:solidFill>
                  <a:srgbClr val="4D4D4D"/>
                </a:solidFill>
                <a:round/>
                <a:headEnd/>
                <a:tailEnd/>
              </a:ln>
              <a:effectLst/>
            </p:spPr>
            <p:txBody>
              <a:bodyPr wrap="none" anchor="ctr"/>
              <a:lstStyle/>
              <a:p>
                <a:pPr algn="ctr">
                  <a:defRPr/>
                </a:pPr>
                <a:endParaRPr lang="en-US" sz="1600">
                  <a:latin typeface="Arial" charset="0"/>
                  <a:ea typeface="+mn-ea"/>
                </a:endParaRPr>
              </a:p>
            </p:txBody>
          </p:sp>
          <p:sp>
            <p:nvSpPr>
              <p:cNvPr id="229" name="AutoShape 8"/>
              <p:cNvSpPr>
                <a:spLocks noChangeArrowheads="1"/>
              </p:cNvSpPr>
              <p:nvPr/>
            </p:nvSpPr>
            <p:spPr bwMode="auto">
              <a:xfrm>
                <a:off x="192" y="1874"/>
                <a:ext cx="1200" cy="1150"/>
              </a:xfrm>
              <a:prstGeom prst="roundRect">
                <a:avLst>
                  <a:gd name="adj" fmla="val 907"/>
                </a:avLst>
              </a:prstGeom>
              <a:grpFill/>
              <a:ln w="28575">
                <a:solidFill>
                  <a:schemeClr val="bg1"/>
                </a:solidFill>
                <a:round/>
                <a:headEnd/>
                <a:tailEnd/>
              </a:ln>
              <a:effectLst/>
            </p:spPr>
            <p:txBody>
              <a:bodyPr wrap="none" anchor="ctr"/>
              <a:lstStyle/>
              <a:p>
                <a:pPr algn="ctr">
                  <a:lnSpc>
                    <a:spcPct val="150000"/>
                  </a:lnSpc>
                  <a:defRPr/>
                </a:pPr>
                <a:endParaRPr lang="en-US" sz="1100" dirty="0">
                  <a:solidFill>
                    <a:srgbClr val="D3D3D3"/>
                  </a:solidFill>
                  <a:latin typeface="Arial" charset="0"/>
                  <a:ea typeface="+mn-ea"/>
                </a:endParaRPr>
              </a:p>
            </p:txBody>
          </p:sp>
        </p:grpSp>
        <p:sp>
          <p:nvSpPr>
            <p:cNvPr id="227" name="Rectangle 14"/>
            <p:cNvSpPr>
              <a:spLocks noChangeArrowheads="1"/>
            </p:cNvSpPr>
            <p:nvPr/>
          </p:nvSpPr>
          <p:spPr bwMode="auto">
            <a:xfrm>
              <a:off x="2771042" y="5103131"/>
              <a:ext cx="4400278" cy="441879"/>
            </a:xfrm>
            <a:prstGeom prst="rect">
              <a:avLst/>
            </a:prstGeom>
            <a:noFill/>
            <a:ln w="9525">
              <a:noFill/>
              <a:miter lim="800000"/>
              <a:headEnd/>
              <a:tailEnd/>
            </a:ln>
          </p:spPr>
          <p:txBody>
            <a:bodyPr wrap="square">
              <a:spAutoFit/>
            </a:bodyPr>
            <a:lstStyle/>
            <a:p>
              <a:pPr algn="ctr"/>
              <a:r>
                <a:rPr lang="en-US" sz="1200" dirty="0" smtClean="0">
                  <a:solidFill>
                    <a:srgbClr val="FFFFFF"/>
                  </a:solidFill>
                </a:rPr>
                <a:t>Data Integration &amp; Data Quality</a:t>
              </a:r>
              <a:endParaRPr lang="en-US" sz="1200" dirty="0">
                <a:solidFill>
                  <a:srgbClr val="FFFFFF"/>
                </a:solidFill>
              </a:endParaRPr>
            </a:p>
          </p:txBody>
        </p:sp>
      </p:grpSp>
      <p:sp>
        <p:nvSpPr>
          <p:cNvPr id="230" name="Text Box 41"/>
          <p:cNvSpPr txBox="1">
            <a:spLocks noChangeArrowheads="1"/>
          </p:cNvSpPr>
          <p:nvPr/>
        </p:nvSpPr>
        <p:spPr bwMode="auto">
          <a:xfrm>
            <a:off x="7522029" y="3267202"/>
            <a:ext cx="709901" cy="110513"/>
          </a:xfrm>
          <a:prstGeom prst="rect">
            <a:avLst/>
          </a:prstGeom>
          <a:noFill/>
          <a:ln w="9525">
            <a:noFill/>
            <a:miter lim="800000"/>
            <a:headEnd/>
            <a:tailEnd/>
          </a:ln>
        </p:spPr>
        <p:txBody>
          <a:bodyPr wrap="none" lIns="0" tIns="0" rIns="0" bIns="0">
            <a:spAutoFit/>
          </a:bodyPr>
          <a:lstStyle/>
          <a:p>
            <a:pPr algn="l">
              <a:lnSpc>
                <a:spcPct val="90000"/>
              </a:lnSpc>
              <a:spcBef>
                <a:spcPct val="50000"/>
              </a:spcBef>
            </a:pPr>
            <a:r>
              <a:rPr lang="en-US" sz="900" b="1" dirty="0" smtClean="0">
                <a:latin typeface="Arial" charset="0"/>
                <a:cs typeface="Arial" charset="0"/>
              </a:rPr>
              <a:t>Data Stewards</a:t>
            </a:r>
            <a:endParaRPr lang="en-US" sz="900" b="1" dirty="0">
              <a:latin typeface="Arial" charset="0"/>
              <a:cs typeface="Arial" charset="0"/>
            </a:endParaRPr>
          </a:p>
        </p:txBody>
      </p:sp>
      <p:pic>
        <p:nvPicPr>
          <p:cNvPr id="231" name="Picture 82" descr="edi"/>
          <p:cNvPicPr>
            <a:picLocks noChangeAspect="1" noChangeArrowheads="1"/>
          </p:cNvPicPr>
          <p:nvPr/>
        </p:nvPicPr>
        <p:blipFill>
          <a:blip r:embed="rId26" cstate="print"/>
          <a:srcRect/>
          <a:stretch>
            <a:fillRect/>
          </a:stretch>
        </p:blipFill>
        <p:spPr bwMode="auto">
          <a:xfrm>
            <a:off x="5140779" y="4348131"/>
            <a:ext cx="476251" cy="472907"/>
          </a:xfrm>
          <a:prstGeom prst="rect">
            <a:avLst/>
          </a:prstGeom>
          <a:noFill/>
          <a:ln w="9525">
            <a:noFill/>
            <a:miter lim="800000"/>
            <a:headEnd/>
            <a:tailEnd/>
          </a:ln>
        </p:spPr>
      </p:pic>
      <p:pic>
        <p:nvPicPr>
          <p:cNvPr id="232" name="Picture 83" descr="dq"/>
          <p:cNvPicPr>
            <a:picLocks noChangeAspect="1" noChangeArrowheads="1"/>
          </p:cNvPicPr>
          <p:nvPr/>
        </p:nvPicPr>
        <p:blipFill>
          <a:blip r:embed="rId27" cstate="print"/>
          <a:srcRect/>
          <a:stretch>
            <a:fillRect/>
          </a:stretch>
        </p:blipFill>
        <p:spPr bwMode="auto">
          <a:xfrm>
            <a:off x="7930243" y="4348131"/>
            <a:ext cx="470235" cy="472907"/>
          </a:xfrm>
          <a:prstGeom prst="rect">
            <a:avLst/>
          </a:prstGeom>
          <a:noFill/>
          <a:ln w="9525">
            <a:noFill/>
            <a:miter lim="800000"/>
            <a:headEnd/>
            <a:tailEnd/>
          </a:ln>
        </p:spPr>
      </p:pic>
      <p:pic>
        <p:nvPicPr>
          <p:cNvPr id="233" name="Picture 18" descr="database"/>
          <p:cNvPicPr>
            <a:picLocks noChangeAspect="1" noChangeArrowheads="1"/>
          </p:cNvPicPr>
          <p:nvPr/>
        </p:nvPicPr>
        <p:blipFill>
          <a:blip r:embed="rId28" cstate="print"/>
          <a:srcRect/>
          <a:stretch>
            <a:fillRect/>
          </a:stretch>
        </p:blipFill>
        <p:spPr bwMode="auto">
          <a:xfrm>
            <a:off x="6093279" y="2996969"/>
            <a:ext cx="1292679" cy="1072662"/>
          </a:xfrm>
          <a:prstGeom prst="rect">
            <a:avLst/>
          </a:prstGeom>
          <a:noFill/>
          <a:ln w="9525">
            <a:noFill/>
            <a:miter lim="800000"/>
            <a:headEnd/>
            <a:tailEnd/>
          </a:ln>
        </p:spPr>
      </p:pic>
      <p:pic>
        <p:nvPicPr>
          <p:cNvPr id="234" name="Picture 26" descr="mdm_icon"/>
          <p:cNvPicPr>
            <a:picLocks noChangeAspect="1" noChangeArrowheads="1"/>
          </p:cNvPicPr>
          <p:nvPr/>
        </p:nvPicPr>
        <p:blipFill>
          <a:blip r:embed="rId29" cstate="print"/>
          <a:srcRect/>
          <a:stretch>
            <a:fillRect/>
          </a:stretch>
        </p:blipFill>
        <p:spPr bwMode="auto">
          <a:xfrm>
            <a:off x="6501493" y="3402318"/>
            <a:ext cx="539644" cy="540465"/>
          </a:xfrm>
          <a:prstGeom prst="rect">
            <a:avLst/>
          </a:prstGeom>
          <a:noFill/>
          <a:ln w="9525">
            <a:noFill/>
            <a:miter lim="800000"/>
            <a:headEnd/>
            <a:tailEnd/>
          </a:ln>
        </p:spPr>
      </p:pic>
      <p:pic>
        <p:nvPicPr>
          <p:cNvPr id="235" name="Picture 22" descr="silhouette_18"/>
          <p:cNvPicPr>
            <a:picLocks noChangeAspect="1" noChangeArrowheads="1"/>
          </p:cNvPicPr>
          <p:nvPr/>
        </p:nvPicPr>
        <p:blipFill>
          <a:blip r:embed="rId30" cstate="print"/>
          <a:srcRect/>
          <a:stretch>
            <a:fillRect/>
          </a:stretch>
        </p:blipFill>
        <p:spPr bwMode="auto">
          <a:xfrm>
            <a:off x="5208814" y="1645807"/>
            <a:ext cx="356801" cy="1021835"/>
          </a:xfrm>
          <a:prstGeom prst="rect">
            <a:avLst/>
          </a:prstGeom>
          <a:noFill/>
          <a:ln w="9525">
            <a:noFill/>
            <a:miter lim="800000"/>
            <a:headEnd/>
            <a:tailEnd/>
          </a:ln>
        </p:spPr>
      </p:pic>
      <p:pic>
        <p:nvPicPr>
          <p:cNvPr id="236" name="Picture 12" descr="silhouette_12"/>
          <p:cNvPicPr>
            <a:picLocks noChangeAspect="1" noChangeArrowheads="1"/>
          </p:cNvPicPr>
          <p:nvPr/>
        </p:nvPicPr>
        <p:blipFill>
          <a:blip r:embed="rId31" cstate="print"/>
          <a:srcRect/>
          <a:stretch>
            <a:fillRect/>
          </a:stretch>
        </p:blipFill>
        <p:spPr bwMode="auto">
          <a:xfrm>
            <a:off x="6433457" y="1645807"/>
            <a:ext cx="322880" cy="925435"/>
          </a:xfrm>
          <a:prstGeom prst="rect">
            <a:avLst/>
          </a:prstGeom>
          <a:noFill/>
          <a:ln w="9525">
            <a:noFill/>
            <a:miter lim="800000"/>
            <a:headEnd/>
            <a:tailEnd/>
          </a:ln>
        </p:spPr>
      </p:pic>
      <p:pic>
        <p:nvPicPr>
          <p:cNvPr id="237" name="Picture 7" descr="silhouette_06"/>
          <p:cNvPicPr>
            <a:picLocks noChangeAspect="1" noChangeArrowheads="1"/>
          </p:cNvPicPr>
          <p:nvPr/>
        </p:nvPicPr>
        <p:blipFill>
          <a:blip r:embed="rId32" cstate="print"/>
          <a:srcRect/>
          <a:stretch>
            <a:fillRect/>
          </a:stretch>
        </p:blipFill>
        <p:spPr bwMode="auto">
          <a:xfrm>
            <a:off x="7522029" y="1645807"/>
            <a:ext cx="258806" cy="919411"/>
          </a:xfrm>
          <a:prstGeom prst="rect">
            <a:avLst/>
          </a:prstGeom>
          <a:noFill/>
          <a:ln w="9525">
            <a:noFill/>
            <a:miter lim="800000"/>
            <a:headEnd/>
            <a:tailEnd/>
          </a:ln>
        </p:spPr>
      </p:pic>
      <p:sp>
        <p:nvSpPr>
          <p:cNvPr id="238" name="TextBox 237"/>
          <p:cNvSpPr txBox="1"/>
          <p:nvPr/>
        </p:nvSpPr>
        <p:spPr>
          <a:xfrm>
            <a:off x="6093279" y="1375575"/>
            <a:ext cx="1110374" cy="218297"/>
          </a:xfrm>
          <a:prstGeom prst="rect">
            <a:avLst/>
          </a:prstGeom>
          <a:noFill/>
        </p:spPr>
        <p:txBody>
          <a:bodyPr wrap="square" rtlCol="0">
            <a:spAutoFit/>
          </a:bodyPr>
          <a:lstStyle/>
          <a:p>
            <a:pPr fontAlgn="auto">
              <a:spcBef>
                <a:spcPts val="0"/>
              </a:spcBef>
              <a:spcAft>
                <a:spcPts val="0"/>
              </a:spcAft>
            </a:pPr>
            <a:r>
              <a:rPr lang="en-US" sz="1000" u="sng" dirty="0">
                <a:solidFill>
                  <a:srgbClr val="000000"/>
                </a:solidFill>
                <a:latin typeface="Arial"/>
              </a:rPr>
              <a:t>Market risk</a:t>
            </a:r>
          </a:p>
        </p:txBody>
      </p:sp>
      <p:sp>
        <p:nvSpPr>
          <p:cNvPr id="239" name="TextBox 238"/>
          <p:cNvSpPr txBox="1"/>
          <p:nvPr/>
        </p:nvSpPr>
        <p:spPr>
          <a:xfrm>
            <a:off x="7181850" y="1375575"/>
            <a:ext cx="1428750" cy="218297"/>
          </a:xfrm>
          <a:prstGeom prst="rect">
            <a:avLst/>
          </a:prstGeom>
          <a:noFill/>
        </p:spPr>
        <p:txBody>
          <a:bodyPr wrap="square" rtlCol="0">
            <a:spAutoFit/>
          </a:bodyPr>
          <a:lstStyle/>
          <a:p>
            <a:pPr fontAlgn="auto">
              <a:spcBef>
                <a:spcPts val="0"/>
              </a:spcBef>
              <a:spcAft>
                <a:spcPts val="0"/>
              </a:spcAft>
            </a:pPr>
            <a:r>
              <a:rPr lang="en-US" sz="1000" u="sng" dirty="0">
                <a:solidFill>
                  <a:srgbClr val="000000"/>
                </a:solidFill>
                <a:latin typeface="Arial"/>
              </a:rPr>
              <a:t>Operational risk</a:t>
            </a:r>
          </a:p>
        </p:txBody>
      </p:sp>
      <p:pic>
        <p:nvPicPr>
          <p:cNvPr id="240" name="Picture 4" descr="http://t3.gstatic.com/images?q=tbn:ANd9GcQm5wlLXhuCOXDOsN_23ctxuCGbzhUxF7UspOnxPcEodDRbJ50&amp;t=1&amp;usg=__ibgNlEk74PcvFZ_7DdrhkqSAJBY="/>
          <p:cNvPicPr>
            <a:picLocks noChangeAspect="1" noChangeArrowheads="1"/>
          </p:cNvPicPr>
          <p:nvPr/>
        </p:nvPicPr>
        <p:blipFill>
          <a:blip r:embed="rId33" cstate="print"/>
          <a:srcRect/>
          <a:stretch>
            <a:fillRect/>
          </a:stretch>
        </p:blipFill>
        <p:spPr bwMode="auto">
          <a:xfrm>
            <a:off x="5344886" y="2186272"/>
            <a:ext cx="683222" cy="472311"/>
          </a:xfrm>
          <a:prstGeom prst="rect">
            <a:avLst/>
          </a:prstGeom>
          <a:noFill/>
          <a:scene3d>
            <a:camera prst="perspectiveHeroicExtremeLeftFacing"/>
            <a:lightRig rig="threePt" dir="t"/>
          </a:scene3d>
          <a:sp3d>
            <a:bevelT/>
          </a:sp3d>
        </p:spPr>
      </p:pic>
      <p:pic>
        <p:nvPicPr>
          <p:cNvPr id="241" name="Picture 6" descr="http://adminexchange.files.wordpress.com/2007/07/sfdc-dashboard-pic.jpg"/>
          <p:cNvPicPr>
            <a:picLocks noChangeAspect="1" noChangeArrowheads="1"/>
          </p:cNvPicPr>
          <p:nvPr/>
        </p:nvPicPr>
        <p:blipFill>
          <a:blip r:embed="rId34" cstate="print"/>
          <a:srcRect/>
          <a:stretch>
            <a:fillRect/>
          </a:stretch>
        </p:blipFill>
        <p:spPr bwMode="auto">
          <a:xfrm>
            <a:off x="6501493" y="2118714"/>
            <a:ext cx="680497" cy="499446"/>
          </a:xfrm>
          <a:prstGeom prst="rect">
            <a:avLst/>
          </a:prstGeom>
          <a:noFill/>
          <a:scene3d>
            <a:camera prst="perspectiveHeroicExtremeLeftFacing"/>
            <a:lightRig rig="threePt" dir="t"/>
          </a:scene3d>
          <a:sp3d>
            <a:bevelT/>
          </a:sp3d>
        </p:spPr>
      </p:pic>
      <p:pic>
        <p:nvPicPr>
          <p:cNvPr id="242" name="Picture 10" descr="http://t3.gstatic.com/images?q=tbn:ANd9GcRf8ug7dQ8GaRieoG8_cBSK46sHPawUW2BLZmWO9rGBLjBHcmo&amp;t=1&amp;usg=___fdoHZHN88Grl0eoOxPJdjkpfO0="/>
          <p:cNvPicPr>
            <a:picLocks noChangeAspect="1" noChangeArrowheads="1"/>
          </p:cNvPicPr>
          <p:nvPr/>
        </p:nvPicPr>
        <p:blipFill>
          <a:blip r:embed="rId35" cstate="print"/>
          <a:srcRect/>
          <a:stretch>
            <a:fillRect/>
          </a:stretch>
        </p:blipFill>
        <p:spPr bwMode="auto">
          <a:xfrm>
            <a:off x="7590064" y="2118714"/>
            <a:ext cx="680357" cy="508642"/>
          </a:xfrm>
          <a:prstGeom prst="rect">
            <a:avLst/>
          </a:prstGeom>
          <a:noFill/>
          <a:scene3d>
            <a:camera prst="perspectiveHeroicExtremeLeftFacing"/>
            <a:lightRig rig="threePt" dir="t"/>
          </a:scene3d>
          <a:sp3d>
            <a:bevelT/>
          </a:sp3d>
        </p:spPr>
      </p:pic>
      <p:sp>
        <p:nvSpPr>
          <p:cNvPr id="243" name="TextBox 242"/>
          <p:cNvSpPr txBox="1"/>
          <p:nvPr/>
        </p:nvSpPr>
        <p:spPr>
          <a:xfrm>
            <a:off x="4800600" y="1371600"/>
            <a:ext cx="1156607" cy="218297"/>
          </a:xfrm>
          <a:prstGeom prst="rect">
            <a:avLst/>
          </a:prstGeom>
          <a:noFill/>
        </p:spPr>
        <p:txBody>
          <a:bodyPr wrap="square" rtlCol="0">
            <a:spAutoFit/>
          </a:bodyPr>
          <a:lstStyle/>
          <a:p>
            <a:pPr fontAlgn="auto">
              <a:spcBef>
                <a:spcPts val="0"/>
              </a:spcBef>
              <a:spcAft>
                <a:spcPts val="0"/>
              </a:spcAft>
            </a:pPr>
            <a:r>
              <a:rPr lang="en-US" sz="1000" u="sng" dirty="0">
                <a:solidFill>
                  <a:srgbClr val="000000"/>
                </a:solidFill>
                <a:latin typeface="Arial"/>
              </a:rPr>
              <a:t>Credit risk</a:t>
            </a:r>
          </a:p>
        </p:txBody>
      </p:sp>
      <p:pic>
        <p:nvPicPr>
          <p:cNvPr id="244" name="Picture 11" descr="Untitled-15"/>
          <p:cNvPicPr>
            <a:picLocks noChangeAspect="1" noChangeArrowheads="1"/>
          </p:cNvPicPr>
          <p:nvPr/>
        </p:nvPicPr>
        <p:blipFill>
          <a:blip r:embed="rId36" cstate="print"/>
          <a:srcRect/>
          <a:stretch>
            <a:fillRect/>
          </a:stretch>
        </p:blipFill>
        <p:spPr bwMode="auto">
          <a:xfrm flipH="1">
            <a:off x="7590064" y="3402318"/>
            <a:ext cx="612321" cy="637580"/>
          </a:xfrm>
          <a:prstGeom prst="rect">
            <a:avLst/>
          </a:prstGeom>
          <a:noFill/>
          <a:ln w="9525">
            <a:noFill/>
            <a:miter lim="800000"/>
            <a:headEnd/>
            <a:tailEnd/>
          </a:ln>
        </p:spPr>
      </p:pic>
      <p:sp>
        <p:nvSpPr>
          <p:cNvPr id="245" name="Up-Down Arrow 244"/>
          <p:cNvSpPr/>
          <p:nvPr/>
        </p:nvSpPr>
        <p:spPr bwMode="auto">
          <a:xfrm>
            <a:off x="6093279" y="2726737"/>
            <a:ext cx="204107" cy="337791"/>
          </a:xfrm>
          <a:prstGeom prst="upDownArrow">
            <a:avLst/>
          </a:prstGeom>
          <a:solidFill>
            <a:schemeClr val="accent1"/>
          </a:solidFill>
          <a:ln w="9525" cap="flat" cmpd="sng" algn="ctr">
            <a:noFill/>
            <a:prstDash val="solid"/>
            <a:round/>
            <a:headEnd type="triangle" w="med" len="med"/>
            <a:tailEnd type="triangl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chemeClr val="tx1"/>
              </a:solidFill>
              <a:effectLst/>
              <a:latin typeface="Arial" charset="0"/>
            </a:endParaRPr>
          </a:p>
        </p:txBody>
      </p:sp>
      <p:sp>
        <p:nvSpPr>
          <p:cNvPr id="246" name="Up-Down Arrow 245"/>
          <p:cNvSpPr/>
          <p:nvPr/>
        </p:nvSpPr>
        <p:spPr bwMode="auto">
          <a:xfrm>
            <a:off x="6637564" y="2659179"/>
            <a:ext cx="204107" cy="337791"/>
          </a:xfrm>
          <a:prstGeom prst="upDownArrow">
            <a:avLst/>
          </a:prstGeom>
          <a:solidFill>
            <a:schemeClr val="accent1"/>
          </a:solidFill>
          <a:ln w="9525" cap="flat" cmpd="sng" algn="ctr">
            <a:noFill/>
            <a:prstDash val="solid"/>
            <a:round/>
            <a:headEnd type="triangle" w="med" len="med"/>
            <a:tailEnd type="triangl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chemeClr val="tx1"/>
              </a:solidFill>
              <a:effectLst/>
              <a:latin typeface="Arial" charset="0"/>
            </a:endParaRPr>
          </a:p>
        </p:txBody>
      </p:sp>
      <p:sp>
        <p:nvSpPr>
          <p:cNvPr id="247" name="Up-Down Arrow 246"/>
          <p:cNvSpPr/>
          <p:nvPr/>
        </p:nvSpPr>
        <p:spPr bwMode="auto">
          <a:xfrm>
            <a:off x="7181850" y="2726737"/>
            <a:ext cx="204107" cy="337791"/>
          </a:xfrm>
          <a:prstGeom prst="upDownArrow">
            <a:avLst/>
          </a:prstGeom>
          <a:solidFill>
            <a:schemeClr val="accent1"/>
          </a:solidFill>
          <a:ln w="9525" cap="flat" cmpd="sng" algn="ctr">
            <a:noFill/>
            <a:prstDash val="solid"/>
            <a:round/>
            <a:headEnd type="triangle" w="med" len="med"/>
            <a:tailEnd type="triangle" w="med" len="med"/>
          </a:ln>
          <a:effectLst/>
        </p:spPr>
        <p:txBody>
          <a:bodyPr vert="horz" wrap="non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dirty="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1741499204"/>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2"/>
          <p:cNvSpPr>
            <a:spLocks noGrp="1" noChangeArrowheads="1"/>
          </p:cNvSpPr>
          <p:nvPr>
            <p:ph type="title"/>
          </p:nvPr>
        </p:nvSpPr>
        <p:spPr>
          <a:xfrm>
            <a:off x="479426" y="-76200"/>
            <a:ext cx="8275637" cy="868363"/>
          </a:xfrm>
        </p:spPr>
        <p:txBody>
          <a:bodyPr/>
          <a:lstStyle/>
          <a:p>
            <a:r>
              <a:rPr lang="en-US" dirty="0" smtClean="0"/>
              <a:t>Counterparty</a:t>
            </a:r>
          </a:p>
        </p:txBody>
      </p:sp>
      <p:sp>
        <p:nvSpPr>
          <p:cNvPr id="1484803" name="File"/>
          <p:cNvSpPr>
            <a:spLocks noEditPoints="1" noChangeArrowheads="1"/>
          </p:cNvSpPr>
          <p:nvPr/>
        </p:nvSpPr>
        <p:spPr bwMode="auto">
          <a:xfrm>
            <a:off x="3048000" y="4933950"/>
            <a:ext cx="533400" cy="371475"/>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US"/>
          </a:p>
        </p:txBody>
      </p:sp>
      <p:sp>
        <p:nvSpPr>
          <p:cNvPr id="1030" name="Text Box 4"/>
          <p:cNvSpPr txBox="1">
            <a:spLocks noChangeArrowheads="1"/>
          </p:cNvSpPr>
          <p:nvPr/>
        </p:nvSpPr>
        <p:spPr bwMode="auto">
          <a:xfrm>
            <a:off x="2209800" y="5848350"/>
            <a:ext cx="990600" cy="400050"/>
          </a:xfrm>
          <a:prstGeom prst="rect">
            <a:avLst/>
          </a:prstGeom>
          <a:noFill/>
          <a:ln w="9525" algn="ctr">
            <a:solidFill>
              <a:schemeClr val="tx1"/>
            </a:solidFill>
            <a:miter lim="800000"/>
            <a:headEnd/>
            <a:tailEnd/>
          </a:ln>
        </p:spPr>
        <p:txBody>
          <a:bodyPr lIns="45720" rIns="45720">
            <a:spAutoFit/>
          </a:bodyPr>
          <a:lstStyle/>
          <a:p>
            <a:pPr algn="l">
              <a:lnSpc>
                <a:spcPct val="80000"/>
              </a:lnSpc>
              <a:spcBef>
                <a:spcPct val="20000"/>
              </a:spcBef>
              <a:buClr>
                <a:srgbClr val="8098BA"/>
              </a:buClr>
              <a:buFont typeface="Times" pitchFamily="18" charset="0"/>
              <a:buNone/>
            </a:pPr>
            <a:r>
              <a:rPr lang="en-US" sz="700"/>
              <a:t>DEF Mutual Funds</a:t>
            </a:r>
          </a:p>
          <a:p>
            <a:pPr algn="l">
              <a:lnSpc>
                <a:spcPct val="80000"/>
              </a:lnSpc>
              <a:spcBef>
                <a:spcPct val="20000"/>
              </a:spcBef>
              <a:buClr>
                <a:srgbClr val="8098BA"/>
              </a:buClr>
              <a:buFont typeface="Times" pitchFamily="18" charset="0"/>
              <a:buNone/>
            </a:pPr>
            <a:r>
              <a:rPr lang="en-US" sz="700"/>
              <a:t>-----------</a:t>
            </a:r>
          </a:p>
          <a:p>
            <a:pPr algn="l">
              <a:lnSpc>
                <a:spcPct val="80000"/>
              </a:lnSpc>
              <a:spcBef>
                <a:spcPct val="20000"/>
              </a:spcBef>
              <a:buClr>
                <a:srgbClr val="8098BA"/>
              </a:buClr>
              <a:buFont typeface="Times" pitchFamily="18" charset="0"/>
              <a:buNone/>
            </a:pPr>
            <a:r>
              <a:rPr lang="en-US" sz="700"/>
              <a:t>-----------</a:t>
            </a:r>
          </a:p>
        </p:txBody>
      </p:sp>
      <p:sp>
        <p:nvSpPr>
          <p:cNvPr id="1031" name="Text Box 5"/>
          <p:cNvSpPr txBox="1">
            <a:spLocks noChangeArrowheads="1"/>
          </p:cNvSpPr>
          <p:nvPr/>
        </p:nvSpPr>
        <p:spPr bwMode="auto">
          <a:xfrm>
            <a:off x="3352800" y="5848350"/>
            <a:ext cx="990600" cy="400050"/>
          </a:xfrm>
          <a:prstGeom prst="rect">
            <a:avLst/>
          </a:prstGeom>
          <a:noFill/>
          <a:ln w="9525" algn="ctr">
            <a:solidFill>
              <a:schemeClr val="tx1"/>
            </a:solidFill>
            <a:miter lim="800000"/>
            <a:headEnd/>
            <a:tailEnd/>
          </a:ln>
        </p:spPr>
        <p:txBody>
          <a:bodyPr lIns="45720" rIns="45720">
            <a:spAutoFit/>
          </a:bodyPr>
          <a:lstStyle/>
          <a:p>
            <a:pPr algn="l">
              <a:lnSpc>
                <a:spcPct val="80000"/>
              </a:lnSpc>
              <a:spcBef>
                <a:spcPct val="20000"/>
              </a:spcBef>
              <a:buClr>
                <a:srgbClr val="8098BA"/>
              </a:buClr>
              <a:buFont typeface="Times" pitchFamily="18" charset="0"/>
              <a:buNone/>
            </a:pPr>
            <a:r>
              <a:rPr lang="en-US" sz="700"/>
              <a:t>GHI Bonds</a:t>
            </a:r>
          </a:p>
          <a:p>
            <a:pPr algn="l">
              <a:lnSpc>
                <a:spcPct val="80000"/>
              </a:lnSpc>
              <a:spcBef>
                <a:spcPct val="20000"/>
              </a:spcBef>
              <a:buClr>
                <a:srgbClr val="8098BA"/>
              </a:buClr>
              <a:buFont typeface="Times" pitchFamily="18" charset="0"/>
              <a:buNone/>
            </a:pPr>
            <a:r>
              <a:rPr lang="en-US" sz="700"/>
              <a:t>-----------</a:t>
            </a:r>
          </a:p>
          <a:p>
            <a:pPr algn="l">
              <a:lnSpc>
                <a:spcPct val="80000"/>
              </a:lnSpc>
              <a:spcBef>
                <a:spcPct val="20000"/>
              </a:spcBef>
              <a:buClr>
                <a:srgbClr val="8098BA"/>
              </a:buClr>
              <a:buFont typeface="Times" pitchFamily="18" charset="0"/>
              <a:buNone/>
            </a:pPr>
            <a:r>
              <a:rPr lang="en-US" sz="700"/>
              <a:t>-----------</a:t>
            </a:r>
          </a:p>
        </p:txBody>
      </p:sp>
      <p:sp>
        <p:nvSpPr>
          <p:cNvPr id="1032" name="Text Box 6"/>
          <p:cNvSpPr txBox="1">
            <a:spLocks noChangeArrowheads="1"/>
          </p:cNvSpPr>
          <p:nvPr/>
        </p:nvSpPr>
        <p:spPr bwMode="auto">
          <a:xfrm>
            <a:off x="4495800" y="5848350"/>
            <a:ext cx="990600" cy="400050"/>
          </a:xfrm>
          <a:prstGeom prst="rect">
            <a:avLst/>
          </a:prstGeom>
          <a:noFill/>
          <a:ln w="9525" algn="ctr">
            <a:solidFill>
              <a:schemeClr val="tx1"/>
            </a:solidFill>
            <a:miter lim="800000"/>
            <a:headEnd/>
            <a:tailEnd/>
          </a:ln>
        </p:spPr>
        <p:txBody>
          <a:bodyPr lIns="45720" rIns="45720">
            <a:spAutoFit/>
          </a:bodyPr>
          <a:lstStyle/>
          <a:p>
            <a:pPr algn="l">
              <a:lnSpc>
                <a:spcPct val="80000"/>
              </a:lnSpc>
              <a:spcBef>
                <a:spcPct val="20000"/>
              </a:spcBef>
              <a:buClr>
                <a:srgbClr val="8098BA"/>
              </a:buClr>
              <a:buFont typeface="Times" pitchFamily="18" charset="0"/>
              <a:buNone/>
            </a:pPr>
            <a:r>
              <a:rPr lang="en-US" sz="700"/>
              <a:t>JKL Securities</a:t>
            </a:r>
          </a:p>
          <a:p>
            <a:pPr algn="l">
              <a:lnSpc>
                <a:spcPct val="80000"/>
              </a:lnSpc>
              <a:spcBef>
                <a:spcPct val="20000"/>
              </a:spcBef>
              <a:buClr>
                <a:srgbClr val="8098BA"/>
              </a:buClr>
              <a:buFont typeface="Times" pitchFamily="18" charset="0"/>
              <a:buNone/>
            </a:pPr>
            <a:r>
              <a:rPr lang="en-US" sz="700"/>
              <a:t>-----------</a:t>
            </a:r>
          </a:p>
          <a:p>
            <a:pPr algn="l">
              <a:lnSpc>
                <a:spcPct val="80000"/>
              </a:lnSpc>
              <a:spcBef>
                <a:spcPct val="20000"/>
              </a:spcBef>
              <a:buClr>
                <a:srgbClr val="8098BA"/>
              </a:buClr>
              <a:buFont typeface="Times" pitchFamily="18" charset="0"/>
              <a:buNone/>
            </a:pPr>
            <a:r>
              <a:rPr lang="en-US" sz="700"/>
              <a:t>-----------</a:t>
            </a:r>
          </a:p>
        </p:txBody>
      </p:sp>
      <p:sp>
        <p:nvSpPr>
          <p:cNvPr id="1033" name="Text Box 7"/>
          <p:cNvSpPr txBox="1">
            <a:spLocks noChangeArrowheads="1"/>
          </p:cNvSpPr>
          <p:nvPr/>
        </p:nvSpPr>
        <p:spPr bwMode="auto">
          <a:xfrm>
            <a:off x="5638800" y="5848350"/>
            <a:ext cx="990600" cy="400050"/>
          </a:xfrm>
          <a:prstGeom prst="rect">
            <a:avLst/>
          </a:prstGeom>
          <a:noFill/>
          <a:ln w="9525" algn="ctr">
            <a:solidFill>
              <a:schemeClr val="tx1"/>
            </a:solidFill>
            <a:miter lim="800000"/>
            <a:headEnd/>
            <a:tailEnd/>
          </a:ln>
        </p:spPr>
        <p:txBody>
          <a:bodyPr lIns="45720" rIns="45720">
            <a:spAutoFit/>
          </a:bodyPr>
          <a:lstStyle/>
          <a:p>
            <a:pPr algn="l">
              <a:lnSpc>
                <a:spcPct val="80000"/>
              </a:lnSpc>
              <a:spcBef>
                <a:spcPct val="20000"/>
              </a:spcBef>
              <a:buClr>
                <a:srgbClr val="8098BA"/>
              </a:buClr>
              <a:buFont typeface="Times" pitchFamily="18" charset="0"/>
              <a:buNone/>
            </a:pPr>
            <a:r>
              <a:rPr lang="en-US" sz="700"/>
              <a:t>MNO Mortgage</a:t>
            </a:r>
          </a:p>
          <a:p>
            <a:pPr algn="l">
              <a:lnSpc>
                <a:spcPct val="80000"/>
              </a:lnSpc>
              <a:spcBef>
                <a:spcPct val="20000"/>
              </a:spcBef>
              <a:buClr>
                <a:srgbClr val="8098BA"/>
              </a:buClr>
              <a:buFont typeface="Times" pitchFamily="18" charset="0"/>
              <a:buNone/>
            </a:pPr>
            <a:r>
              <a:rPr lang="en-US" sz="700"/>
              <a:t>-----------</a:t>
            </a:r>
          </a:p>
          <a:p>
            <a:pPr algn="l">
              <a:lnSpc>
                <a:spcPct val="80000"/>
              </a:lnSpc>
              <a:spcBef>
                <a:spcPct val="20000"/>
              </a:spcBef>
              <a:buClr>
                <a:srgbClr val="8098BA"/>
              </a:buClr>
              <a:buFont typeface="Times" pitchFamily="18" charset="0"/>
              <a:buNone/>
            </a:pPr>
            <a:r>
              <a:rPr lang="en-US" sz="700"/>
              <a:t>-----------</a:t>
            </a:r>
          </a:p>
        </p:txBody>
      </p:sp>
      <p:sp>
        <p:nvSpPr>
          <p:cNvPr id="1484808" name="File"/>
          <p:cNvSpPr>
            <a:spLocks noEditPoints="1" noChangeArrowheads="1"/>
          </p:cNvSpPr>
          <p:nvPr/>
        </p:nvSpPr>
        <p:spPr bwMode="auto">
          <a:xfrm>
            <a:off x="5257800" y="4933950"/>
            <a:ext cx="533400" cy="371475"/>
          </a:xfrm>
          <a:custGeom>
            <a:avLst/>
            <a:gdLst>
              <a:gd name="T0" fmla="*/ 10981 w 21600"/>
              <a:gd name="T1" fmla="*/ 3240 h 21600"/>
              <a:gd name="T2" fmla="*/ 0 w 21600"/>
              <a:gd name="T3" fmla="*/ 10800 h 21600"/>
              <a:gd name="T4" fmla="*/ 10800 w 21600"/>
              <a:gd name="T5" fmla="*/ 21600 h 21600"/>
              <a:gd name="T6" fmla="*/ 21600 w 21600"/>
              <a:gd name="T7" fmla="*/ 10800 h 21600"/>
              <a:gd name="T8" fmla="*/ 0 w 21600"/>
              <a:gd name="T9" fmla="*/ 21600 h 21600"/>
              <a:gd name="T10" fmla="*/ 21600 w 21600"/>
              <a:gd name="T11" fmla="*/ 21600 h 21600"/>
              <a:gd name="T12" fmla="*/ 1086 w 21600"/>
              <a:gd name="T13" fmla="*/ 4628 h 21600"/>
              <a:gd name="T14" fmla="*/ 20635 w 21600"/>
              <a:gd name="T15" fmla="*/ 20289 h 21600"/>
            </a:gdLst>
            <a:ahLst/>
            <a:cxnLst>
              <a:cxn ang="0">
                <a:pos x="T0" y="T1"/>
              </a:cxn>
              <a:cxn ang="0">
                <a:pos x="T2" y="T3"/>
              </a:cxn>
              <a:cxn ang="0">
                <a:pos x="T4" y="T5"/>
              </a:cxn>
              <a:cxn ang="0">
                <a:pos x="T6" y="T7"/>
              </a:cxn>
              <a:cxn ang="0">
                <a:pos x="T8" y="T9"/>
              </a:cxn>
              <a:cxn ang="0">
                <a:pos x="T10" y="T11"/>
              </a:cxn>
            </a:cxnLst>
            <a:rect l="T12" t="T13" r="T14" b="T15"/>
            <a:pathLst>
              <a:path w="21600" h="21600">
                <a:moveTo>
                  <a:pt x="19790" y="3240"/>
                </a:moveTo>
                <a:cubicBezTo>
                  <a:pt x="10981" y="3240"/>
                  <a:pt x="9171" y="3240"/>
                  <a:pt x="9050" y="3086"/>
                </a:cubicBezTo>
                <a:cubicBezTo>
                  <a:pt x="9050" y="2931"/>
                  <a:pt x="8930" y="2777"/>
                  <a:pt x="8930" y="2469"/>
                </a:cubicBezTo>
                <a:cubicBezTo>
                  <a:pt x="8930" y="2160"/>
                  <a:pt x="8809" y="1851"/>
                  <a:pt x="8688" y="1389"/>
                </a:cubicBezTo>
                <a:cubicBezTo>
                  <a:pt x="8568" y="1080"/>
                  <a:pt x="8326" y="771"/>
                  <a:pt x="8085" y="463"/>
                </a:cubicBezTo>
                <a:cubicBezTo>
                  <a:pt x="7723" y="154"/>
                  <a:pt x="7361" y="0"/>
                  <a:pt x="7361" y="0"/>
                </a:cubicBezTo>
                <a:cubicBezTo>
                  <a:pt x="7361" y="0"/>
                  <a:pt x="2293" y="0"/>
                  <a:pt x="2051" y="154"/>
                </a:cubicBezTo>
                <a:cubicBezTo>
                  <a:pt x="1689" y="309"/>
                  <a:pt x="1448" y="463"/>
                  <a:pt x="1327" y="771"/>
                </a:cubicBezTo>
                <a:cubicBezTo>
                  <a:pt x="1207" y="1080"/>
                  <a:pt x="1086" y="1389"/>
                  <a:pt x="965" y="1697"/>
                </a:cubicBezTo>
                <a:cubicBezTo>
                  <a:pt x="845" y="2160"/>
                  <a:pt x="724" y="2314"/>
                  <a:pt x="724" y="2469"/>
                </a:cubicBezTo>
                <a:cubicBezTo>
                  <a:pt x="603" y="2623"/>
                  <a:pt x="603" y="2777"/>
                  <a:pt x="483" y="2931"/>
                </a:cubicBezTo>
                <a:cubicBezTo>
                  <a:pt x="483" y="3086"/>
                  <a:pt x="362" y="3240"/>
                  <a:pt x="241" y="3240"/>
                </a:cubicBezTo>
                <a:lnTo>
                  <a:pt x="0" y="3394"/>
                </a:lnTo>
                <a:lnTo>
                  <a:pt x="0" y="3703"/>
                </a:lnTo>
                <a:lnTo>
                  <a:pt x="0" y="10800"/>
                </a:lnTo>
                <a:lnTo>
                  <a:pt x="0" y="21600"/>
                </a:lnTo>
                <a:lnTo>
                  <a:pt x="10981" y="21600"/>
                </a:lnTo>
                <a:lnTo>
                  <a:pt x="21600" y="21600"/>
                </a:lnTo>
                <a:lnTo>
                  <a:pt x="21600" y="10800"/>
                </a:lnTo>
                <a:lnTo>
                  <a:pt x="21600" y="5246"/>
                </a:lnTo>
                <a:lnTo>
                  <a:pt x="21600" y="4783"/>
                </a:lnTo>
                <a:cubicBezTo>
                  <a:pt x="21479" y="4320"/>
                  <a:pt x="21359" y="4011"/>
                  <a:pt x="21117" y="3703"/>
                </a:cubicBezTo>
                <a:cubicBezTo>
                  <a:pt x="20876" y="3549"/>
                  <a:pt x="20514" y="3394"/>
                  <a:pt x="20152" y="3240"/>
                </a:cubicBezTo>
                <a:close/>
              </a:path>
            </a:pathLst>
          </a:custGeom>
          <a:solidFill>
            <a:srgbClr val="FFFFCC"/>
          </a:solidFill>
          <a:ln w="9525">
            <a:solidFill>
              <a:srgbClr val="000000"/>
            </a:solidFill>
            <a:miter lim="800000"/>
            <a:headEnd/>
            <a:tailEnd/>
          </a:ln>
          <a:effectLst>
            <a:outerShdw dist="107763" dir="2700000" algn="ctr" rotWithShape="0">
              <a:srgbClr val="808080"/>
            </a:outerShdw>
          </a:effectLst>
        </p:spPr>
        <p:txBody>
          <a:bodyPr/>
          <a:lstStyle/>
          <a:p>
            <a:pPr>
              <a:defRPr/>
            </a:pPr>
            <a:endParaRPr lang="en-US"/>
          </a:p>
        </p:txBody>
      </p:sp>
      <p:cxnSp>
        <p:nvCxnSpPr>
          <p:cNvPr id="1035" name="AutoShape 9"/>
          <p:cNvCxnSpPr>
            <a:cxnSpLocks noChangeShapeType="1"/>
            <a:stCxn id="1039" idx="2"/>
            <a:endCxn id="1030" idx="0"/>
          </p:cNvCxnSpPr>
          <p:nvPr/>
        </p:nvCxnSpPr>
        <p:spPr bwMode="auto">
          <a:xfrm rot="5400000">
            <a:off x="2851151" y="5386387"/>
            <a:ext cx="315912" cy="608013"/>
          </a:xfrm>
          <a:prstGeom prst="bentConnector3">
            <a:avLst>
              <a:gd name="adj1" fmla="val 49750"/>
            </a:avLst>
          </a:prstGeom>
          <a:noFill/>
          <a:ln w="9525">
            <a:solidFill>
              <a:schemeClr val="tx1"/>
            </a:solidFill>
            <a:miter lim="800000"/>
            <a:headEnd/>
            <a:tailEnd type="triangle" w="med" len="med"/>
          </a:ln>
        </p:spPr>
      </p:cxnSp>
      <p:cxnSp>
        <p:nvCxnSpPr>
          <p:cNvPr id="1036" name="AutoShape 10"/>
          <p:cNvCxnSpPr>
            <a:cxnSpLocks noChangeShapeType="1"/>
            <a:stCxn id="1039" idx="2"/>
            <a:endCxn id="1031" idx="0"/>
          </p:cNvCxnSpPr>
          <p:nvPr/>
        </p:nvCxnSpPr>
        <p:spPr bwMode="auto">
          <a:xfrm rot="16200000" flipH="1">
            <a:off x="3422651" y="5422900"/>
            <a:ext cx="315912" cy="534987"/>
          </a:xfrm>
          <a:prstGeom prst="bentConnector3">
            <a:avLst>
              <a:gd name="adj1" fmla="val 49750"/>
            </a:avLst>
          </a:prstGeom>
          <a:noFill/>
          <a:ln w="9525">
            <a:solidFill>
              <a:schemeClr val="tx1"/>
            </a:solidFill>
            <a:miter lim="800000"/>
            <a:headEnd/>
            <a:tailEnd type="triangle" w="med" len="med"/>
          </a:ln>
        </p:spPr>
      </p:cxnSp>
      <p:cxnSp>
        <p:nvCxnSpPr>
          <p:cNvPr id="1037" name="AutoShape 11"/>
          <p:cNvCxnSpPr>
            <a:cxnSpLocks noChangeShapeType="1"/>
            <a:stCxn id="1040" idx="2"/>
            <a:endCxn id="1032" idx="0"/>
          </p:cNvCxnSpPr>
          <p:nvPr/>
        </p:nvCxnSpPr>
        <p:spPr bwMode="auto">
          <a:xfrm rot="5400000">
            <a:off x="5101432" y="5422106"/>
            <a:ext cx="315912" cy="536575"/>
          </a:xfrm>
          <a:prstGeom prst="bentConnector3">
            <a:avLst>
              <a:gd name="adj1" fmla="val 49750"/>
            </a:avLst>
          </a:prstGeom>
          <a:noFill/>
          <a:ln w="9525">
            <a:solidFill>
              <a:schemeClr val="tx1"/>
            </a:solidFill>
            <a:miter lim="800000"/>
            <a:headEnd/>
            <a:tailEnd type="triangle" w="med" len="med"/>
          </a:ln>
        </p:spPr>
      </p:cxnSp>
      <p:cxnSp>
        <p:nvCxnSpPr>
          <p:cNvPr id="1038" name="AutoShape 12"/>
          <p:cNvCxnSpPr>
            <a:cxnSpLocks noChangeShapeType="1"/>
            <a:stCxn id="1040" idx="2"/>
            <a:endCxn id="1033" idx="0"/>
          </p:cNvCxnSpPr>
          <p:nvPr/>
        </p:nvCxnSpPr>
        <p:spPr bwMode="auto">
          <a:xfrm rot="16200000" flipH="1">
            <a:off x="5672932" y="5387181"/>
            <a:ext cx="315912" cy="606425"/>
          </a:xfrm>
          <a:prstGeom prst="bentConnector3">
            <a:avLst>
              <a:gd name="adj1" fmla="val 49750"/>
            </a:avLst>
          </a:prstGeom>
          <a:noFill/>
          <a:ln w="9525">
            <a:solidFill>
              <a:schemeClr val="tx1"/>
            </a:solidFill>
            <a:miter lim="800000"/>
            <a:headEnd/>
            <a:tailEnd type="triangle" w="med" len="med"/>
          </a:ln>
        </p:spPr>
      </p:cxnSp>
      <p:sp>
        <p:nvSpPr>
          <p:cNvPr id="1039" name="Text Box 13"/>
          <p:cNvSpPr txBox="1">
            <a:spLocks noChangeArrowheads="1"/>
          </p:cNvSpPr>
          <p:nvPr/>
        </p:nvSpPr>
        <p:spPr bwMode="auto">
          <a:xfrm>
            <a:off x="3048000" y="5410200"/>
            <a:ext cx="528638" cy="122238"/>
          </a:xfrm>
          <a:prstGeom prst="rect">
            <a:avLst/>
          </a:prstGeom>
          <a:noFill/>
          <a:ln w="9525" algn="ctr">
            <a:noFill/>
            <a:miter lim="800000"/>
            <a:headEnd/>
            <a:tailEnd/>
          </a:ln>
        </p:spPr>
        <p:txBody>
          <a:bodyPr wrap="none" lIns="0" tIns="0" rIns="0" bIns="0">
            <a:spAutoFit/>
          </a:bodyPr>
          <a:lstStyle/>
          <a:p>
            <a:pPr algn="l">
              <a:lnSpc>
                <a:spcPct val="80000"/>
              </a:lnSpc>
              <a:spcBef>
                <a:spcPct val="20000"/>
              </a:spcBef>
              <a:buClr>
                <a:srgbClr val="8098BA"/>
              </a:buClr>
              <a:buFont typeface="Times" pitchFamily="18" charset="0"/>
              <a:buNone/>
            </a:pPr>
            <a:r>
              <a:rPr lang="en-US" sz="1000"/>
              <a:t>Portfolio</a:t>
            </a:r>
          </a:p>
        </p:txBody>
      </p:sp>
      <p:sp>
        <p:nvSpPr>
          <p:cNvPr id="1040" name="Text Box 14"/>
          <p:cNvSpPr txBox="1">
            <a:spLocks noChangeArrowheads="1"/>
          </p:cNvSpPr>
          <p:nvPr/>
        </p:nvSpPr>
        <p:spPr bwMode="auto">
          <a:xfrm>
            <a:off x="5262563" y="5410200"/>
            <a:ext cx="528637" cy="122238"/>
          </a:xfrm>
          <a:prstGeom prst="rect">
            <a:avLst/>
          </a:prstGeom>
          <a:noFill/>
          <a:ln w="9525" algn="ctr">
            <a:noFill/>
            <a:miter lim="800000"/>
            <a:headEnd/>
            <a:tailEnd/>
          </a:ln>
        </p:spPr>
        <p:txBody>
          <a:bodyPr wrap="none" lIns="0" tIns="0" rIns="0" bIns="0">
            <a:spAutoFit/>
          </a:bodyPr>
          <a:lstStyle/>
          <a:p>
            <a:pPr algn="l">
              <a:lnSpc>
                <a:spcPct val="80000"/>
              </a:lnSpc>
              <a:spcBef>
                <a:spcPct val="20000"/>
              </a:spcBef>
              <a:buClr>
                <a:srgbClr val="8098BA"/>
              </a:buClr>
              <a:buFont typeface="Times" pitchFamily="18" charset="0"/>
              <a:buNone/>
            </a:pPr>
            <a:r>
              <a:rPr lang="en-US" sz="1000"/>
              <a:t>Portfolio</a:t>
            </a:r>
          </a:p>
        </p:txBody>
      </p:sp>
      <p:pic>
        <p:nvPicPr>
          <p:cNvPr id="1041" name="Picture 15" descr="MCBS00877A0000[1]"/>
          <p:cNvPicPr>
            <a:picLocks noChangeAspect="1" noChangeArrowheads="1"/>
          </p:cNvPicPr>
          <p:nvPr/>
        </p:nvPicPr>
        <p:blipFill>
          <a:blip r:embed="rId4" cstate="print"/>
          <a:srcRect/>
          <a:stretch>
            <a:fillRect/>
          </a:stretch>
        </p:blipFill>
        <p:spPr bwMode="auto">
          <a:xfrm>
            <a:off x="2971800" y="3810000"/>
            <a:ext cx="581025" cy="563563"/>
          </a:xfrm>
          <a:prstGeom prst="rect">
            <a:avLst/>
          </a:prstGeom>
          <a:noFill/>
          <a:ln w="9525">
            <a:noFill/>
            <a:miter lim="800000"/>
            <a:headEnd/>
            <a:tailEnd/>
          </a:ln>
        </p:spPr>
      </p:pic>
      <p:pic>
        <p:nvPicPr>
          <p:cNvPr id="1042" name="Picture 16" descr="MCBS00877A0000[1]"/>
          <p:cNvPicPr>
            <a:picLocks noChangeAspect="1" noChangeArrowheads="1"/>
          </p:cNvPicPr>
          <p:nvPr/>
        </p:nvPicPr>
        <p:blipFill>
          <a:blip r:embed="rId4" cstate="print"/>
          <a:srcRect/>
          <a:stretch>
            <a:fillRect/>
          </a:stretch>
        </p:blipFill>
        <p:spPr bwMode="auto">
          <a:xfrm>
            <a:off x="5257800" y="3810000"/>
            <a:ext cx="581025" cy="563563"/>
          </a:xfrm>
          <a:prstGeom prst="rect">
            <a:avLst/>
          </a:prstGeom>
          <a:noFill/>
          <a:ln w="9525">
            <a:noFill/>
            <a:miter lim="800000"/>
            <a:headEnd/>
            <a:tailEnd/>
          </a:ln>
        </p:spPr>
      </p:pic>
      <p:sp>
        <p:nvSpPr>
          <p:cNvPr id="1043" name="Text Box 17"/>
          <p:cNvSpPr txBox="1">
            <a:spLocks noChangeArrowheads="1"/>
          </p:cNvSpPr>
          <p:nvPr/>
        </p:nvSpPr>
        <p:spPr bwMode="auto">
          <a:xfrm>
            <a:off x="2971800" y="4419600"/>
            <a:ext cx="500063" cy="122238"/>
          </a:xfrm>
          <a:prstGeom prst="rect">
            <a:avLst/>
          </a:prstGeom>
          <a:noFill/>
          <a:ln w="9525" algn="ctr">
            <a:noFill/>
            <a:miter lim="800000"/>
            <a:headEnd/>
            <a:tailEnd/>
          </a:ln>
        </p:spPr>
        <p:txBody>
          <a:bodyPr wrap="none" lIns="0" tIns="0" rIns="0" bIns="0">
            <a:spAutoFit/>
          </a:bodyPr>
          <a:lstStyle/>
          <a:p>
            <a:pPr algn="l">
              <a:lnSpc>
                <a:spcPct val="80000"/>
              </a:lnSpc>
              <a:spcBef>
                <a:spcPct val="20000"/>
              </a:spcBef>
              <a:buClr>
                <a:srgbClr val="8098BA"/>
              </a:buClr>
              <a:buFont typeface="Times" pitchFamily="18" charset="0"/>
              <a:buNone/>
            </a:pPr>
            <a:r>
              <a:rPr lang="en-US" sz="1000"/>
              <a:t>Position</a:t>
            </a:r>
          </a:p>
        </p:txBody>
      </p:sp>
      <p:sp>
        <p:nvSpPr>
          <p:cNvPr id="1044" name="Text Box 18"/>
          <p:cNvSpPr txBox="1">
            <a:spLocks noChangeArrowheads="1"/>
          </p:cNvSpPr>
          <p:nvPr/>
        </p:nvSpPr>
        <p:spPr bwMode="auto">
          <a:xfrm>
            <a:off x="5257800" y="4419600"/>
            <a:ext cx="500063" cy="122238"/>
          </a:xfrm>
          <a:prstGeom prst="rect">
            <a:avLst/>
          </a:prstGeom>
          <a:noFill/>
          <a:ln w="9525" algn="ctr">
            <a:noFill/>
            <a:miter lim="800000"/>
            <a:headEnd/>
            <a:tailEnd/>
          </a:ln>
        </p:spPr>
        <p:txBody>
          <a:bodyPr wrap="none" lIns="0" tIns="0" rIns="0" bIns="0">
            <a:spAutoFit/>
          </a:bodyPr>
          <a:lstStyle/>
          <a:p>
            <a:pPr algn="l">
              <a:lnSpc>
                <a:spcPct val="80000"/>
              </a:lnSpc>
              <a:spcBef>
                <a:spcPct val="20000"/>
              </a:spcBef>
              <a:buClr>
                <a:srgbClr val="8098BA"/>
              </a:buClr>
              <a:buFont typeface="Times" pitchFamily="18" charset="0"/>
              <a:buNone/>
            </a:pPr>
            <a:r>
              <a:rPr lang="en-US" sz="1000"/>
              <a:t>Position</a:t>
            </a:r>
          </a:p>
        </p:txBody>
      </p:sp>
      <p:cxnSp>
        <p:nvCxnSpPr>
          <p:cNvPr id="1045" name="AutoShape 19"/>
          <p:cNvCxnSpPr>
            <a:cxnSpLocks noChangeShapeType="1"/>
            <a:endCxn id="1484803" idx="0"/>
          </p:cNvCxnSpPr>
          <p:nvPr/>
        </p:nvCxnSpPr>
        <p:spPr bwMode="auto">
          <a:xfrm rot="10800000" flipH="1" flipV="1">
            <a:off x="2971800" y="4092575"/>
            <a:ext cx="347663" cy="896938"/>
          </a:xfrm>
          <a:prstGeom prst="bentConnector4">
            <a:avLst>
              <a:gd name="adj1" fmla="val -65755"/>
              <a:gd name="adj2" fmla="val 62477"/>
            </a:avLst>
          </a:prstGeom>
          <a:noFill/>
          <a:ln w="9525">
            <a:solidFill>
              <a:schemeClr val="tx1"/>
            </a:solidFill>
            <a:miter lim="800000"/>
            <a:headEnd/>
            <a:tailEnd type="triangle" w="med" len="med"/>
          </a:ln>
        </p:spPr>
      </p:cxnSp>
      <p:cxnSp>
        <p:nvCxnSpPr>
          <p:cNvPr id="1046" name="AutoShape 20"/>
          <p:cNvCxnSpPr>
            <a:cxnSpLocks noChangeShapeType="1"/>
            <a:endCxn id="1484803" idx="3"/>
          </p:cNvCxnSpPr>
          <p:nvPr/>
        </p:nvCxnSpPr>
        <p:spPr bwMode="auto">
          <a:xfrm rot="10800000" flipV="1">
            <a:off x="3581400" y="4092575"/>
            <a:ext cx="1676400" cy="1027113"/>
          </a:xfrm>
          <a:prstGeom prst="bentConnector3">
            <a:avLst>
              <a:gd name="adj1" fmla="val 50000"/>
            </a:avLst>
          </a:prstGeom>
          <a:noFill/>
          <a:ln w="9525">
            <a:solidFill>
              <a:schemeClr val="tx1"/>
            </a:solidFill>
            <a:miter lim="800000"/>
            <a:headEnd/>
            <a:tailEnd type="triangle" w="med" len="med"/>
          </a:ln>
        </p:spPr>
      </p:cxnSp>
      <p:cxnSp>
        <p:nvCxnSpPr>
          <p:cNvPr id="1047" name="AutoShape 21"/>
          <p:cNvCxnSpPr>
            <a:cxnSpLocks noChangeShapeType="1"/>
            <a:endCxn id="1484808" idx="0"/>
          </p:cNvCxnSpPr>
          <p:nvPr/>
        </p:nvCxnSpPr>
        <p:spPr bwMode="auto">
          <a:xfrm flipH="1">
            <a:off x="5529263" y="4092575"/>
            <a:ext cx="309562" cy="896938"/>
          </a:xfrm>
          <a:prstGeom prst="bentConnector4">
            <a:avLst>
              <a:gd name="adj1" fmla="val -73847"/>
              <a:gd name="adj2" fmla="val 62477"/>
            </a:avLst>
          </a:prstGeom>
          <a:noFill/>
          <a:ln w="9525">
            <a:solidFill>
              <a:schemeClr val="tx1"/>
            </a:solidFill>
            <a:miter lim="800000"/>
            <a:headEnd/>
            <a:tailEnd type="triangle" w="med" len="med"/>
          </a:ln>
        </p:spPr>
      </p:cxnSp>
      <p:pic>
        <p:nvPicPr>
          <p:cNvPr id="1048" name="Picture 22" descr="GreenUser"/>
          <p:cNvPicPr>
            <a:picLocks noChangeAspect="1" noChangeArrowheads="1"/>
          </p:cNvPicPr>
          <p:nvPr/>
        </p:nvPicPr>
        <p:blipFill>
          <a:blip r:embed="rId5" cstate="print">
            <a:clrChange>
              <a:clrFrom>
                <a:srgbClr val="08369A"/>
              </a:clrFrom>
              <a:clrTo>
                <a:srgbClr val="08369A">
                  <a:alpha val="0"/>
                </a:srgbClr>
              </a:clrTo>
            </a:clrChange>
          </a:blip>
          <a:srcRect/>
          <a:stretch>
            <a:fillRect/>
          </a:stretch>
        </p:blipFill>
        <p:spPr bwMode="auto">
          <a:xfrm>
            <a:off x="1809750" y="3124200"/>
            <a:ext cx="506413" cy="533400"/>
          </a:xfrm>
          <a:prstGeom prst="rect">
            <a:avLst/>
          </a:prstGeom>
          <a:noFill/>
          <a:ln w="9525">
            <a:noFill/>
            <a:miter lim="800000"/>
            <a:headEnd/>
            <a:tailEnd/>
          </a:ln>
        </p:spPr>
      </p:pic>
      <p:sp>
        <p:nvSpPr>
          <p:cNvPr id="1049" name="Text Box 23"/>
          <p:cNvSpPr txBox="1">
            <a:spLocks noChangeArrowheads="1"/>
          </p:cNvSpPr>
          <p:nvPr/>
        </p:nvSpPr>
        <p:spPr bwMode="auto">
          <a:xfrm>
            <a:off x="1485900" y="3740150"/>
            <a:ext cx="1169988" cy="146050"/>
          </a:xfrm>
          <a:prstGeom prst="rect">
            <a:avLst/>
          </a:prstGeom>
          <a:noFill/>
          <a:ln w="9525" algn="ctr">
            <a:noFill/>
            <a:miter lim="800000"/>
            <a:headEnd/>
            <a:tailEnd/>
          </a:ln>
        </p:spPr>
        <p:txBody>
          <a:bodyPr wrap="none" lIns="0" tIns="0" rIns="0" bIns="0">
            <a:spAutoFit/>
          </a:bodyPr>
          <a:lstStyle/>
          <a:p>
            <a:pPr algn="l">
              <a:lnSpc>
                <a:spcPct val="80000"/>
              </a:lnSpc>
              <a:spcBef>
                <a:spcPct val="20000"/>
              </a:spcBef>
              <a:buClr>
                <a:srgbClr val="8098BA"/>
              </a:buClr>
              <a:buFont typeface="Times" pitchFamily="18" charset="0"/>
              <a:buNone/>
            </a:pPr>
            <a:r>
              <a:rPr lang="en-US" sz="1200"/>
              <a:t>Counterparty A</a:t>
            </a:r>
          </a:p>
        </p:txBody>
      </p:sp>
      <p:pic>
        <p:nvPicPr>
          <p:cNvPr id="1050" name="Picture 24" descr="GreenUser"/>
          <p:cNvPicPr>
            <a:picLocks noChangeAspect="1" noChangeArrowheads="1"/>
          </p:cNvPicPr>
          <p:nvPr/>
        </p:nvPicPr>
        <p:blipFill>
          <a:blip r:embed="rId5" cstate="print">
            <a:clrChange>
              <a:clrFrom>
                <a:srgbClr val="08369A"/>
              </a:clrFrom>
              <a:clrTo>
                <a:srgbClr val="08369A">
                  <a:alpha val="0"/>
                </a:srgbClr>
              </a:clrTo>
            </a:clrChange>
          </a:blip>
          <a:srcRect/>
          <a:stretch>
            <a:fillRect/>
          </a:stretch>
        </p:blipFill>
        <p:spPr bwMode="auto">
          <a:xfrm>
            <a:off x="6457950" y="3117850"/>
            <a:ext cx="506413" cy="533400"/>
          </a:xfrm>
          <a:prstGeom prst="rect">
            <a:avLst/>
          </a:prstGeom>
          <a:noFill/>
          <a:ln w="9525">
            <a:noFill/>
            <a:miter lim="800000"/>
            <a:headEnd/>
            <a:tailEnd/>
          </a:ln>
        </p:spPr>
      </p:pic>
      <p:sp>
        <p:nvSpPr>
          <p:cNvPr id="1051" name="Text Box 25"/>
          <p:cNvSpPr txBox="1">
            <a:spLocks noChangeArrowheads="1"/>
          </p:cNvSpPr>
          <p:nvPr/>
        </p:nvSpPr>
        <p:spPr bwMode="auto">
          <a:xfrm>
            <a:off x="6145213" y="3733800"/>
            <a:ext cx="1169987" cy="146050"/>
          </a:xfrm>
          <a:prstGeom prst="rect">
            <a:avLst/>
          </a:prstGeom>
          <a:noFill/>
          <a:ln w="9525" algn="ctr">
            <a:noFill/>
            <a:miter lim="800000"/>
            <a:headEnd/>
            <a:tailEnd/>
          </a:ln>
        </p:spPr>
        <p:txBody>
          <a:bodyPr wrap="none" lIns="0" tIns="0" rIns="0" bIns="0">
            <a:spAutoFit/>
          </a:bodyPr>
          <a:lstStyle/>
          <a:p>
            <a:pPr algn="l">
              <a:lnSpc>
                <a:spcPct val="80000"/>
              </a:lnSpc>
              <a:spcBef>
                <a:spcPct val="20000"/>
              </a:spcBef>
              <a:buClr>
                <a:srgbClr val="8098BA"/>
              </a:buClr>
              <a:buFont typeface="Times" pitchFamily="18" charset="0"/>
              <a:buNone/>
            </a:pPr>
            <a:r>
              <a:rPr lang="en-US" sz="1200"/>
              <a:t>Counterparty B</a:t>
            </a:r>
          </a:p>
        </p:txBody>
      </p:sp>
      <p:cxnSp>
        <p:nvCxnSpPr>
          <p:cNvPr id="1052" name="AutoShape 26"/>
          <p:cNvCxnSpPr>
            <a:cxnSpLocks noChangeShapeType="1"/>
          </p:cNvCxnSpPr>
          <p:nvPr/>
        </p:nvCxnSpPr>
        <p:spPr bwMode="auto">
          <a:xfrm>
            <a:off x="2316163" y="3390900"/>
            <a:ext cx="946150" cy="419100"/>
          </a:xfrm>
          <a:prstGeom prst="bentConnector2">
            <a:avLst/>
          </a:prstGeom>
          <a:noFill/>
          <a:ln w="9525">
            <a:solidFill>
              <a:schemeClr val="tx1"/>
            </a:solidFill>
            <a:miter lim="800000"/>
            <a:headEnd/>
            <a:tailEnd type="triangle" w="med" len="med"/>
          </a:ln>
        </p:spPr>
      </p:cxnSp>
      <p:cxnSp>
        <p:nvCxnSpPr>
          <p:cNvPr id="1053" name="AutoShape 27"/>
          <p:cNvCxnSpPr>
            <a:cxnSpLocks noChangeShapeType="1"/>
          </p:cNvCxnSpPr>
          <p:nvPr/>
        </p:nvCxnSpPr>
        <p:spPr bwMode="auto">
          <a:xfrm rot="10800000" flipV="1">
            <a:off x="5548313" y="3384550"/>
            <a:ext cx="909637" cy="425450"/>
          </a:xfrm>
          <a:prstGeom prst="bentConnector2">
            <a:avLst/>
          </a:prstGeom>
          <a:noFill/>
          <a:ln w="9525">
            <a:solidFill>
              <a:schemeClr val="tx1"/>
            </a:solidFill>
            <a:miter lim="800000"/>
            <a:headEnd/>
            <a:tailEnd type="triangle" w="med" len="med"/>
          </a:ln>
        </p:spPr>
      </p:cxnSp>
      <p:sp>
        <p:nvSpPr>
          <p:cNvPr id="1054" name="Text Box 28"/>
          <p:cNvSpPr txBox="1">
            <a:spLocks noChangeArrowheads="1"/>
          </p:cNvSpPr>
          <p:nvPr/>
        </p:nvSpPr>
        <p:spPr bwMode="auto">
          <a:xfrm>
            <a:off x="3962400" y="3282950"/>
            <a:ext cx="706438" cy="146050"/>
          </a:xfrm>
          <a:prstGeom prst="rect">
            <a:avLst/>
          </a:prstGeom>
          <a:noFill/>
          <a:ln w="9525" algn="ctr">
            <a:noFill/>
            <a:miter lim="800000"/>
            <a:headEnd/>
            <a:tailEnd/>
          </a:ln>
        </p:spPr>
        <p:txBody>
          <a:bodyPr wrap="none" lIns="0" tIns="0" rIns="0" bIns="0">
            <a:spAutoFit/>
          </a:bodyPr>
          <a:lstStyle/>
          <a:p>
            <a:pPr algn="l">
              <a:lnSpc>
                <a:spcPct val="80000"/>
              </a:lnSpc>
              <a:spcBef>
                <a:spcPct val="20000"/>
              </a:spcBef>
              <a:buClr>
                <a:srgbClr val="8098BA"/>
              </a:buClr>
              <a:buFont typeface="Times" pitchFamily="18" charset="0"/>
              <a:buNone/>
            </a:pPr>
            <a:r>
              <a:rPr lang="en-US" sz="1200"/>
              <a:t>Exposure</a:t>
            </a:r>
          </a:p>
        </p:txBody>
      </p:sp>
      <p:cxnSp>
        <p:nvCxnSpPr>
          <p:cNvPr id="1055" name="AutoShape 29"/>
          <p:cNvCxnSpPr>
            <a:cxnSpLocks noChangeShapeType="1"/>
          </p:cNvCxnSpPr>
          <p:nvPr/>
        </p:nvCxnSpPr>
        <p:spPr bwMode="auto">
          <a:xfrm rot="-5400000">
            <a:off x="2852737" y="2090738"/>
            <a:ext cx="244475" cy="1822450"/>
          </a:xfrm>
          <a:prstGeom prst="bentConnector2">
            <a:avLst/>
          </a:prstGeom>
          <a:noFill/>
          <a:ln w="9525">
            <a:solidFill>
              <a:schemeClr val="tx1"/>
            </a:solidFill>
            <a:prstDash val="dash"/>
            <a:miter lim="800000"/>
            <a:headEnd/>
            <a:tailEnd type="triangle" w="med" len="med"/>
          </a:ln>
        </p:spPr>
      </p:cxnSp>
      <p:cxnSp>
        <p:nvCxnSpPr>
          <p:cNvPr id="1056" name="AutoShape 30"/>
          <p:cNvCxnSpPr>
            <a:cxnSpLocks noChangeShapeType="1"/>
          </p:cNvCxnSpPr>
          <p:nvPr/>
        </p:nvCxnSpPr>
        <p:spPr bwMode="auto">
          <a:xfrm rot="5400000" flipH="1">
            <a:off x="5599112" y="2005013"/>
            <a:ext cx="238125" cy="1987550"/>
          </a:xfrm>
          <a:prstGeom prst="bentConnector2">
            <a:avLst/>
          </a:prstGeom>
          <a:noFill/>
          <a:ln w="9525">
            <a:solidFill>
              <a:schemeClr val="tx1"/>
            </a:solidFill>
            <a:prstDash val="dash"/>
            <a:miter lim="800000"/>
            <a:headEnd/>
            <a:tailEnd type="triangle" w="med" len="med"/>
          </a:ln>
        </p:spPr>
      </p:cxnSp>
      <p:graphicFrame>
        <p:nvGraphicFramePr>
          <p:cNvPr id="1026" name="Object 31"/>
          <p:cNvGraphicFramePr>
            <a:graphicFrameLocks noChangeAspect="1"/>
          </p:cNvGraphicFramePr>
          <p:nvPr/>
        </p:nvGraphicFramePr>
        <p:xfrm>
          <a:off x="1219200" y="5257800"/>
          <a:ext cx="420688" cy="457200"/>
        </p:xfrm>
        <a:graphic>
          <a:graphicData uri="http://schemas.openxmlformats.org/presentationml/2006/ole">
            <mc:AlternateContent xmlns:mc="http://schemas.openxmlformats.org/markup-compatibility/2006">
              <mc:Choice xmlns:v="urn:schemas-microsoft-com:vml" Requires="v">
                <p:oleObj spid="_x0000_s4114" name="Visio" r:id="rId6" imgW="234196" imgH="256282" progId="">
                  <p:embed/>
                </p:oleObj>
              </mc:Choice>
              <mc:Fallback>
                <p:oleObj name="Visio" r:id="rId6" imgW="234196" imgH="256282"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9200" y="5257800"/>
                        <a:ext cx="420688" cy="457200"/>
                      </a:xfrm>
                      <a:prstGeom prst="rect">
                        <a:avLst/>
                      </a:prstGeom>
                      <a:noFill/>
                      <a:ln>
                        <a:noFill/>
                      </a:ln>
                      <a:effectLst/>
                      <a:extLst>
                        <a:ext uri="{909E8E84-426E-40DD-AFC4-6F175D3DCCD1}">
                          <a14:hiddenFill xmlns:a14="http://schemas.microsoft.com/office/drawing/2010/main">
                            <a:gradFill rotWithShape="0">
                              <a:gsLst>
                                <a:gs pos="0">
                                  <a:schemeClr val="accent1"/>
                                </a:gs>
                                <a:gs pos="50000">
                                  <a:schemeClr val="accent1">
                                    <a:gamma/>
                                    <a:tint val="24314"/>
                                    <a:invGamma/>
                                  </a:schemeClr>
                                </a:gs>
                                <a:gs pos="100000">
                                  <a:schemeClr val="accent1"/>
                                </a:gs>
                              </a:gsLst>
                              <a:lin ang="27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57" name="Text Box 32"/>
          <p:cNvSpPr txBox="1">
            <a:spLocks noChangeArrowheads="1"/>
          </p:cNvSpPr>
          <p:nvPr/>
        </p:nvSpPr>
        <p:spPr bwMode="auto">
          <a:xfrm>
            <a:off x="1219200" y="5715000"/>
            <a:ext cx="398463" cy="122238"/>
          </a:xfrm>
          <a:prstGeom prst="rect">
            <a:avLst/>
          </a:prstGeom>
          <a:noFill/>
          <a:ln w="9525" algn="ctr">
            <a:noFill/>
            <a:miter lim="800000"/>
            <a:headEnd/>
            <a:tailEnd/>
          </a:ln>
        </p:spPr>
        <p:txBody>
          <a:bodyPr wrap="none" lIns="0" tIns="0" rIns="0" bIns="0">
            <a:spAutoFit/>
          </a:bodyPr>
          <a:lstStyle/>
          <a:p>
            <a:pPr algn="l">
              <a:lnSpc>
                <a:spcPct val="80000"/>
              </a:lnSpc>
              <a:spcBef>
                <a:spcPct val="20000"/>
              </a:spcBef>
              <a:buClr>
                <a:srgbClr val="8098BA"/>
              </a:buClr>
              <a:buFont typeface="Times" pitchFamily="18" charset="0"/>
              <a:buNone/>
            </a:pPr>
            <a:r>
              <a:rPr lang="en-US" sz="1000"/>
              <a:t>Issuer</a:t>
            </a:r>
          </a:p>
        </p:txBody>
      </p:sp>
      <p:graphicFrame>
        <p:nvGraphicFramePr>
          <p:cNvPr id="1027" name="Object 33"/>
          <p:cNvGraphicFramePr>
            <a:graphicFrameLocks noChangeAspect="1"/>
          </p:cNvGraphicFramePr>
          <p:nvPr/>
        </p:nvGraphicFramePr>
        <p:xfrm>
          <a:off x="7315200" y="5181600"/>
          <a:ext cx="420688" cy="457200"/>
        </p:xfrm>
        <a:graphic>
          <a:graphicData uri="http://schemas.openxmlformats.org/presentationml/2006/ole">
            <mc:AlternateContent xmlns:mc="http://schemas.openxmlformats.org/markup-compatibility/2006">
              <mc:Choice xmlns:v="urn:schemas-microsoft-com:vml" Requires="v">
                <p:oleObj spid="_x0000_s4115" name="Visio" r:id="rId8" imgW="234196" imgH="256282" progId="">
                  <p:embed/>
                </p:oleObj>
              </mc:Choice>
              <mc:Fallback>
                <p:oleObj name="Visio" r:id="rId8" imgW="234196" imgH="256282" progId="">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15200" y="5181600"/>
                        <a:ext cx="420688" cy="457200"/>
                      </a:xfrm>
                      <a:prstGeom prst="rect">
                        <a:avLst/>
                      </a:prstGeom>
                      <a:noFill/>
                      <a:ln>
                        <a:noFill/>
                      </a:ln>
                      <a:effectLst/>
                      <a:extLst>
                        <a:ext uri="{909E8E84-426E-40DD-AFC4-6F175D3DCCD1}">
                          <a14:hiddenFill xmlns:a14="http://schemas.microsoft.com/office/drawing/2010/main">
                            <a:gradFill rotWithShape="0">
                              <a:gsLst>
                                <a:gs pos="0">
                                  <a:schemeClr val="accent1"/>
                                </a:gs>
                                <a:gs pos="50000">
                                  <a:schemeClr val="accent1">
                                    <a:gamma/>
                                    <a:tint val="24314"/>
                                    <a:invGamma/>
                                  </a:schemeClr>
                                </a:gs>
                                <a:gs pos="100000">
                                  <a:schemeClr val="accent1"/>
                                </a:gs>
                              </a:gsLst>
                              <a:lin ang="2700000" scaled="1"/>
                            </a:gra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58" name="Text Box 34"/>
          <p:cNvSpPr txBox="1">
            <a:spLocks noChangeArrowheads="1"/>
          </p:cNvSpPr>
          <p:nvPr/>
        </p:nvSpPr>
        <p:spPr bwMode="auto">
          <a:xfrm>
            <a:off x="7315200" y="5638800"/>
            <a:ext cx="460375" cy="122238"/>
          </a:xfrm>
          <a:prstGeom prst="rect">
            <a:avLst/>
          </a:prstGeom>
          <a:noFill/>
          <a:ln w="9525" algn="ctr">
            <a:noFill/>
            <a:miter lim="800000"/>
            <a:headEnd/>
            <a:tailEnd/>
          </a:ln>
        </p:spPr>
        <p:txBody>
          <a:bodyPr wrap="none" lIns="0" tIns="0" rIns="0" bIns="0">
            <a:spAutoFit/>
          </a:bodyPr>
          <a:lstStyle/>
          <a:p>
            <a:pPr algn="l">
              <a:lnSpc>
                <a:spcPct val="80000"/>
              </a:lnSpc>
              <a:spcBef>
                <a:spcPct val="20000"/>
              </a:spcBef>
              <a:buClr>
                <a:srgbClr val="8098BA"/>
              </a:buClr>
              <a:buFont typeface="Times" pitchFamily="18" charset="0"/>
              <a:buNone/>
            </a:pPr>
            <a:r>
              <a:rPr lang="en-US" sz="1000"/>
              <a:t>Obligor</a:t>
            </a:r>
          </a:p>
        </p:txBody>
      </p:sp>
      <p:cxnSp>
        <p:nvCxnSpPr>
          <p:cNvPr id="1059" name="AutoShape 35"/>
          <p:cNvCxnSpPr>
            <a:cxnSpLocks noChangeShapeType="1"/>
            <a:endCxn id="1030" idx="1"/>
          </p:cNvCxnSpPr>
          <p:nvPr/>
        </p:nvCxnSpPr>
        <p:spPr bwMode="auto">
          <a:xfrm>
            <a:off x="1639888" y="5486400"/>
            <a:ext cx="569912" cy="561975"/>
          </a:xfrm>
          <a:prstGeom prst="bentConnector3">
            <a:avLst>
              <a:gd name="adj1" fmla="val 49861"/>
            </a:avLst>
          </a:prstGeom>
          <a:noFill/>
          <a:ln w="9525">
            <a:solidFill>
              <a:schemeClr val="tx1"/>
            </a:solidFill>
            <a:miter lim="800000"/>
            <a:headEnd/>
            <a:tailEnd type="triangle" w="med" len="med"/>
          </a:ln>
        </p:spPr>
      </p:cxnSp>
      <p:cxnSp>
        <p:nvCxnSpPr>
          <p:cNvPr id="1060" name="AutoShape 36"/>
          <p:cNvCxnSpPr>
            <a:cxnSpLocks noChangeShapeType="1"/>
            <a:endCxn id="1033" idx="3"/>
          </p:cNvCxnSpPr>
          <p:nvPr/>
        </p:nvCxnSpPr>
        <p:spPr bwMode="auto">
          <a:xfrm rot="10800000" flipV="1">
            <a:off x="6629400" y="5410200"/>
            <a:ext cx="685800" cy="638175"/>
          </a:xfrm>
          <a:prstGeom prst="bentConnector3">
            <a:avLst>
              <a:gd name="adj1" fmla="val 50000"/>
            </a:avLst>
          </a:prstGeom>
          <a:noFill/>
          <a:ln w="9525">
            <a:solidFill>
              <a:schemeClr val="tx1"/>
            </a:solidFill>
            <a:miter lim="800000"/>
            <a:headEnd/>
            <a:tailEnd type="triangle" w="med" len="med"/>
          </a:ln>
        </p:spPr>
      </p:cxnSp>
      <p:sp>
        <p:nvSpPr>
          <p:cNvPr id="1061" name="Rectangle 37"/>
          <p:cNvSpPr>
            <a:spLocks noGrp="1" noChangeArrowheads="1"/>
          </p:cNvSpPr>
          <p:nvPr>
            <p:ph type="body" idx="1"/>
          </p:nvPr>
        </p:nvSpPr>
        <p:spPr>
          <a:xfrm>
            <a:off x="685800" y="1447800"/>
            <a:ext cx="8001000" cy="990600"/>
          </a:xfrm>
          <a:noFill/>
        </p:spPr>
        <p:txBody>
          <a:bodyPr/>
          <a:lstStyle/>
          <a:p>
            <a:pPr marL="0" indent="0" algn="ctr">
              <a:buFont typeface="Times" pitchFamily="18" charset="0"/>
              <a:buNone/>
            </a:pPr>
            <a:r>
              <a:rPr lang="en-US" sz="2000" dirty="0" smtClean="0">
                <a:solidFill>
                  <a:srgbClr val="0066CC"/>
                </a:solidFill>
              </a:rPr>
              <a:t>Centralize, manage, and manipulate Counterparty relationships providing a global view of exposure</a:t>
            </a:r>
          </a:p>
        </p:txBody>
      </p:sp>
      <p:grpSp>
        <p:nvGrpSpPr>
          <p:cNvPr id="2" name="Group 38"/>
          <p:cNvGrpSpPr>
            <a:grpSpLocks/>
          </p:cNvGrpSpPr>
          <p:nvPr/>
        </p:nvGrpSpPr>
        <p:grpSpPr bwMode="auto">
          <a:xfrm>
            <a:off x="3886200" y="2514600"/>
            <a:ext cx="838200" cy="812800"/>
            <a:chOff x="0" y="1648"/>
            <a:chExt cx="1064" cy="1088"/>
          </a:xfrm>
        </p:grpSpPr>
        <p:pic>
          <p:nvPicPr>
            <p:cNvPr id="1085" name="Picture 39" descr="crm angled screen"/>
            <p:cNvPicPr>
              <a:picLocks noChangeAspect="1" noChangeArrowheads="1"/>
            </p:cNvPicPr>
            <p:nvPr/>
          </p:nvPicPr>
          <p:blipFill>
            <a:blip r:embed="rId9" cstate="print"/>
            <a:srcRect/>
            <a:stretch>
              <a:fillRect/>
            </a:stretch>
          </p:blipFill>
          <p:spPr bwMode="auto">
            <a:xfrm>
              <a:off x="0" y="1728"/>
              <a:ext cx="1064" cy="817"/>
            </a:xfrm>
            <a:prstGeom prst="rect">
              <a:avLst/>
            </a:prstGeom>
            <a:noFill/>
            <a:ln w="9525">
              <a:noFill/>
              <a:miter lim="800000"/>
              <a:headEnd/>
              <a:tailEnd/>
            </a:ln>
          </p:spPr>
        </p:pic>
        <p:grpSp>
          <p:nvGrpSpPr>
            <p:cNvPr id="3" name="Group 40"/>
            <p:cNvGrpSpPr>
              <a:grpSpLocks/>
            </p:cNvGrpSpPr>
            <p:nvPr/>
          </p:nvGrpSpPr>
          <p:grpSpPr bwMode="auto">
            <a:xfrm>
              <a:off x="48" y="1648"/>
              <a:ext cx="768" cy="1088"/>
              <a:chOff x="2400" y="1392"/>
              <a:chExt cx="768" cy="1088"/>
            </a:xfrm>
          </p:grpSpPr>
          <p:pic>
            <p:nvPicPr>
              <p:cNvPr id="1087" name="Picture 41" descr="binary"/>
              <p:cNvPicPr>
                <a:picLocks noChangeAspect="1" noChangeArrowheads="1"/>
              </p:cNvPicPr>
              <p:nvPr/>
            </p:nvPicPr>
            <p:blipFill>
              <a:blip r:embed="rId10" cstate="print"/>
              <a:srcRect/>
              <a:stretch>
                <a:fillRect/>
              </a:stretch>
            </p:blipFill>
            <p:spPr bwMode="auto">
              <a:xfrm>
                <a:off x="2709" y="1392"/>
                <a:ext cx="400" cy="1088"/>
              </a:xfrm>
              <a:prstGeom prst="rect">
                <a:avLst/>
              </a:prstGeom>
              <a:noFill/>
              <a:ln w="9525">
                <a:noFill/>
                <a:miter lim="800000"/>
                <a:headEnd/>
                <a:tailEnd/>
              </a:ln>
            </p:spPr>
          </p:pic>
          <p:pic>
            <p:nvPicPr>
              <p:cNvPr id="1088" name="Picture 42" descr="Search the Web magnifying glass icon"/>
              <p:cNvPicPr>
                <a:picLocks noChangeAspect="1" noChangeArrowheads="1"/>
              </p:cNvPicPr>
              <p:nvPr/>
            </p:nvPicPr>
            <p:blipFill>
              <a:blip r:embed="rId11" cstate="print"/>
              <a:srcRect/>
              <a:stretch>
                <a:fillRect/>
              </a:stretch>
            </p:blipFill>
            <p:spPr bwMode="auto">
              <a:xfrm>
                <a:off x="2400" y="1680"/>
                <a:ext cx="768" cy="712"/>
              </a:xfrm>
              <a:prstGeom prst="rect">
                <a:avLst/>
              </a:prstGeom>
              <a:noFill/>
              <a:ln w="9525">
                <a:noFill/>
                <a:miter lim="800000"/>
                <a:headEnd/>
                <a:tailEnd/>
              </a:ln>
            </p:spPr>
          </p:pic>
        </p:grpSp>
      </p:grpSp>
      <p:cxnSp>
        <p:nvCxnSpPr>
          <p:cNvPr id="1063" name="AutoShape 43"/>
          <p:cNvCxnSpPr>
            <a:cxnSpLocks noChangeShapeType="1"/>
          </p:cNvCxnSpPr>
          <p:nvPr/>
        </p:nvCxnSpPr>
        <p:spPr bwMode="auto">
          <a:xfrm flipV="1">
            <a:off x="6964363" y="3238500"/>
            <a:ext cx="960437" cy="146050"/>
          </a:xfrm>
          <a:prstGeom prst="bentConnector3">
            <a:avLst>
              <a:gd name="adj1" fmla="val 49917"/>
            </a:avLst>
          </a:prstGeom>
          <a:noFill/>
          <a:ln w="9525">
            <a:solidFill>
              <a:schemeClr val="tx1"/>
            </a:solidFill>
            <a:miter lim="800000"/>
            <a:headEnd type="triangle" w="med" len="med"/>
            <a:tailEnd type="triangle" w="med" len="med"/>
          </a:ln>
        </p:spPr>
      </p:cxnSp>
      <p:sp>
        <p:nvSpPr>
          <p:cNvPr id="1064" name="Text Box 44"/>
          <p:cNvSpPr txBox="1">
            <a:spLocks noChangeArrowheads="1"/>
          </p:cNvSpPr>
          <p:nvPr/>
        </p:nvSpPr>
        <p:spPr bwMode="auto">
          <a:xfrm>
            <a:off x="7669213" y="3663950"/>
            <a:ext cx="1177925" cy="146050"/>
          </a:xfrm>
          <a:prstGeom prst="rect">
            <a:avLst/>
          </a:prstGeom>
          <a:noFill/>
          <a:ln w="9525" algn="ctr">
            <a:noFill/>
            <a:miter lim="800000"/>
            <a:headEnd/>
            <a:tailEnd/>
          </a:ln>
        </p:spPr>
        <p:txBody>
          <a:bodyPr wrap="none" lIns="0" tIns="0" rIns="0" bIns="0">
            <a:spAutoFit/>
          </a:bodyPr>
          <a:lstStyle/>
          <a:p>
            <a:pPr algn="l">
              <a:lnSpc>
                <a:spcPct val="80000"/>
              </a:lnSpc>
              <a:spcBef>
                <a:spcPct val="20000"/>
              </a:spcBef>
              <a:buClr>
                <a:srgbClr val="8098BA"/>
              </a:buClr>
              <a:buFont typeface="Times" pitchFamily="18" charset="0"/>
              <a:buNone/>
            </a:pPr>
            <a:r>
              <a:rPr lang="en-US" sz="1200"/>
              <a:t>Global Ultimate</a:t>
            </a:r>
          </a:p>
        </p:txBody>
      </p:sp>
      <p:pic>
        <p:nvPicPr>
          <p:cNvPr id="1065" name="Picture 45" descr="icon2"/>
          <p:cNvPicPr>
            <a:picLocks noChangeAspect="1" noChangeArrowheads="1"/>
          </p:cNvPicPr>
          <p:nvPr/>
        </p:nvPicPr>
        <p:blipFill>
          <a:blip r:embed="rId12" cstate="print"/>
          <a:srcRect/>
          <a:stretch>
            <a:fillRect/>
          </a:stretch>
        </p:blipFill>
        <p:spPr bwMode="auto">
          <a:xfrm>
            <a:off x="7924800" y="2895600"/>
            <a:ext cx="625475" cy="685800"/>
          </a:xfrm>
          <a:prstGeom prst="rect">
            <a:avLst/>
          </a:prstGeom>
          <a:noFill/>
          <a:ln w="9525">
            <a:noFill/>
            <a:miter lim="800000"/>
            <a:headEnd/>
            <a:tailEnd/>
          </a:ln>
        </p:spPr>
      </p:pic>
      <p:grpSp>
        <p:nvGrpSpPr>
          <p:cNvPr id="4" name="Group 46"/>
          <p:cNvGrpSpPr>
            <a:grpSpLocks/>
          </p:cNvGrpSpPr>
          <p:nvPr/>
        </p:nvGrpSpPr>
        <p:grpSpPr bwMode="auto">
          <a:xfrm>
            <a:off x="350838" y="2819400"/>
            <a:ext cx="411162" cy="579438"/>
            <a:chOff x="221" y="1776"/>
            <a:chExt cx="259" cy="365"/>
          </a:xfrm>
        </p:grpSpPr>
        <p:pic>
          <p:nvPicPr>
            <p:cNvPr id="1083" name="Picture 47" descr="chat0402181541-05"/>
            <p:cNvPicPr>
              <a:picLocks noChangeAspect="1" noChangeArrowheads="1"/>
            </p:cNvPicPr>
            <p:nvPr/>
          </p:nvPicPr>
          <p:blipFill>
            <a:blip r:embed="rId13" cstate="print"/>
            <a:srcRect/>
            <a:stretch>
              <a:fillRect/>
            </a:stretch>
          </p:blipFill>
          <p:spPr bwMode="auto">
            <a:xfrm>
              <a:off x="240" y="1776"/>
              <a:ext cx="240" cy="240"/>
            </a:xfrm>
            <a:prstGeom prst="rect">
              <a:avLst/>
            </a:prstGeom>
            <a:noFill/>
            <a:ln w="9525">
              <a:noFill/>
              <a:miter lim="800000"/>
              <a:headEnd/>
              <a:tailEnd/>
            </a:ln>
          </p:spPr>
        </p:pic>
        <p:sp>
          <p:nvSpPr>
            <p:cNvPr id="1084" name="Text Box 48"/>
            <p:cNvSpPr txBox="1">
              <a:spLocks noChangeArrowheads="1"/>
            </p:cNvSpPr>
            <p:nvPr/>
          </p:nvSpPr>
          <p:spPr bwMode="auto">
            <a:xfrm>
              <a:off x="221" y="2064"/>
              <a:ext cx="259" cy="77"/>
            </a:xfrm>
            <a:prstGeom prst="rect">
              <a:avLst/>
            </a:prstGeom>
            <a:noFill/>
            <a:ln w="9525" algn="ctr">
              <a:noFill/>
              <a:miter lim="800000"/>
              <a:headEnd/>
              <a:tailEnd/>
            </a:ln>
          </p:spPr>
          <p:txBody>
            <a:bodyPr wrap="none" lIns="0" tIns="0" rIns="0" bIns="0">
              <a:spAutoFit/>
            </a:bodyPr>
            <a:lstStyle/>
            <a:p>
              <a:pPr algn="l">
                <a:lnSpc>
                  <a:spcPct val="80000"/>
                </a:lnSpc>
                <a:spcBef>
                  <a:spcPct val="20000"/>
                </a:spcBef>
                <a:buClr>
                  <a:srgbClr val="8098BA"/>
                </a:buClr>
                <a:buFont typeface="Times" pitchFamily="18" charset="0"/>
                <a:buNone/>
              </a:pPr>
              <a:r>
                <a:rPr lang="en-US" sz="1000"/>
                <a:t>Rating</a:t>
              </a:r>
            </a:p>
          </p:txBody>
        </p:sp>
      </p:grpSp>
      <p:grpSp>
        <p:nvGrpSpPr>
          <p:cNvPr id="5" name="Group 49"/>
          <p:cNvGrpSpPr>
            <a:grpSpLocks/>
          </p:cNvGrpSpPr>
          <p:nvPr/>
        </p:nvGrpSpPr>
        <p:grpSpPr bwMode="auto">
          <a:xfrm>
            <a:off x="350838" y="3657600"/>
            <a:ext cx="411162" cy="579438"/>
            <a:chOff x="221" y="1776"/>
            <a:chExt cx="259" cy="365"/>
          </a:xfrm>
        </p:grpSpPr>
        <p:pic>
          <p:nvPicPr>
            <p:cNvPr id="1081" name="Picture 50" descr="chat0402181541-05"/>
            <p:cNvPicPr>
              <a:picLocks noChangeAspect="1" noChangeArrowheads="1"/>
            </p:cNvPicPr>
            <p:nvPr/>
          </p:nvPicPr>
          <p:blipFill>
            <a:blip r:embed="rId13" cstate="print"/>
            <a:srcRect/>
            <a:stretch>
              <a:fillRect/>
            </a:stretch>
          </p:blipFill>
          <p:spPr bwMode="auto">
            <a:xfrm>
              <a:off x="240" y="1776"/>
              <a:ext cx="240" cy="240"/>
            </a:xfrm>
            <a:prstGeom prst="rect">
              <a:avLst/>
            </a:prstGeom>
            <a:noFill/>
            <a:ln w="9525">
              <a:noFill/>
              <a:miter lim="800000"/>
              <a:headEnd/>
              <a:tailEnd/>
            </a:ln>
          </p:spPr>
        </p:pic>
        <p:sp>
          <p:nvSpPr>
            <p:cNvPr id="1082" name="Text Box 51"/>
            <p:cNvSpPr txBox="1">
              <a:spLocks noChangeArrowheads="1"/>
            </p:cNvSpPr>
            <p:nvPr/>
          </p:nvSpPr>
          <p:spPr bwMode="auto">
            <a:xfrm>
              <a:off x="221" y="2064"/>
              <a:ext cx="259" cy="77"/>
            </a:xfrm>
            <a:prstGeom prst="rect">
              <a:avLst/>
            </a:prstGeom>
            <a:noFill/>
            <a:ln w="9525" algn="ctr">
              <a:noFill/>
              <a:miter lim="800000"/>
              <a:headEnd/>
              <a:tailEnd/>
            </a:ln>
          </p:spPr>
          <p:txBody>
            <a:bodyPr wrap="none" lIns="0" tIns="0" rIns="0" bIns="0">
              <a:spAutoFit/>
            </a:bodyPr>
            <a:lstStyle/>
            <a:p>
              <a:pPr algn="l">
                <a:lnSpc>
                  <a:spcPct val="80000"/>
                </a:lnSpc>
                <a:spcBef>
                  <a:spcPct val="20000"/>
                </a:spcBef>
                <a:buClr>
                  <a:srgbClr val="8098BA"/>
                </a:buClr>
                <a:buFont typeface="Times" pitchFamily="18" charset="0"/>
                <a:buNone/>
              </a:pPr>
              <a:r>
                <a:rPr lang="en-US" sz="1000"/>
                <a:t>Rating</a:t>
              </a:r>
            </a:p>
          </p:txBody>
        </p:sp>
      </p:grpSp>
      <p:cxnSp>
        <p:nvCxnSpPr>
          <p:cNvPr id="1068" name="AutoShape 52"/>
          <p:cNvCxnSpPr>
            <a:cxnSpLocks noChangeShapeType="1"/>
          </p:cNvCxnSpPr>
          <p:nvPr/>
        </p:nvCxnSpPr>
        <p:spPr bwMode="auto">
          <a:xfrm flipV="1">
            <a:off x="762000" y="3390900"/>
            <a:ext cx="1047750" cy="457200"/>
          </a:xfrm>
          <a:prstGeom prst="bentConnector3">
            <a:avLst>
              <a:gd name="adj1" fmla="val 50000"/>
            </a:avLst>
          </a:prstGeom>
          <a:noFill/>
          <a:ln w="9525">
            <a:solidFill>
              <a:schemeClr val="tx1"/>
            </a:solidFill>
            <a:miter lim="800000"/>
            <a:headEnd/>
            <a:tailEnd type="triangle" w="med" len="med"/>
          </a:ln>
        </p:spPr>
      </p:cxnSp>
      <p:cxnSp>
        <p:nvCxnSpPr>
          <p:cNvPr id="1069" name="AutoShape 53"/>
          <p:cNvCxnSpPr>
            <a:cxnSpLocks noChangeShapeType="1"/>
          </p:cNvCxnSpPr>
          <p:nvPr/>
        </p:nvCxnSpPr>
        <p:spPr bwMode="auto">
          <a:xfrm>
            <a:off x="762000" y="3009900"/>
            <a:ext cx="1047750" cy="381000"/>
          </a:xfrm>
          <a:prstGeom prst="bentConnector3">
            <a:avLst>
              <a:gd name="adj1" fmla="val 50000"/>
            </a:avLst>
          </a:prstGeom>
          <a:noFill/>
          <a:ln w="9525">
            <a:solidFill>
              <a:schemeClr val="tx1"/>
            </a:solidFill>
            <a:miter lim="800000"/>
            <a:headEnd/>
            <a:tailEnd type="triangle" w="med" len="med"/>
          </a:ln>
        </p:spPr>
      </p:cxnSp>
      <p:pic>
        <p:nvPicPr>
          <p:cNvPr id="1070" name="Picture 54"/>
          <p:cNvPicPr>
            <a:picLocks noChangeAspect="1" noChangeArrowheads="1"/>
          </p:cNvPicPr>
          <p:nvPr/>
        </p:nvPicPr>
        <p:blipFill>
          <a:blip r:embed="rId14" cstate="print"/>
          <a:srcRect/>
          <a:stretch>
            <a:fillRect/>
          </a:stretch>
        </p:blipFill>
        <p:spPr bwMode="auto">
          <a:xfrm>
            <a:off x="7696200" y="4267200"/>
            <a:ext cx="349250" cy="384175"/>
          </a:xfrm>
          <a:prstGeom prst="rect">
            <a:avLst/>
          </a:prstGeom>
          <a:noFill/>
          <a:ln w="9525">
            <a:noFill/>
            <a:miter lim="800000"/>
            <a:headEnd/>
            <a:tailEnd/>
          </a:ln>
        </p:spPr>
      </p:pic>
      <p:cxnSp>
        <p:nvCxnSpPr>
          <p:cNvPr id="1071" name="AutoShape 55"/>
          <p:cNvCxnSpPr>
            <a:cxnSpLocks noChangeShapeType="1"/>
          </p:cNvCxnSpPr>
          <p:nvPr/>
        </p:nvCxnSpPr>
        <p:spPr bwMode="auto">
          <a:xfrm rot="10800000">
            <a:off x="6964363" y="3384550"/>
            <a:ext cx="731837" cy="1074738"/>
          </a:xfrm>
          <a:prstGeom prst="bentConnector3">
            <a:avLst>
              <a:gd name="adj1" fmla="val 33403"/>
            </a:avLst>
          </a:prstGeom>
          <a:noFill/>
          <a:ln w="9525">
            <a:solidFill>
              <a:schemeClr val="tx1"/>
            </a:solidFill>
            <a:miter lim="800000"/>
            <a:headEnd/>
            <a:tailEnd type="triangle" w="med" len="med"/>
          </a:ln>
        </p:spPr>
      </p:cxnSp>
      <p:sp>
        <p:nvSpPr>
          <p:cNvPr id="1072" name="Text Box 56"/>
          <p:cNvSpPr txBox="1">
            <a:spLocks noChangeArrowheads="1"/>
          </p:cNvSpPr>
          <p:nvPr/>
        </p:nvSpPr>
        <p:spPr bwMode="auto">
          <a:xfrm>
            <a:off x="7561263" y="4724400"/>
            <a:ext cx="668337" cy="122238"/>
          </a:xfrm>
          <a:prstGeom prst="rect">
            <a:avLst/>
          </a:prstGeom>
          <a:noFill/>
          <a:ln w="9525" algn="ctr">
            <a:noFill/>
            <a:miter lim="800000"/>
            <a:headEnd/>
            <a:tailEnd/>
          </a:ln>
        </p:spPr>
        <p:txBody>
          <a:bodyPr wrap="none" lIns="0" tIns="0" rIns="0" bIns="0">
            <a:spAutoFit/>
          </a:bodyPr>
          <a:lstStyle/>
          <a:p>
            <a:pPr algn="l">
              <a:lnSpc>
                <a:spcPct val="80000"/>
              </a:lnSpc>
              <a:spcBef>
                <a:spcPct val="20000"/>
              </a:spcBef>
              <a:buClr>
                <a:srgbClr val="8098BA"/>
              </a:buClr>
              <a:buFont typeface="Times" pitchFamily="18" charset="0"/>
              <a:buNone/>
            </a:pPr>
            <a:r>
              <a:rPr lang="en-US" sz="1000"/>
              <a:t>Subsidiary</a:t>
            </a:r>
          </a:p>
        </p:txBody>
      </p:sp>
      <p:grpSp>
        <p:nvGrpSpPr>
          <p:cNvPr id="6" name="Group 57"/>
          <p:cNvGrpSpPr>
            <a:grpSpLocks/>
          </p:cNvGrpSpPr>
          <p:nvPr/>
        </p:nvGrpSpPr>
        <p:grpSpPr bwMode="auto">
          <a:xfrm>
            <a:off x="8534400" y="4114800"/>
            <a:ext cx="411163" cy="579438"/>
            <a:chOff x="221" y="1776"/>
            <a:chExt cx="259" cy="365"/>
          </a:xfrm>
        </p:grpSpPr>
        <p:pic>
          <p:nvPicPr>
            <p:cNvPr id="1079" name="Picture 58" descr="chat0402181541-05"/>
            <p:cNvPicPr>
              <a:picLocks noChangeAspect="1" noChangeArrowheads="1"/>
            </p:cNvPicPr>
            <p:nvPr/>
          </p:nvPicPr>
          <p:blipFill>
            <a:blip r:embed="rId13" cstate="print"/>
            <a:srcRect/>
            <a:stretch>
              <a:fillRect/>
            </a:stretch>
          </p:blipFill>
          <p:spPr bwMode="auto">
            <a:xfrm>
              <a:off x="240" y="1776"/>
              <a:ext cx="240" cy="240"/>
            </a:xfrm>
            <a:prstGeom prst="rect">
              <a:avLst/>
            </a:prstGeom>
            <a:noFill/>
            <a:ln w="9525">
              <a:noFill/>
              <a:miter lim="800000"/>
              <a:headEnd/>
              <a:tailEnd/>
            </a:ln>
          </p:spPr>
        </p:pic>
        <p:sp>
          <p:nvSpPr>
            <p:cNvPr id="1080" name="Text Box 59"/>
            <p:cNvSpPr txBox="1">
              <a:spLocks noChangeArrowheads="1"/>
            </p:cNvSpPr>
            <p:nvPr/>
          </p:nvSpPr>
          <p:spPr bwMode="auto">
            <a:xfrm>
              <a:off x="221" y="2064"/>
              <a:ext cx="259" cy="77"/>
            </a:xfrm>
            <a:prstGeom prst="rect">
              <a:avLst/>
            </a:prstGeom>
            <a:noFill/>
            <a:ln w="9525" algn="ctr">
              <a:noFill/>
              <a:miter lim="800000"/>
              <a:headEnd/>
              <a:tailEnd/>
            </a:ln>
          </p:spPr>
          <p:txBody>
            <a:bodyPr wrap="none" lIns="0" tIns="0" rIns="0" bIns="0">
              <a:spAutoFit/>
            </a:bodyPr>
            <a:lstStyle/>
            <a:p>
              <a:pPr algn="l">
                <a:lnSpc>
                  <a:spcPct val="80000"/>
                </a:lnSpc>
                <a:spcBef>
                  <a:spcPct val="20000"/>
                </a:spcBef>
                <a:buClr>
                  <a:srgbClr val="8098BA"/>
                </a:buClr>
                <a:buFont typeface="Times" pitchFamily="18" charset="0"/>
                <a:buNone/>
              </a:pPr>
              <a:r>
                <a:rPr lang="en-US" sz="1000"/>
                <a:t>Rating</a:t>
              </a:r>
            </a:p>
          </p:txBody>
        </p:sp>
      </p:grpSp>
      <p:cxnSp>
        <p:nvCxnSpPr>
          <p:cNvPr id="1074" name="AutoShape 60"/>
          <p:cNvCxnSpPr>
            <a:cxnSpLocks noChangeShapeType="1"/>
          </p:cNvCxnSpPr>
          <p:nvPr/>
        </p:nvCxnSpPr>
        <p:spPr bwMode="auto">
          <a:xfrm flipH="1" flipV="1">
            <a:off x="8550275" y="3238500"/>
            <a:ext cx="395288" cy="1066800"/>
          </a:xfrm>
          <a:prstGeom prst="bentConnector3">
            <a:avLst>
              <a:gd name="adj1" fmla="val -25704"/>
            </a:avLst>
          </a:prstGeom>
          <a:noFill/>
          <a:ln w="9525">
            <a:solidFill>
              <a:schemeClr val="tx1"/>
            </a:solidFill>
            <a:miter lim="800000"/>
            <a:headEnd/>
            <a:tailEnd type="triangle" w="med" len="med"/>
          </a:ln>
        </p:spPr>
      </p:cxnSp>
      <p:grpSp>
        <p:nvGrpSpPr>
          <p:cNvPr id="7" name="Group 61"/>
          <p:cNvGrpSpPr>
            <a:grpSpLocks/>
          </p:cNvGrpSpPr>
          <p:nvPr/>
        </p:nvGrpSpPr>
        <p:grpSpPr bwMode="auto">
          <a:xfrm>
            <a:off x="8153400" y="5410200"/>
            <a:ext cx="411163" cy="579438"/>
            <a:chOff x="221" y="1776"/>
            <a:chExt cx="259" cy="365"/>
          </a:xfrm>
        </p:grpSpPr>
        <p:pic>
          <p:nvPicPr>
            <p:cNvPr id="1077" name="Picture 62" descr="chat0402181541-05"/>
            <p:cNvPicPr>
              <a:picLocks noChangeAspect="1" noChangeArrowheads="1"/>
            </p:cNvPicPr>
            <p:nvPr/>
          </p:nvPicPr>
          <p:blipFill>
            <a:blip r:embed="rId13" cstate="print"/>
            <a:srcRect/>
            <a:stretch>
              <a:fillRect/>
            </a:stretch>
          </p:blipFill>
          <p:spPr bwMode="auto">
            <a:xfrm>
              <a:off x="240" y="1776"/>
              <a:ext cx="240" cy="240"/>
            </a:xfrm>
            <a:prstGeom prst="rect">
              <a:avLst/>
            </a:prstGeom>
            <a:noFill/>
            <a:ln w="9525">
              <a:noFill/>
              <a:miter lim="800000"/>
              <a:headEnd/>
              <a:tailEnd/>
            </a:ln>
          </p:spPr>
        </p:pic>
        <p:sp>
          <p:nvSpPr>
            <p:cNvPr id="1078" name="Text Box 63"/>
            <p:cNvSpPr txBox="1">
              <a:spLocks noChangeArrowheads="1"/>
            </p:cNvSpPr>
            <p:nvPr/>
          </p:nvSpPr>
          <p:spPr bwMode="auto">
            <a:xfrm>
              <a:off x="221" y="2064"/>
              <a:ext cx="259" cy="77"/>
            </a:xfrm>
            <a:prstGeom prst="rect">
              <a:avLst/>
            </a:prstGeom>
            <a:noFill/>
            <a:ln w="9525" algn="ctr">
              <a:noFill/>
              <a:miter lim="800000"/>
              <a:headEnd/>
              <a:tailEnd/>
            </a:ln>
          </p:spPr>
          <p:txBody>
            <a:bodyPr wrap="none" lIns="0" tIns="0" rIns="0" bIns="0">
              <a:spAutoFit/>
            </a:bodyPr>
            <a:lstStyle/>
            <a:p>
              <a:pPr algn="l">
                <a:lnSpc>
                  <a:spcPct val="80000"/>
                </a:lnSpc>
                <a:spcBef>
                  <a:spcPct val="20000"/>
                </a:spcBef>
                <a:buClr>
                  <a:srgbClr val="8098BA"/>
                </a:buClr>
                <a:buFont typeface="Times" pitchFamily="18" charset="0"/>
                <a:buNone/>
              </a:pPr>
              <a:r>
                <a:rPr lang="en-US" sz="1000"/>
                <a:t>Rating</a:t>
              </a:r>
            </a:p>
          </p:txBody>
        </p:sp>
      </p:grpSp>
      <p:cxnSp>
        <p:nvCxnSpPr>
          <p:cNvPr id="1076" name="AutoShape 64"/>
          <p:cNvCxnSpPr>
            <a:cxnSpLocks noChangeShapeType="1"/>
          </p:cNvCxnSpPr>
          <p:nvPr/>
        </p:nvCxnSpPr>
        <p:spPr bwMode="auto">
          <a:xfrm rot="10800000">
            <a:off x="7735888" y="5410200"/>
            <a:ext cx="447675" cy="190500"/>
          </a:xfrm>
          <a:prstGeom prst="bentConnector3">
            <a:avLst>
              <a:gd name="adj1" fmla="val 50000"/>
            </a:avLst>
          </a:prstGeom>
          <a:noFill/>
          <a:ln w="9525">
            <a:solidFill>
              <a:schemeClr val="tx1"/>
            </a:solidFill>
            <a:miter lim="800000"/>
            <a:headEnd/>
            <a:tailEnd type="triangle" w="med" len="med"/>
          </a:ln>
        </p:spPr>
      </p:cxnSp>
    </p:spTree>
    <p:extLst>
      <p:ext uri="{BB962C8B-B14F-4D97-AF65-F5344CB8AC3E}">
        <p14:creationId xmlns:p14="http://schemas.microsoft.com/office/powerpoint/2010/main" val="492440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561387" cy="609600"/>
          </a:xfrm>
        </p:spPr>
        <p:txBody>
          <a:bodyPr/>
          <a:lstStyle/>
          <a:p>
            <a:r>
              <a:rPr lang="en-US" sz="2800" dirty="0" smtClean="0"/>
              <a:t>Managing Counterparty Reference Data with Informatica MDM</a:t>
            </a:r>
            <a:endParaRPr lang="en-US" sz="2800" dirty="0"/>
          </a:p>
        </p:txBody>
      </p:sp>
      <p:sp>
        <p:nvSpPr>
          <p:cNvPr id="17" name="TextBox 16"/>
          <p:cNvSpPr txBox="1"/>
          <p:nvPr/>
        </p:nvSpPr>
        <p:spPr>
          <a:xfrm>
            <a:off x="152400" y="990600"/>
            <a:ext cx="2514600" cy="461665"/>
          </a:xfrm>
          <a:prstGeom prst="rect">
            <a:avLst/>
          </a:prstGeom>
          <a:noFill/>
        </p:spPr>
        <p:txBody>
          <a:bodyPr wrap="square" rtlCol="0">
            <a:spAutoFit/>
          </a:bodyPr>
          <a:lstStyle/>
          <a:p>
            <a:r>
              <a:rPr lang="en-US" sz="1200" u="sng" dirty="0" smtClean="0"/>
              <a:t>Existing Counterparty Data in Different Systems</a:t>
            </a:r>
            <a:endParaRPr lang="en-US" sz="1200" u="sng" dirty="0"/>
          </a:p>
        </p:txBody>
      </p:sp>
      <p:grpSp>
        <p:nvGrpSpPr>
          <p:cNvPr id="3" name="Group 62"/>
          <p:cNvGrpSpPr/>
          <p:nvPr/>
        </p:nvGrpSpPr>
        <p:grpSpPr>
          <a:xfrm>
            <a:off x="304800" y="1447800"/>
            <a:ext cx="1571713" cy="1066800"/>
            <a:chOff x="5029200" y="2895600"/>
            <a:chExt cx="3619851" cy="2271713"/>
          </a:xfrm>
        </p:grpSpPr>
        <p:sp>
          <p:nvSpPr>
            <p:cNvPr id="21" name="Text Box 28"/>
            <p:cNvSpPr txBox="1">
              <a:spLocks noChangeArrowheads="1"/>
            </p:cNvSpPr>
            <p:nvPr/>
          </p:nvSpPr>
          <p:spPr bwMode="auto">
            <a:xfrm>
              <a:off x="6475413" y="4581527"/>
              <a:ext cx="1004202" cy="309676"/>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Insurance</a:t>
              </a:r>
              <a:br>
                <a:rPr lang="en-US" sz="600" b="1" dirty="0">
                  <a:latin typeface="Arial" charset="0"/>
                  <a:cs typeface="Arial" charset="0"/>
                </a:rPr>
              </a:br>
              <a:r>
                <a:rPr lang="en-US" sz="600" b="1" dirty="0">
                  <a:latin typeface="Arial" charset="0"/>
                  <a:cs typeface="Arial" charset="0"/>
                </a:rPr>
                <a:t> Companies</a:t>
              </a:r>
            </a:p>
          </p:txBody>
        </p:sp>
        <p:sp>
          <p:nvSpPr>
            <p:cNvPr id="22" name="Text Box 29"/>
            <p:cNvSpPr txBox="1">
              <a:spLocks noChangeArrowheads="1"/>
            </p:cNvSpPr>
            <p:nvPr/>
          </p:nvSpPr>
          <p:spPr bwMode="auto">
            <a:xfrm>
              <a:off x="7478714" y="4840287"/>
              <a:ext cx="1170337"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Broker/Dealer</a:t>
              </a:r>
            </a:p>
          </p:txBody>
        </p:sp>
        <p:sp>
          <p:nvSpPr>
            <p:cNvPr id="23" name="Text Box 32"/>
            <p:cNvSpPr txBox="1">
              <a:spLocks noChangeArrowheads="1"/>
            </p:cNvSpPr>
            <p:nvPr/>
          </p:nvSpPr>
          <p:spPr bwMode="auto">
            <a:xfrm>
              <a:off x="5316536" y="4840287"/>
              <a:ext cx="1454614"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Ltd. Partnerships</a:t>
              </a:r>
            </a:p>
          </p:txBody>
        </p:sp>
        <p:pic>
          <p:nvPicPr>
            <p:cNvPr id="24" name="Picture 33" descr="j0202500"/>
            <p:cNvPicPr>
              <a:picLocks noChangeAspect="1" noChangeArrowheads="1"/>
            </p:cNvPicPr>
            <p:nvPr/>
          </p:nvPicPr>
          <p:blipFill>
            <a:blip r:embed="rId3" cstate="print"/>
            <a:srcRect/>
            <a:stretch>
              <a:fillRect/>
            </a:stretch>
          </p:blipFill>
          <p:spPr bwMode="auto">
            <a:xfrm>
              <a:off x="6559550" y="4092575"/>
              <a:ext cx="357187" cy="442913"/>
            </a:xfrm>
            <a:prstGeom prst="rect">
              <a:avLst/>
            </a:prstGeom>
            <a:noFill/>
            <a:ln w="9525">
              <a:noFill/>
              <a:miter lim="800000"/>
              <a:headEnd/>
              <a:tailEnd/>
            </a:ln>
          </p:spPr>
        </p:pic>
        <p:pic>
          <p:nvPicPr>
            <p:cNvPr id="25" name="Picture 34" descr="j0202500"/>
            <p:cNvPicPr>
              <a:picLocks noChangeAspect="1" noChangeArrowheads="1"/>
            </p:cNvPicPr>
            <p:nvPr/>
          </p:nvPicPr>
          <p:blipFill>
            <a:blip r:embed="rId3" cstate="print"/>
            <a:srcRect/>
            <a:stretch>
              <a:fillRect/>
            </a:stretch>
          </p:blipFill>
          <p:spPr bwMode="auto">
            <a:xfrm>
              <a:off x="6850062" y="4159250"/>
              <a:ext cx="242888" cy="347663"/>
            </a:xfrm>
            <a:prstGeom prst="rect">
              <a:avLst/>
            </a:prstGeom>
            <a:noFill/>
            <a:ln w="9525">
              <a:noFill/>
              <a:miter lim="800000"/>
              <a:headEnd/>
              <a:tailEnd/>
            </a:ln>
          </p:spPr>
        </p:pic>
        <p:pic>
          <p:nvPicPr>
            <p:cNvPr id="26" name="Picture 35" descr="j0434888"/>
            <p:cNvPicPr>
              <a:picLocks noChangeAspect="1" noChangeArrowheads="1"/>
            </p:cNvPicPr>
            <p:nvPr/>
          </p:nvPicPr>
          <p:blipFill>
            <a:blip r:embed="rId4" cstate="print"/>
            <a:srcRect/>
            <a:stretch>
              <a:fillRect/>
            </a:stretch>
          </p:blipFill>
          <p:spPr bwMode="auto">
            <a:xfrm>
              <a:off x="5272087" y="4371975"/>
              <a:ext cx="352425" cy="352425"/>
            </a:xfrm>
            <a:prstGeom prst="rect">
              <a:avLst/>
            </a:prstGeom>
            <a:noFill/>
            <a:ln w="9525">
              <a:noFill/>
              <a:miter lim="800000"/>
              <a:headEnd/>
              <a:tailEnd/>
            </a:ln>
          </p:spPr>
        </p:pic>
        <p:pic>
          <p:nvPicPr>
            <p:cNvPr id="27" name="Picture 37" descr="j0432622"/>
            <p:cNvPicPr>
              <a:picLocks noChangeAspect="1" noChangeArrowheads="1"/>
            </p:cNvPicPr>
            <p:nvPr/>
          </p:nvPicPr>
          <p:blipFill>
            <a:blip r:embed="rId5" cstate="print"/>
            <a:srcRect/>
            <a:stretch>
              <a:fillRect/>
            </a:stretch>
          </p:blipFill>
          <p:spPr bwMode="auto">
            <a:xfrm>
              <a:off x="5854700" y="4464050"/>
              <a:ext cx="361950" cy="361950"/>
            </a:xfrm>
            <a:prstGeom prst="rect">
              <a:avLst/>
            </a:prstGeom>
            <a:noFill/>
            <a:ln w="9525">
              <a:noFill/>
              <a:miter lim="800000"/>
              <a:headEnd/>
              <a:tailEnd/>
            </a:ln>
          </p:spPr>
        </p:pic>
        <p:sp>
          <p:nvSpPr>
            <p:cNvPr id="28" name="Text Box 38"/>
            <p:cNvSpPr txBox="1">
              <a:spLocks noChangeArrowheads="1"/>
            </p:cNvSpPr>
            <p:nvPr/>
          </p:nvSpPr>
          <p:spPr bwMode="auto">
            <a:xfrm>
              <a:off x="7681911" y="3883026"/>
              <a:ext cx="535329"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Banks</a:t>
              </a:r>
            </a:p>
          </p:txBody>
        </p:sp>
        <p:sp>
          <p:nvSpPr>
            <p:cNvPr id="29" name="Text Box 39"/>
            <p:cNvSpPr txBox="1">
              <a:spLocks noChangeArrowheads="1"/>
            </p:cNvSpPr>
            <p:nvPr/>
          </p:nvSpPr>
          <p:spPr bwMode="auto">
            <a:xfrm>
              <a:off x="6646864" y="3598866"/>
              <a:ext cx="483642"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Cities</a:t>
              </a:r>
            </a:p>
          </p:txBody>
        </p:sp>
        <p:pic>
          <p:nvPicPr>
            <p:cNvPr id="30" name="Picture 46" descr="j0434888"/>
            <p:cNvPicPr>
              <a:picLocks noChangeAspect="1" noChangeArrowheads="1"/>
            </p:cNvPicPr>
            <p:nvPr/>
          </p:nvPicPr>
          <p:blipFill>
            <a:blip r:embed="rId6" cstate="print"/>
            <a:srcRect/>
            <a:stretch>
              <a:fillRect/>
            </a:stretch>
          </p:blipFill>
          <p:spPr bwMode="auto">
            <a:xfrm>
              <a:off x="7831137" y="4413250"/>
              <a:ext cx="361950" cy="409575"/>
            </a:xfrm>
            <a:prstGeom prst="rect">
              <a:avLst/>
            </a:prstGeom>
            <a:noFill/>
            <a:ln w="9525">
              <a:noFill/>
              <a:miter lim="800000"/>
              <a:headEnd/>
              <a:tailEnd/>
            </a:ln>
          </p:spPr>
        </p:pic>
        <p:pic>
          <p:nvPicPr>
            <p:cNvPr id="31" name="Picture 47" descr="j0434807"/>
            <p:cNvPicPr>
              <a:picLocks noChangeAspect="1" noChangeArrowheads="1"/>
            </p:cNvPicPr>
            <p:nvPr/>
          </p:nvPicPr>
          <p:blipFill>
            <a:blip r:embed="rId7" cstate="print"/>
            <a:srcRect/>
            <a:stretch>
              <a:fillRect/>
            </a:stretch>
          </p:blipFill>
          <p:spPr bwMode="auto">
            <a:xfrm>
              <a:off x="6578600" y="3097213"/>
              <a:ext cx="447675" cy="447675"/>
            </a:xfrm>
            <a:prstGeom prst="rect">
              <a:avLst/>
            </a:prstGeom>
            <a:noFill/>
            <a:ln w="9525">
              <a:noFill/>
              <a:miter lim="800000"/>
              <a:headEnd/>
              <a:tailEnd/>
            </a:ln>
          </p:spPr>
        </p:pic>
        <p:pic>
          <p:nvPicPr>
            <p:cNvPr id="32" name="Picture 51" descr="j0431640"/>
            <p:cNvPicPr>
              <a:picLocks noChangeArrowheads="1"/>
            </p:cNvPicPr>
            <p:nvPr/>
          </p:nvPicPr>
          <p:blipFill>
            <a:blip r:embed="rId8" cstate="print"/>
            <a:srcRect/>
            <a:stretch>
              <a:fillRect/>
            </a:stretch>
          </p:blipFill>
          <p:spPr bwMode="auto">
            <a:xfrm>
              <a:off x="5472112" y="4460875"/>
              <a:ext cx="365125" cy="365125"/>
            </a:xfrm>
            <a:prstGeom prst="rect">
              <a:avLst/>
            </a:prstGeom>
            <a:noFill/>
            <a:ln w="9525">
              <a:noFill/>
              <a:miter lim="800000"/>
              <a:headEnd/>
              <a:tailEnd/>
            </a:ln>
          </p:spPr>
        </p:pic>
        <p:grpSp>
          <p:nvGrpSpPr>
            <p:cNvPr id="4" name="Group 52"/>
            <p:cNvGrpSpPr>
              <a:grpSpLocks/>
            </p:cNvGrpSpPr>
            <p:nvPr/>
          </p:nvGrpSpPr>
          <p:grpSpPr bwMode="auto">
            <a:xfrm>
              <a:off x="7472362" y="3084510"/>
              <a:ext cx="762000" cy="760411"/>
              <a:chOff x="4992" y="1421"/>
              <a:chExt cx="480" cy="479"/>
            </a:xfrm>
          </p:grpSpPr>
          <p:pic>
            <p:nvPicPr>
              <p:cNvPr id="45" name="Picture 53" descr="bl00544a"/>
              <p:cNvPicPr>
                <a:picLocks noChangeAspect="1" noChangeArrowheads="1"/>
              </p:cNvPicPr>
              <p:nvPr/>
            </p:nvPicPr>
            <p:blipFill>
              <a:blip r:embed="rId9" cstate="print"/>
              <a:srcRect/>
              <a:stretch>
                <a:fillRect/>
              </a:stretch>
            </p:blipFill>
            <p:spPr bwMode="auto">
              <a:xfrm>
                <a:off x="4992" y="1743"/>
                <a:ext cx="176" cy="157"/>
              </a:xfrm>
              <a:prstGeom prst="rect">
                <a:avLst/>
              </a:prstGeom>
              <a:noFill/>
              <a:ln w="9525">
                <a:noFill/>
                <a:miter lim="800000"/>
                <a:headEnd/>
                <a:tailEnd/>
              </a:ln>
            </p:spPr>
          </p:pic>
          <p:pic>
            <p:nvPicPr>
              <p:cNvPr id="46" name="Picture 54" descr="j0434847"/>
              <p:cNvPicPr>
                <a:picLocks noChangeArrowheads="1"/>
              </p:cNvPicPr>
              <p:nvPr/>
            </p:nvPicPr>
            <p:blipFill>
              <a:blip r:embed="rId10" cstate="print"/>
              <a:srcRect/>
              <a:stretch>
                <a:fillRect/>
              </a:stretch>
            </p:blipFill>
            <p:spPr bwMode="auto">
              <a:xfrm>
                <a:off x="5117" y="1421"/>
                <a:ext cx="259" cy="259"/>
              </a:xfrm>
              <a:prstGeom prst="rect">
                <a:avLst/>
              </a:prstGeom>
              <a:noFill/>
              <a:ln w="9525">
                <a:noFill/>
                <a:miter lim="800000"/>
                <a:headEnd/>
                <a:tailEnd/>
              </a:ln>
            </p:spPr>
          </p:pic>
          <p:sp>
            <p:nvSpPr>
              <p:cNvPr id="47" name="Freeform 55"/>
              <p:cNvSpPr>
                <a:spLocks/>
              </p:cNvSpPr>
              <p:nvPr/>
            </p:nvSpPr>
            <p:spPr bwMode="auto">
              <a:xfrm>
                <a:off x="5088" y="1656"/>
                <a:ext cx="288" cy="96"/>
              </a:xfrm>
              <a:custGeom>
                <a:avLst/>
                <a:gdLst>
                  <a:gd name="T0" fmla="*/ 0 w 192"/>
                  <a:gd name="T1" fmla="*/ 96 h 96"/>
                  <a:gd name="T2" fmla="*/ 0 w 192"/>
                  <a:gd name="T3" fmla="*/ 48 h 96"/>
                  <a:gd name="T4" fmla="*/ 96 w 192"/>
                  <a:gd name="T5" fmla="*/ 48 h 96"/>
                  <a:gd name="T6" fmla="*/ 96 w 192"/>
                  <a:gd name="T7" fmla="*/ 0 h 96"/>
                  <a:gd name="T8" fmla="*/ 96 w 192"/>
                  <a:gd name="T9" fmla="*/ 48 h 96"/>
                  <a:gd name="T10" fmla="*/ 192 w 192"/>
                  <a:gd name="T11" fmla="*/ 48 h 96"/>
                  <a:gd name="T12" fmla="*/ 192 w 192"/>
                  <a:gd name="T13" fmla="*/ 96 h 96"/>
                  <a:gd name="T14" fmla="*/ 0 60000 65536"/>
                  <a:gd name="T15" fmla="*/ 0 60000 65536"/>
                  <a:gd name="T16" fmla="*/ 0 60000 65536"/>
                  <a:gd name="T17" fmla="*/ 0 60000 65536"/>
                  <a:gd name="T18" fmla="*/ 0 60000 65536"/>
                  <a:gd name="T19" fmla="*/ 0 60000 65536"/>
                  <a:gd name="T20" fmla="*/ 0 60000 65536"/>
                  <a:gd name="T21" fmla="*/ 0 w 192"/>
                  <a:gd name="T22" fmla="*/ 0 h 96"/>
                  <a:gd name="T23" fmla="*/ 192 w 192"/>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2" h="96">
                    <a:moveTo>
                      <a:pt x="0" y="96"/>
                    </a:moveTo>
                    <a:lnTo>
                      <a:pt x="0" y="48"/>
                    </a:lnTo>
                    <a:lnTo>
                      <a:pt x="96" y="48"/>
                    </a:lnTo>
                    <a:lnTo>
                      <a:pt x="96" y="0"/>
                    </a:lnTo>
                    <a:lnTo>
                      <a:pt x="96" y="48"/>
                    </a:lnTo>
                    <a:lnTo>
                      <a:pt x="192" y="48"/>
                    </a:lnTo>
                    <a:lnTo>
                      <a:pt x="192" y="96"/>
                    </a:lnTo>
                  </a:path>
                </a:pathLst>
              </a:custGeom>
              <a:noFill/>
              <a:ln w="12700">
                <a:solidFill>
                  <a:schemeClr val="tx1"/>
                </a:solidFill>
                <a:round/>
                <a:headEnd/>
                <a:tailEnd/>
              </a:ln>
            </p:spPr>
            <p:txBody>
              <a:bodyPr wrap="none" anchor="ctr"/>
              <a:lstStyle/>
              <a:p>
                <a:endParaRPr lang="en-US" sz="1200" dirty="0"/>
              </a:p>
            </p:txBody>
          </p:sp>
          <p:pic>
            <p:nvPicPr>
              <p:cNvPr id="48" name="Picture 56" descr="bl00544a"/>
              <p:cNvPicPr>
                <a:picLocks noChangeAspect="1" noChangeArrowheads="1"/>
              </p:cNvPicPr>
              <p:nvPr/>
            </p:nvPicPr>
            <p:blipFill>
              <a:blip r:embed="rId9" cstate="print"/>
              <a:srcRect/>
              <a:stretch>
                <a:fillRect/>
              </a:stretch>
            </p:blipFill>
            <p:spPr bwMode="auto">
              <a:xfrm>
                <a:off x="5296" y="1743"/>
                <a:ext cx="176" cy="157"/>
              </a:xfrm>
              <a:prstGeom prst="rect">
                <a:avLst/>
              </a:prstGeom>
              <a:noFill/>
              <a:ln w="9525">
                <a:noFill/>
                <a:miter lim="800000"/>
                <a:headEnd/>
                <a:tailEnd/>
              </a:ln>
            </p:spPr>
          </p:pic>
        </p:grpSp>
        <p:grpSp>
          <p:nvGrpSpPr>
            <p:cNvPr id="5" name="Group 57"/>
            <p:cNvGrpSpPr>
              <a:grpSpLocks/>
            </p:cNvGrpSpPr>
            <p:nvPr/>
          </p:nvGrpSpPr>
          <p:grpSpPr bwMode="auto">
            <a:xfrm>
              <a:off x="5262567" y="3121024"/>
              <a:ext cx="1285876" cy="946150"/>
              <a:chOff x="3600" y="1444"/>
              <a:chExt cx="810" cy="596"/>
            </a:xfrm>
          </p:grpSpPr>
          <p:sp>
            <p:nvSpPr>
              <p:cNvPr id="37" name="Text Box 58"/>
              <p:cNvSpPr txBox="1">
                <a:spLocks noChangeArrowheads="1"/>
              </p:cNvSpPr>
              <p:nvPr/>
            </p:nvSpPr>
            <p:spPr bwMode="auto">
              <a:xfrm>
                <a:off x="3710" y="1942"/>
                <a:ext cx="700" cy="98"/>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Corporations</a:t>
                </a:r>
              </a:p>
            </p:txBody>
          </p:sp>
          <p:pic>
            <p:nvPicPr>
              <p:cNvPr id="38" name="Picture 59"/>
              <p:cNvPicPr>
                <a:picLocks noChangeAspect="1" noChangeArrowheads="1"/>
              </p:cNvPicPr>
              <p:nvPr/>
            </p:nvPicPr>
            <p:blipFill>
              <a:blip r:embed="rId11" cstate="print"/>
              <a:srcRect/>
              <a:stretch>
                <a:fillRect/>
              </a:stretch>
            </p:blipFill>
            <p:spPr bwMode="auto">
              <a:xfrm>
                <a:off x="3600" y="1736"/>
                <a:ext cx="195" cy="172"/>
              </a:xfrm>
              <a:prstGeom prst="rect">
                <a:avLst/>
              </a:prstGeom>
              <a:noFill/>
              <a:ln w="9525">
                <a:noFill/>
                <a:miter lim="800000"/>
                <a:headEnd/>
                <a:tailEnd/>
              </a:ln>
            </p:spPr>
          </p:pic>
          <p:pic>
            <p:nvPicPr>
              <p:cNvPr id="39" name="Picture 60"/>
              <p:cNvPicPr>
                <a:picLocks noChangeAspect="1" noChangeArrowheads="1"/>
              </p:cNvPicPr>
              <p:nvPr/>
            </p:nvPicPr>
            <p:blipFill>
              <a:blip r:embed="rId12" cstate="print"/>
              <a:srcRect/>
              <a:stretch>
                <a:fillRect/>
              </a:stretch>
            </p:blipFill>
            <p:spPr bwMode="auto">
              <a:xfrm>
                <a:off x="4076" y="1736"/>
                <a:ext cx="196" cy="172"/>
              </a:xfrm>
              <a:prstGeom prst="rect">
                <a:avLst/>
              </a:prstGeom>
              <a:noFill/>
              <a:ln w="9525">
                <a:noFill/>
                <a:miter lim="800000"/>
                <a:headEnd/>
                <a:tailEnd/>
              </a:ln>
            </p:spPr>
          </p:pic>
          <p:pic>
            <p:nvPicPr>
              <p:cNvPr id="40" name="Picture 61"/>
              <p:cNvPicPr>
                <a:picLocks noChangeAspect="1" noChangeArrowheads="1"/>
              </p:cNvPicPr>
              <p:nvPr/>
            </p:nvPicPr>
            <p:blipFill>
              <a:blip r:embed="rId11" cstate="print"/>
              <a:srcRect/>
              <a:stretch>
                <a:fillRect/>
              </a:stretch>
            </p:blipFill>
            <p:spPr bwMode="auto">
              <a:xfrm>
                <a:off x="3855" y="1736"/>
                <a:ext cx="194" cy="172"/>
              </a:xfrm>
              <a:prstGeom prst="rect">
                <a:avLst/>
              </a:prstGeom>
              <a:noFill/>
              <a:ln w="9525">
                <a:noFill/>
                <a:miter lim="800000"/>
                <a:headEnd/>
                <a:tailEnd/>
              </a:ln>
            </p:spPr>
          </p:pic>
          <p:cxnSp>
            <p:nvCxnSpPr>
              <p:cNvPr id="41" name="AutoShape 62"/>
              <p:cNvCxnSpPr>
                <a:cxnSpLocks noChangeShapeType="1"/>
              </p:cNvCxnSpPr>
              <p:nvPr/>
            </p:nvCxnSpPr>
            <p:spPr bwMode="auto">
              <a:xfrm rot="5400000">
                <a:off x="3784" y="1570"/>
                <a:ext cx="80" cy="252"/>
              </a:xfrm>
              <a:prstGeom prst="bentConnector3">
                <a:avLst>
                  <a:gd name="adj1" fmla="val 50000"/>
                </a:avLst>
              </a:prstGeom>
              <a:noFill/>
              <a:ln w="19050">
                <a:solidFill>
                  <a:schemeClr val="tx1"/>
                </a:solidFill>
                <a:miter lim="800000"/>
                <a:headEnd/>
                <a:tailEnd/>
              </a:ln>
            </p:spPr>
          </p:cxnSp>
          <p:cxnSp>
            <p:nvCxnSpPr>
              <p:cNvPr id="42" name="AutoShape 63"/>
              <p:cNvCxnSpPr>
                <a:cxnSpLocks noChangeShapeType="1"/>
              </p:cNvCxnSpPr>
              <p:nvPr/>
            </p:nvCxnSpPr>
            <p:spPr bwMode="auto">
              <a:xfrm rot="16200000" flipH="1">
                <a:off x="3911" y="1695"/>
                <a:ext cx="80" cy="2"/>
              </a:xfrm>
              <a:prstGeom prst="bentConnector3">
                <a:avLst>
                  <a:gd name="adj1" fmla="val 50000"/>
                </a:avLst>
              </a:prstGeom>
              <a:noFill/>
              <a:ln w="19050">
                <a:solidFill>
                  <a:schemeClr val="tx1"/>
                </a:solidFill>
                <a:miter lim="800000"/>
                <a:headEnd/>
                <a:tailEnd/>
              </a:ln>
            </p:spPr>
          </p:cxnSp>
          <p:cxnSp>
            <p:nvCxnSpPr>
              <p:cNvPr id="43" name="AutoShape 64"/>
              <p:cNvCxnSpPr>
                <a:cxnSpLocks noChangeShapeType="1"/>
              </p:cNvCxnSpPr>
              <p:nvPr/>
            </p:nvCxnSpPr>
            <p:spPr bwMode="auto">
              <a:xfrm rot="16200000" flipH="1">
                <a:off x="4022" y="1584"/>
                <a:ext cx="80" cy="224"/>
              </a:xfrm>
              <a:prstGeom prst="bentConnector3">
                <a:avLst>
                  <a:gd name="adj1" fmla="val 50000"/>
                </a:avLst>
              </a:prstGeom>
              <a:noFill/>
              <a:ln w="19050">
                <a:solidFill>
                  <a:schemeClr val="tx1"/>
                </a:solidFill>
                <a:miter lim="800000"/>
                <a:headEnd/>
                <a:tailEnd/>
              </a:ln>
            </p:spPr>
          </p:cxnSp>
          <p:pic>
            <p:nvPicPr>
              <p:cNvPr id="44" name="Picture 65" descr="office-building"/>
              <p:cNvPicPr>
                <a:picLocks noChangeAspect="1" noChangeArrowheads="1"/>
              </p:cNvPicPr>
              <p:nvPr/>
            </p:nvPicPr>
            <p:blipFill>
              <a:blip r:embed="rId13" cstate="print"/>
              <a:srcRect/>
              <a:stretch>
                <a:fillRect/>
              </a:stretch>
            </p:blipFill>
            <p:spPr bwMode="auto">
              <a:xfrm>
                <a:off x="3846" y="1444"/>
                <a:ext cx="220" cy="218"/>
              </a:xfrm>
              <a:prstGeom prst="rect">
                <a:avLst/>
              </a:prstGeom>
              <a:noFill/>
              <a:ln w="9525">
                <a:noFill/>
                <a:miter lim="800000"/>
                <a:headEnd/>
                <a:tailEnd/>
              </a:ln>
            </p:spPr>
          </p:pic>
        </p:grpSp>
        <p:pic>
          <p:nvPicPr>
            <p:cNvPr id="35" name="Rectangle 10292"/>
            <p:cNvPicPr>
              <a:picLocks noChangeAspect="1"/>
            </p:cNvPicPr>
            <p:nvPr/>
          </p:nvPicPr>
          <p:blipFill>
            <a:blip r:embed="rId14" cstate="print"/>
            <a:srcRect/>
            <a:stretch>
              <a:fillRect/>
            </a:stretch>
          </p:blipFill>
          <p:spPr bwMode="auto">
            <a:xfrm>
              <a:off x="7540625" y="4430713"/>
              <a:ext cx="338137" cy="338137"/>
            </a:xfrm>
            <a:prstGeom prst="rect">
              <a:avLst/>
            </a:prstGeom>
            <a:noFill/>
            <a:ln w="9525">
              <a:noFill/>
              <a:miter lim="800000"/>
              <a:headEnd/>
              <a:tailEnd/>
            </a:ln>
          </p:spPr>
        </p:pic>
        <p:sp>
          <p:nvSpPr>
            <p:cNvPr id="36" name="AutoShape 67"/>
            <p:cNvSpPr>
              <a:spLocks noChangeArrowheads="1"/>
            </p:cNvSpPr>
            <p:nvPr/>
          </p:nvSpPr>
          <p:spPr bwMode="auto">
            <a:xfrm>
              <a:off x="5029200" y="2895600"/>
              <a:ext cx="3509962" cy="2271713"/>
            </a:xfrm>
            <a:prstGeom prst="roundRect">
              <a:avLst>
                <a:gd name="adj" fmla="val 5606"/>
              </a:avLst>
            </a:prstGeom>
            <a:noFill/>
            <a:ln w="25400">
              <a:solidFill>
                <a:schemeClr val="bg2"/>
              </a:solidFill>
              <a:prstDash val="sysDot"/>
              <a:round/>
              <a:headEnd/>
              <a:tailEnd/>
            </a:ln>
          </p:spPr>
          <p:txBody>
            <a:bodyPr wrap="none" anchor="ctr"/>
            <a:lstStyle/>
            <a:p>
              <a:pPr>
                <a:spcBef>
                  <a:spcPct val="50000"/>
                </a:spcBef>
              </a:pPr>
              <a:endParaRPr lang="en-US" sz="700" dirty="0">
                <a:latin typeface="Arial" charset="0"/>
              </a:endParaRPr>
            </a:p>
          </p:txBody>
        </p:sp>
      </p:grpSp>
      <p:grpSp>
        <p:nvGrpSpPr>
          <p:cNvPr id="6" name="Group 63"/>
          <p:cNvGrpSpPr/>
          <p:nvPr/>
        </p:nvGrpSpPr>
        <p:grpSpPr>
          <a:xfrm>
            <a:off x="304800" y="2667000"/>
            <a:ext cx="1571713" cy="1066800"/>
            <a:chOff x="5029200" y="2895600"/>
            <a:chExt cx="3619851" cy="2271713"/>
          </a:xfrm>
        </p:grpSpPr>
        <p:sp>
          <p:nvSpPr>
            <p:cNvPr id="50" name="Text Box 28"/>
            <p:cNvSpPr txBox="1">
              <a:spLocks noChangeArrowheads="1"/>
            </p:cNvSpPr>
            <p:nvPr/>
          </p:nvSpPr>
          <p:spPr bwMode="auto">
            <a:xfrm>
              <a:off x="6475413" y="4581527"/>
              <a:ext cx="1004202" cy="309676"/>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Insurance</a:t>
              </a:r>
              <a:br>
                <a:rPr lang="en-US" sz="600" b="1" dirty="0">
                  <a:latin typeface="Arial" charset="0"/>
                  <a:cs typeface="Arial" charset="0"/>
                </a:rPr>
              </a:br>
              <a:r>
                <a:rPr lang="en-US" sz="600" b="1" dirty="0">
                  <a:latin typeface="Arial" charset="0"/>
                  <a:cs typeface="Arial" charset="0"/>
                </a:rPr>
                <a:t> Companies</a:t>
              </a:r>
            </a:p>
          </p:txBody>
        </p:sp>
        <p:sp>
          <p:nvSpPr>
            <p:cNvPr id="51" name="Text Box 29"/>
            <p:cNvSpPr txBox="1">
              <a:spLocks noChangeArrowheads="1"/>
            </p:cNvSpPr>
            <p:nvPr/>
          </p:nvSpPr>
          <p:spPr bwMode="auto">
            <a:xfrm>
              <a:off x="7478714" y="4840287"/>
              <a:ext cx="1170337"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Broker/Dealer</a:t>
              </a:r>
            </a:p>
          </p:txBody>
        </p:sp>
        <p:sp>
          <p:nvSpPr>
            <p:cNvPr id="52" name="Text Box 32"/>
            <p:cNvSpPr txBox="1">
              <a:spLocks noChangeArrowheads="1"/>
            </p:cNvSpPr>
            <p:nvPr/>
          </p:nvSpPr>
          <p:spPr bwMode="auto">
            <a:xfrm>
              <a:off x="5316536" y="4840287"/>
              <a:ext cx="1454614"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Ltd. Partnerships</a:t>
              </a:r>
            </a:p>
          </p:txBody>
        </p:sp>
        <p:pic>
          <p:nvPicPr>
            <p:cNvPr id="53" name="Picture 33" descr="j0202500"/>
            <p:cNvPicPr>
              <a:picLocks noChangeAspect="1" noChangeArrowheads="1"/>
            </p:cNvPicPr>
            <p:nvPr/>
          </p:nvPicPr>
          <p:blipFill>
            <a:blip r:embed="rId3" cstate="print"/>
            <a:srcRect/>
            <a:stretch>
              <a:fillRect/>
            </a:stretch>
          </p:blipFill>
          <p:spPr bwMode="auto">
            <a:xfrm>
              <a:off x="6559550" y="4092575"/>
              <a:ext cx="357187" cy="442913"/>
            </a:xfrm>
            <a:prstGeom prst="rect">
              <a:avLst/>
            </a:prstGeom>
            <a:noFill/>
            <a:ln w="9525">
              <a:noFill/>
              <a:miter lim="800000"/>
              <a:headEnd/>
              <a:tailEnd/>
            </a:ln>
          </p:spPr>
        </p:pic>
        <p:pic>
          <p:nvPicPr>
            <p:cNvPr id="54" name="Picture 34" descr="j0202500"/>
            <p:cNvPicPr>
              <a:picLocks noChangeAspect="1" noChangeArrowheads="1"/>
            </p:cNvPicPr>
            <p:nvPr/>
          </p:nvPicPr>
          <p:blipFill>
            <a:blip r:embed="rId3" cstate="print"/>
            <a:srcRect/>
            <a:stretch>
              <a:fillRect/>
            </a:stretch>
          </p:blipFill>
          <p:spPr bwMode="auto">
            <a:xfrm>
              <a:off x="6850062" y="4159250"/>
              <a:ext cx="242888" cy="347663"/>
            </a:xfrm>
            <a:prstGeom prst="rect">
              <a:avLst/>
            </a:prstGeom>
            <a:noFill/>
            <a:ln w="9525">
              <a:noFill/>
              <a:miter lim="800000"/>
              <a:headEnd/>
              <a:tailEnd/>
            </a:ln>
          </p:spPr>
        </p:pic>
        <p:pic>
          <p:nvPicPr>
            <p:cNvPr id="55" name="Picture 35" descr="j0434888"/>
            <p:cNvPicPr>
              <a:picLocks noChangeAspect="1" noChangeArrowheads="1"/>
            </p:cNvPicPr>
            <p:nvPr/>
          </p:nvPicPr>
          <p:blipFill>
            <a:blip r:embed="rId4" cstate="print"/>
            <a:srcRect/>
            <a:stretch>
              <a:fillRect/>
            </a:stretch>
          </p:blipFill>
          <p:spPr bwMode="auto">
            <a:xfrm>
              <a:off x="5272087" y="4371975"/>
              <a:ext cx="352425" cy="352425"/>
            </a:xfrm>
            <a:prstGeom prst="rect">
              <a:avLst/>
            </a:prstGeom>
            <a:noFill/>
            <a:ln w="9525">
              <a:noFill/>
              <a:miter lim="800000"/>
              <a:headEnd/>
              <a:tailEnd/>
            </a:ln>
          </p:spPr>
        </p:pic>
        <p:pic>
          <p:nvPicPr>
            <p:cNvPr id="56" name="Picture 37" descr="j0432622"/>
            <p:cNvPicPr>
              <a:picLocks noChangeAspect="1" noChangeArrowheads="1"/>
            </p:cNvPicPr>
            <p:nvPr/>
          </p:nvPicPr>
          <p:blipFill>
            <a:blip r:embed="rId5" cstate="print"/>
            <a:srcRect/>
            <a:stretch>
              <a:fillRect/>
            </a:stretch>
          </p:blipFill>
          <p:spPr bwMode="auto">
            <a:xfrm>
              <a:off x="5854700" y="4464050"/>
              <a:ext cx="361950" cy="361950"/>
            </a:xfrm>
            <a:prstGeom prst="rect">
              <a:avLst/>
            </a:prstGeom>
            <a:noFill/>
            <a:ln w="9525">
              <a:noFill/>
              <a:miter lim="800000"/>
              <a:headEnd/>
              <a:tailEnd/>
            </a:ln>
          </p:spPr>
        </p:pic>
        <p:sp>
          <p:nvSpPr>
            <p:cNvPr id="57" name="Text Box 38"/>
            <p:cNvSpPr txBox="1">
              <a:spLocks noChangeArrowheads="1"/>
            </p:cNvSpPr>
            <p:nvPr/>
          </p:nvSpPr>
          <p:spPr bwMode="auto">
            <a:xfrm>
              <a:off x="7681911" y="3883026"/>
              <a:ext cx="535329"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Banks</a:t>
              </a:r>
            </a:p>
          </p:txBody>
        </p:sp>
        <p:sp>
          <p:nvSpPr>
            <p:cNvPr id="58" name="Text Box 39"/>
            <p:cNvSpPr txBox="1">
              <a:spLocks noChangeArrowheads="1"/>
            </p:cNvSpPr>
            <p:nvPr/>
          </p:nvSpPr>
          <p:spPr bwMode="auto">
            <a:xfrm>
              <a:off x="6646864" y="3598866"/>
              <a:ext cx="483642"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Cities</a:t>
              </a:r>
            </a:p>
          </p:txBody>
        </p:sp>
        <p:pic>
          <p:nvPicPr>
            <p:cNvPr id="59" name="Picture 46" descr="j0434888"/>
            <p:cNvPicPr>
              <a:picLocks noChangeAspect="1" noChangeArrowheads="1"/>
            </p:cNvPicPr>
            <p:nvPr/>
          </p:nvPicPr>
          <p:blipFill>
            <a:blip r:embed="rId6" cstate="print"/>
            <a:srcRect/>
            <a:stretch>
              <a:fillRect/>
            </a:stretch>
          </p:blipFill>
          <p:spPr bwMode="auto">
            <a:xfrm>
              <a:off x="7831137" y="4413250"/>
              <a:ext cx="361950" cy="409575"/>
            </a:xfrm>
            <a:prstGeom prst="rect">
              <a:avLst/>
            </a:prstGeom>
            <a:noFill/>
            <a:ln w="9525">
              <a:noFill/>
              <a:miter lim="800000"/>
              <a:headEnd/>
              <a:tailEnd/>
            </a:ln>
          </p:spPr>
        </p:pic>
        <p:pic>
          <p:nvPicPr>
            <p:cNvPr id="60" name="Picture 47" descr="j0434807"/>
            <p:cNvPicPr>
              <a:picLocks noChangeAspect="1" noChangeArrowheads="1"/>
            </p:cNvPicPr>
            <p:nvPr/>
          </p:nvPicPr>
          <p:blipFill>
            <a:blip r:embed="rId7" cstate="print"/>
            <a:srcRect/>
            <a:stretch>
              <a:fillRect/>
            </a:stretch>
          </p:blipFill>
          <p:spPr bwMode="auto">
            <a:xfrm>
              <a:off x="6578600" y="3097213"/>
              <a:ext cx="447675" cy="447675"/>
            </a:xfrm>
            <a:prstGeom prst="rect">
              <a:avLst/>
            </a:prstGeom>
            <a:noFill/>
            <a:ln w="9525">
              <a:noFill/>
              <a:miter lim="800000"/>
              <a:headEnd/>
              <a:tailEnd/>
            </a:ln>
          </p:spPr>
        </p:pic>
        <p:pic>
          <p:nvPicPr>
            <p:cNvPr id="61" name="Picture 51" descr="j0431640"/>
            <p:cNvPicPr>
              <a:picLocks noChangeArrowheads="1"/>
            </p:cNvPicPr>
            <p:nvPr/>
          </p:nvPicPr>
          <p:blipFill>
            <a:blip r:embed="rId8" cstate="print"/>
            <a:srcRect/>
            <a:stretch>
              <a:fillRect/>
            </a:stretch>
          </p:blipFill>
          <p:spPr bwMode="auto">
            <a:xfrm>
              <a:off x="5472112" y="4460875"/>
              <a:ext cx="365125" cy="365125"/>
            </a:xfrm>
            <a:prstGeom prst="rect">
              <a:avLst/>
            </a:prstGeom>
            <a:noFill/>
            <a:ln w="9525">
              <a:noFill/>
              <a:miter lim="800000"/>
              <a:headEnd/>
              <a:tailEnd/>
            </a:ln>
          </p:spPr>
        </p:pic>
        <p:grpSp>
          <p:nvGrpSpPr>
            <p:cNvPr id="7" name="Group 52"/>
            <p:cNvGrpSpPr>
              <a:grpSpLocks/>
            </p:cNvGrpSpPr>
            <p:nvPr/>
          </p:nvGrpSpPr>
          <p:grpSpPr bwMode="auto">
            <a:xfrm>
              <a:off x="7472362" y="3084510"/>
              <a:ext cx="762000" cy="760411"/>
              <a:chOff x="4992" y="1421"/>
              <a:chExt cx="480" cy="479"/>
            </a:xfrm>
          </p:grpSpPr>
          <p:pic>
            <p:nvPicPr>
              <p:cNvPr id="74" name="Picture 53" descr="bl00544a"/>
              <p:cNvPicPr>
                <a:picLocks noChangeAspect="1" noChangeArrowheads="1"/>
              </p:cNvPicPr>
              <p:nvPr/>
            </p:nvPicPr>
            <p:blipFill>
              <a:blip r:embed="rId9" cstate="print"/>
              <a:srcRect/>
              <a:stretch>
                <a:fillRect/>
              </a:stretch>
            </p:blipFill>
            <p:spPr bwMode="auto">
              <a:xfrm>
                <a:off x="4992" y="1743"/>
                <a:ext cx="176" cy="157"/>
              </a:xfrm>
              <a:prstGeom prst="rect">
                <a:avLst/>
              </a:prstGeom>
              <a:noFill/>
              <a:ln w="9525">
                <a:noFill/>
                <a:miter lim="800000"/>
                <a:headEnd/>
                <a:tailEnd/>
              </a:ln>
            </p:spPr>
          </p:pic>
          <p:pic>
            <p:nvPicPr>
              <p:cNvPr id="75" name="Picture 54" descr="j0434847"/>
              <p:cNvPicPr>
                <a:picLocks noChangeArrowheads="1"/>
              </p:cNvPicPr>
              <p:nvPr/>
            </p:nvPicPr>
            <p:blipFill>
              <a:blip r:embed="rId10" cstate="print"/>
              <a:srcRect/>
              <a:stretch>
                <a:fillRect/>
              </a:stretch>
            </p:blipFill>
            <p:spPr bwMode="auto">
              <a:xfrm>
                <a:off x="5117" y="1421"/>
                <a:ext cx="259" cy="259"/>
              </a:xfrm>
              <a:prstGeom prst="rect">
                <a:avLst/>
              </a:prstGeom>
              <a:noFill/>
              <a:ln w="9525">
                <a:noFill/>
                <a:miter lim="800000"/>
                <a:headEnd/>
                <a:tailEnd/>
              </a:ln>
            </p:spPr>
          </p:pic>
          <p:sp>
            <p:nvSpPr>
              <p:cNvPr id="76" name="Freeform 55"/>
              <p:cNvSpPr>
                <a:spLocks/>
              </p:cNvSpPr>
              <p:nvPr/>
            </p:nvSpPr>
            <p:spPr bwMode="auto">
              <a:xfrm>
                <a:off x="5088" y="1656"/>
                <a:ext cx="288" cy="96"/>
              </a:xfrm>
              <a:custGeom>
                <a:avLst/>
                <a:gdLst>
                  <a:gd name="T0" fmla="*/ 0 w 192"/>
                  <a:gd name="T1" fmla="*/ 96 h 96"/>
                  <a:gd name="T2" fmla="*/ 0 w 192"/>
                  <a:gd name="T3" fmla="*/ 48 h 96"/>
                  <a:gd name="T4" fmla="*/ 96 w 192"/>
                  <a:gd name="T5" fmla="*/ 48 h 96"/>
                  <a:gd name="T6" fmla="*/ 96 w 192"/>
                  <a:gd name="T7" fmla="*/ 0 h 96"/>
                  <a:gd name="T8" fmla="*/ 96 w 192"/>
                  <a:gd name="T9" fmla="*/ 48 h 96"/>
                  <a:gd name="T10" fmla="*/ 192 w 192"/>
                  <a:gd name="T11" fmla="*/ 48 h 96"/>
                  <a:gd name="T12" fmla="*/ 192 w 192"/>
                  <a:gd name="T13" fmla="*/ 96 h 96"/>
                  <a:gd name="T14" fmla="*/ 0 60000 65536"/>
                  <a:gd name="T15" fmla="*/ 0 60000 65536"/>
                  <a:gd name="T16" fmla="*/ 0 60000 65536"/>
                  <a:gd name="T17" fmla="*/ 0 60000 65536"/>
                  <a:gd name="T18" fmla="*/ 0 60000 65536"/>
                  <a:gd name="T19" fmla="*/ 0 60000 65536"/>
                  <a:gd name="T20" fmla="*/ 0 60000 65536"/>
                  <a:gd name="T21" fmla="*/ 0 w 192"/>
                  <a:gd name="T22" fmla="*/ 0 h 96"/>
                  <a:gd name="T23" fmla="*/ 192 w 192"/>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2" h="96">
                    <a:moveTo>
                      <a:pt x="0" y="96"/>
                    </a:moveTo>
                    <a:lnTo>
                      <a:pt x="0" y="48"/>
                    </a:lnTo>
                    <a:lnTo>
                      <a:pt x="96" y="48"/>
                    </a:lnTo>
                    <a:lnTo>
                      <a:pt x="96" y="0"/>
                    </a:lnTo>
                    <a:lnTo>
                      <a:pt x="96" y="48"/>
                    </a:lnTo>
                    <a:lnTo>
                      <a:pt x="192" y="48"/>
                    </a:lnTo>
                    <a:lnTo>
                      <a:pt x="192" y="96"/>
                    </a:lnTo>
                  </a:path>
                </a:pathLst>
              </a:custGeom>
              <a:noFill/>
              <a:ln w="12700">
                <a:solidFill>
                  <a:schemeClr val="tx1"/>
                </a:solidFill>
                <a:round/>
                <a:headEnd/>
                <a:tailEnd/>
              </a:ln>
            </p:spPr>
            <p:txBody>
              <a:bodyPr wrap="none" anchor="ctr"/>
              <a:lstStyle/>
              <a:p>
                <a:endParaRPr lang="en-US" sz="1200" dirty="0"/>
              </a:p>
            </p:txBody>
          </p:sp>
          <p:pic>
            <p:nvPicPr>
              <p:cNvPr id="77" name="Picture 56" descr="bl00544a"/>
              <p:cNvPicPr>
                <a:picLocks noChangeAspect="1" noChangeArrowheads="1"/>
              </p:cNvPicPr>
              <p:nvPr/>
            </p:nvPicPr>
            <p:blipFill>
              <a:blip r:embed="rId9" cstate="print"/>
              <a:srcRect/>
              <a:stretch>
                <a:fillRect/>
              </a:stretch>
            </p:blipFill>
            <p:spPr bwMode="auto">
              <a:xfrm>
                <a:off x="5296" y="1743"/>
                <a:ext cx="176" cy="157"/>
              </a:xfrm>
              <a:prstGeom prst="rect">
                <a:avLst/>
              </a:prstGeom>
              <a:noFill/>
              <a:ln w="9525">
                <a:noFill/>
                <a:miter lim="800000"/>
                <a:headEnd/>
                <a:tailEnd/>
              </a:ln>
            </p:spPr>
          </p:pic>
        </p:grpSp>
        <p:grpSp>
          <p:nvGrpSpPr>
            <p:cNvPr id="8" name="Group 62"/>
            <p:cNvGrpSpPr>
              <a:grpSpLocks/>
            </p:cNvGrpSpPr>
            <p:nvPr/>
          </p:nvGrpSpPr>
          <p:grpSpPr bwMode="auto">
            <a:xfrm>
              <a:off x="5262567" y="3121024"/>
              <a:ext cx="1285876" cy="946150"/>
              <a:chOff x="3600" y="1444"/>
              <a:chExt cx="810" cy="596"/>
            </a:xfrm>
          </p:grpSpPr>
          <p:sp>
            <p:nvSpPr>
              <p:cNvPr id="66" name="Text Box 58"/>
              <p:cNvSpPr txBox="1">
                <a:spLocks noChangeArrowheads="1"/>
              </p:cNvSpPr>
              <p:nvPr/>
            </p:nvSpPr>
            <p:spPr bwMode="auto">
              <a:xfrm>
                <a:off x="3710" y="1942"/>
                <a:ext cx="700" cy="98"/>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Corporations</a:t>
                </a:r>
              </a:p>
            </p:txBody>
          </p:sp>
          <p:pic>
            <p:nvPicPr>
              <p:cNvPr id="67" name="Picture 59"/>
              <p:cNvPicPr>
                <a:picLocks noChangeAspect="1" noChangeArrowheads="1"/>
              </p:cNvPicPr>
              <p:nvPr/>
            </p:nvPicPr>
            <p:blipFill>
              <a:blip r:embed="rId11" cstate="print"/>
              <a:srcRect/>
              <a:stretch>
                <a:fillRect/>
              </a:stretch>
            </p:blipFill>
            <p:spPr bwMode="auto">
              <a:xfrm>
                <a:off x="3600" y="1736"/>
                <a:ext cx="195" cy="172"/>
              </a:xfrm>
              <a:prstGeom prst="rect">
                <a:avLst/>
              </a:prstGeom>
              <a:noFill/>
              <a:ln w="9525">
                <a:noFill/>
                <a:miter lim="800000"/>
                <a:headEnd/>
                <a:tailEnd/>
              </a:ln>
            </p:spPr>
          </p:pic>
          <p:pic>
            <p:nvPicPr>
              <p:cNvPr id="68" name="Picture 60"/>
              <p:cNvPicPr>
                <a:picLocks noChangeAspect="1" noChangeArrowheads="1"/>
              </p:cNvPicPr>
              <p:nvPr/>
            </p:nvPicPr>
            <p:blipFill>
              <a:blip r:embed="rId12" cstate="print"/>
              <a:srcRect/>
              <a:stretch>
                <a:fillRect/>
              </a:stretch>
            </p:blipFill>
            <p:spPr bwMode="auto">
              <a:xfrm>
                <a:off x="4076" y="1736"/>
                <a:ext cx="196" cy="172"/>
              </a:xfrm>
              <a:prstGeom prst="rect">
                <a:avLst/>
              </a:prstGeom>
              <a:noFill/>
              <a:ln w="9525">
                <a:noFill/>
                <a:miter lim="800000"/>
                <a:headEnd/>
                <a:tailEnd/>
              </a:ln>
            </p:spPr>
          </p:pic>
          <p:pic>
            <p:nvPicPr>
              <p:cNvPr id="69" name="Picture 61"/>
              <p:cNvPicPr>
                <a:picLocks noChangeAspect="1" noChangeArrowheads="1"/>
              </p:cNvPicPr>
              <p:nvPr/>
            </p:nvPicPr>
            <p:blipFill>
              <a:blip r:embed="rId11" cstate="print"/>
              <a:srcRect/>
              <a:stretch>
                <a:fillRect/>
              </a:stretch>
            </p:blipFill>
            <p:spPr bwMode="auto">
              <a:xfrm>
                <a:off x="3855" y="1736"/>
                <a:ext cx="194" cy="172"/>
              </a:xfrm>
              <a:prstGeom prst="rect">
                <a:avLst/>
              </a:prstGeom>
              <a:noFill/>
              <a:ln w="9525">
                <a:noFill/>
                <a:miter lim="800000"/>
                <a:headEnd/>
                <a:tailEnd/>
              </a:ln>
            </p:spPr>
          </p:pic>
          <p:cxnSp>
            <p:nvCxnSpPr>
              <p:cNvPr id="70" name="AutoShape 62"/>
              <p:cNvCxnSpPr>
                <a:cxnSpLocks noChangeShapeType="1"/>
              </p:cNvCxnSpPr>
              <p:nvPr/>
            </p:nvCxnSpPr>
            <p:spPr bwMode="auto">
              <a:xfrm rot="5400000">
                <a:off x="3784" y="1570"/>
                <a:ext cx="80" cy="252"/>
              </a:xfrm>
              <a:prstGeom prst="bentConnector3">
                <a:avLst>
                  <a:gd name="adj1" fmla="val 50000"/>
                </a:avLst>
              </a:prstGeom>
              <a:noFill/>
              <a:ln w="19050">
                <a:solidFill>
                  <a:schemeClr val="tx1"/>
                </a:solidFill>
                <a:miter lim="800000"/>
                <a:headEnd/>
                <a:tailEnd/>
              </a:ln>
            </p:spPr>
          </p:cxnSp>
          <p:cxnSp>
            <p:nvCxnSpPr>
              <p:cNvPr id="71" name="AutoShape 63"/>
              <p:cNvCxnSpPr>
                <a:cxnSpLocks noChangeShapeType="1"/>
              </p:cNvCxnSpPr>
              <p:nvPr/>
            </p:nvCxnSpPr>
            <p:spPr bwMode="auto">
              <a:xfrm rot="16200000" flipH="1">
                <a:off x="3911" y="1695"/>
                <a:ext cx="80" cy="2"/>
              </a:xfrm>
              <a:prstGeom prst="bentConnector3">
                <a:avLst>
                  <a:gd name="adj1" fmla="val 50000"/>
                </a:avLst>
              </a:prstGeom>
              <a:noFill/>
              <a:ln w="19050">
                <a:solidFill>
                  <a:schemeClr val="tx1"/>
                </a:solidFill>
                <a:miter lim="800000"/>
                <a:headEnd/>
                <a:tailEnd/>
              </a:ln>
            </p:spPr>
          </p:cxnSp>
          <p:cxnSp>
            <p:nvCxnSpPr>
              <p:cNvPr id="72" name="AutoShape 64"/>
              <p:cNvCxnSpPr>
                <a:cxnSpLocks noChangeShapeType="1"/>
              </p:cNvCxnSpPr>
              <p:nvPr/>
            </p:nvCxnSpPr>
            <p:spPr bwMode="auto">
              <a:xfrm rot="16200000" flipH="1">
                <a:off x="4022" y="1584"/>
                <a:ext cx="80" cy="224"/>
              </a:xfrm>
              <a:prstGeom prst="bentConnector3">
                <a:avLst>
                  <a:gd name="adj1" fmla="val 50000"/>
                </a:avLst>
              </a:prstGeom>
              <a:noFill/>
              <a:ln w="19050">
                <a:solidFill>
                  <a:schemeClr val="tx1"/>
                </a:solidFill>
                <a:miter lim="800000"/>
                <a:headEnd/>
                <a:tailEnd/>
              </a:ln>
            </p:spPr>
          </p:cxnSp>
          <p:pic>
            <p:nvPicPr>
              <p:cNvPr id="73" name="Picture 65" descr="office-building"/>
              <p:cNvPicPr>
                <a:picLocks noChangeAspect="1" noChangeArrowheads="1"/>
              </p:cNvPicPr>
              <p:nvPr/>
            </p:nvPicPr>
            <p:blipFill>
              <a:blip r:embed="rId13" cstate="print"/>
              <a:srcRect/>
              <a:stretch>
                <a:fillRect/>
              </a:stretch>
            </p:blipFill>
            <p:spPr bwMode="auto">
              <a:xfrm>
                <a:off x="3846" y="1444"/>
                <a:ext cx="220" cy="218"/>
              </a:xfrm>
              <a:prstGeom prst="rect">
                <a:avLst/>
              </a:prstGeom>
              <a:noFill/>
              <a:ln w="9525">
                <a:noFill/>
                <a:miter lim="800000"/>
                <a:headEnd/>
                <a:tailEnd/>
              </a:ln>
            </p:spPr>
          </p:pic>
        </p:grpSp>
        <p:pic>
          <p:nvPicPr>
            <p:cNvPr id="64" name="Rectangle 10292"/>
            <p:cNvPicPr>
              <a:picLocks noChangeAspect="1"/>
            </p:cNvPicPr>
            <p:nvPr/>
          </p:nvPicPr>
          <p:blipFill>
            <a:blip r:embed="rId14" cstate="print"/>
            <a:srcRect/>
            <a:stretch>
              <a:fillRect/>
            </a:stretch>
          </p:blipFill>
          <p:spPr bwMode="auto">
            <a:xfrm>
              <a:off x="7540625" y="4430713"/>
              <a:ext cx="338137" cy="338137"/>
            </a:xfrm>
            <a:prstGeom prst="rect">
              <a:avLst/>
            </a:prstGeom>
            <a:noFill/>
            <a:ln w="9525">
              <a:noFill/>
              <a:miter lim="800000"/>
              <a:headEnd/>
              <a:tailEnd/>
            </a:ln>
          </p:spPr>
        </p:pic>
        <p:sp>
          <p:nvSpPr>
            <p:cNvPr id="65" name="AutoShape 67"/>
            <p:cNvSpPr>
              <a:spLocks noChangeArrowheads="1"/>
            </p:cNvSpPr>
            <p:nvPr/>
          </p:nvSpPr>
          <p:spPr bwMode="auto">
            <a:xfrm>
              <a:off x="5029200" y="2895600"/>
              <a:ext cx="3509962" cy="2271713"/>
            </a:xfrm>
            <a:prstGeom prst="roundRect">
              <a:avLst>
                <a:gd name="adj" fmla="val 5606"/>
              </a:avLst>
            </a:prstGeom>
            <a:noFill/>
            <a:ln w="25400">
              <a:solidFill>
                <a:schemeClr val="bg2"/>
              </a:solidFill>
              <a:prstDash val="sysDot"/>
              <a:round/>
              <a:headEnd/>
              <a:tailEnd/>
            </a:ln>
          </p:spPr>
          <p:txBody>
            <a:bodyPr wrap="none" anchor="ctr"/>
            <a:lstStyle/>
            <a:p>
              <a:pPr>
                <a:spcBef>
                  <a:spcPct val="50000"/>
                </a:spcBef>
              </a:pPr>
              <a:endParaRPr lang="en-US" sz="700" dirty="0">
                <a:latin typeface="Arial" charset="0"/>
              </a:endParaRPr>
            </a:p>
          </p:txBody>
        </p:sp>
      </p:grpSp>
      <p:pic>
        <p:nvPicPr>
          <p:cNvPr id="136" name="Picture 2"/>
          <p:cNvPicPr>
            <a:picLocks noChangeAspect="1" noChangeArrowheads="1"/>
          </p:cNvPicPr>
          <p:nvPr/>
        </p:nvPicPr>
        <p:blipFill>
          <a:blip r:embed="rId15" cstate="print"/>
          <a:srcRect/>
          <a:stretch>
            <a:fillRect/>
          </a:stretch>
        </p:blipFill>
        <p:spPr bwMode="auto">
          <a:xfrm>
            <a:off x="4038600" y="1981200"/>
            <a:ext cx="3224763" cy="1981200"/>
          </a:xfrm>
          <a:prstGeom prst="rect">
            <a:avLst/>
          </a:prstGeom>
          <a:noFill/>
          <a:ln w="9525">
            <a:noFill/>
            <a:miter lim="800000"/>
            <a:headEnd/>
            <a:tailEnd/>
          </a:ln>
        </p:spPr>
      </p:pic>
      <p:sp>
        <p:nvSpPr>
          <p:cNvPr id="137" name="TextBox 136"/>
          <p:cNvSpPr txBox="1"/>
          <p:nvPr/>
        </p:nvSpPr>
        <p:spPr>
          <a:xfrm>
            <a:off x="2286000" y="4800600"/>
            <a:ext cx="3182281" cy="830997"/>
          </a:xfrm>
          <a:prstGeom prst="rect">
            <a:avLst/>
          </a:prstGeom>
          <a:noFill/>
        </p:spPr>
        <p:txBody>
          <a:bodyPr wrap="none" rtlCol="0">
            <a:spAutoFit/>
          </a:bodyPr>
          <a:lstStyle/>
          <a:p>
            <a:pPr>
              <a:buFont typeface="Arial" pitchFamily="34" charset="0"/>
              <a:buChar char="•"/>
            </a:pPr>
            <a:r>
              <a:rPr lang="en-US" sz="1600" dirty="0" smtClean="0"/>
              <a:t>Golden Record</a:t>
            </a:r>
          </a:p>
          <a:p>
            <a:pPr>
              <a:buFont typeface="Arial" pitchFamily="34" charset="0"/>
              <a:buChar char="•"/>
            </a:pPr>
            <a:r>
              <a:rPr lang="en-US" sz="1600" dirty="0" smtClean="0"/>
              <a:t>Legal Entity Identification</a:t>
            </a:r>
          </a:p>
          <a:p>
            <a:pPr>
              <a:buFont typeface="Arial" pitchFamily="34" charset="0"/>
              <a:buChar char="•"/>
            </a:pPr>
            <a:r>
              <a:rPr lang="en-US" sz="1600" dirty="0" smtClean="0"/>
              <a:t>Define Relationship Hierarchies </a:t>
            </a:r>
            <a:endParaRPr lang="en-US" sz="1600" dirty="0"/>
          </a:p>
        </p:txBody>
      </p:sp>
      <p:grpSp>
        <p:nvGrpSpPr>
          <p:cNvPr id="9" name="Group 92"/>
          <p:cNvGrpSpPr/>
          <p:nvPr/>
        </p:nvGrpSpPr>
        <p:grpSpPr>
          <a:xfrm>
            <a:off x="304800" y="3886200"/>
            <a:ext cx="1571713" cy="1066800"/>
            <a:chOff x="5029200" y="2895600"/>
            <a:chExt cx="3619851" cy="2271713"/>
          </a:xfrm>
        </p:grpSpPr>
        <p:sp>
          <p:nvSpPr>
            <p:cNvPr id="140" name="Text Box 28"/>
            <p:cNvSpPr txBox="1">
              <a:spLocks noChangeArrowheads="1"/>
            </p:cNvSpPr>
            <p:nvPr/>
          </p:nvSpPr>
          <p:spPr bwMode="auto">
            <a:xfrm>
              <a:off x="6475413" y="4581527"/>
              <a:ext cx="1004202" cy="309676"/>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Insurance</a:t>
              </a:r>
              <a:br>
                <a:rPr lang="en-US" sz="600" b="1" dirty="0">
                  <a:latin typeface="Arial" charset="0"/>
                  <a:cs typeface="Arial" charset="0"/>
                </a:rPr>
              </a:br>
              <a:r>
                <a:rPr lang="en-US" sz="600" b="1" dirty="0">
                  <a:latin typeface="Arial" charset="0"/>
                  <a:cs typeface="Arial" charset="0"/>
                </a:rPr>
                <a:t> Companies</a:t>
              </a:r>
            </a:p>
          </p:txBody>
        </p:sp>
        <p:sp>
          <p:nvSpPr>
            <p:cNvPr id="141" name="Text Box 29"/>
            <p:cNvSpPr txBox="1">
              <a:spLocks noChangeArrowheads="1"/>
            </p:cNvSpPr>
            <p:nvPr/>
          </p:nvSpPr>
          <p:spPr bwMode="auto">
            <a:xfrm>
              <a:off x="7478714" y="4840287"/>
              <a:ext cx="1170337"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Broker/Dealer</a:t>
              </a:r>
            </a:p>
          </p:txBody>
        </p:sp>
        <p:sp>
          <p:nvSpPr>
            <p:cNvPr id="145" name="Text Box 32"/>
            <p:cNvSpPr txBox="1">
              <a:spLocks noChangeArrowheads="1"/>
            </p:cNvSpPr>
            <p:nvPr/>
          </p:nvSpPr>
          <p:spPr bwMode="auto">
            <a:xfrm>
              <a:off x="5316536" y="4840287"/>
              <a:ext cx="1454614"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Ltd. Partnerships</a:t>
              </a:r>
            </a:p>
          </p:txBody>
        </p:sp>
        <p:pic>
          <p:nvPicPr>
            <p:cNvPr id="146" name="Picture 33" descr="j0202500"/>
            <p:cNvPicPr>
              <a:picLocks noChangeAspect="1" noChangeArrowheads="1"/>
            </p:cNvPicPr>
            <p:nvPr/>
          </p:nvPicPr>
          <p:blipFill>
            <a:blip r:embed="rId3" cstate="print"/>
            <a:srcRect/>
            <a:stretch>
              <a:fillRect/>
            </a:stretch>
          </p:blipFill>
          <p:spPr bwMode="auto">
            <a:xfrm>
              <a:off x="6559550" y="4092575"/>
              <a:ext cx="357187" cy="442913"/>
            </a:xfrm>
            <a:prstGeom prst="rect">
              <a:avLst/>
            </a:prstGeom>
            <a:noFill/>
            <a:ln w="9525">
              <a:noFill/>
              <a:miter lim="800000"/>
              <a:headEnd/>
              <a:tailEnd/>
            </a:ln>
          </p:spPr>
        </p:pic>
        <p:pic>
          <p:nvPicPr>
            <p:cNvPr id="147" name="Picture 34" descr="j0202500"/>
            <p:cNvPicPr>
              <a:picLocks noChangeAspect="1" noChangeArrowheads="1"/>
            </p:cNvPicPr>
            <p:nvPr/>
          </p:nvPicPr>
          <p:blipFill>
            <a:blip r:embed="rId3" cstate="print"/>
            <a:srcRect/>
            <a:stretch>
              <a:fillRect/>
            </a:stretch>
          </p:blipFill>
          <p:spPr bwMode="auto">
            <a:xfrm>
              <a:off x="6850062" y="4159250"/>
              <a:ext cx="242888" cy="347663"/>
            </a:xfrm>
            <a:prstGeom prst="rect">
              <a:avLst/>
            </a:prstGeom>
            <a:noFill/>
            <a:ln w="9525">
              <a:noFill/>
              <a:miter lim="800000"/>
              <a:headEnd/>
              <a:tailEnd/>
            </a:ln>
          </p:spPr>
        </p:pic>
        <p:pic>
          <p:nvPicPr>
            <p:cNvPr id="148" name="Picture 35" descr="j0434888"/>
            <p:cNvPicPr>
              <a:picLocks noChangeAspect="1" noChangeArrowheads="1"/>
            </p:cNvPicPr>
            <p:nvPr/>
          </p:nvPicPr>
          <p:blipFill>
            <a:blip r:embed="rId4" cstate="print"/>
            <a:srcRect/>
            <a:stretch>
              <a:fillRect/>
            </a:stretch>
          </p:blipFill>
          <p:spPr bwMode="auto">
            <a:xfrm>
              <a:off x="5272087" y="4371975"/>
              <a:ext cx="352425" cy="352425"/>
            </a:xfrm>
            <a:prstGeom prst="rect">
              <a:avLst/>
            </a:prstGeom>
            <a:noFill/>
            <a:ln w="9525">
              <a:noFill/>
              <a:miter lim="800000"/>
              <a:headEnd/>
              <a:tailEnd/>
            </a:ln>
          </p:spPr>
        </p:pic>
        <p:pic>
          <p:nvPicPr>
            <p:cNvPr id="149" name="Picture 37" descr="j0432622"/>
            <p:cNvPicPr>
              <a:picLocks noChangeAspect="1" noChangeArrowheads="1"/>
            </p:cNvPicPr>
            <p:nvPr/>
          </p:nvPicPr>
          <p:blipFill>
            <a:blip r:embed="rId5" cstate="print"/>
            <a:srcRect/>
            <a:stretch>
              <a:fillRect/>
            </a:stretch>
          </p:blipFill>
          <p:spPr bwMode="auto">
            <a:xfrm>
              <a:off x="5854700" y="4464050"/>
              <a:ext cx="361950" cy="361950"/>
            </a:xfrm>
            <a:prstGeom prst="rect">
              <a:avLst/>
            </a:prstGeom>
            <a:noFill/>
            <a:ln w="9525">
              <a:noFill/>
              <a:miter lim="800000"/>
              <a:headEnd/>
              <a:tailEnd/>
            </a:ln>
          </p:spPr>
        </p:pic>
        <p:sp>
          <p:nvSpPr>
            <p:cNvPr id="150" name="Text Box 38"/>
            <p:cNvSpPr txBox="1">
              <a:spLocks noChangeArrowheads="1"/>
            </p:cNvSpPr>
            <p:nvPr/>
          </p:nvSpPr>
          <p:spPr bwMode="auto">
            <a:xfrm>
              <a:off x="7681911" y="3883026"/>
              <a:ext cx="535329"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Banks</a:t>
              </a:r>
            </a:p>
          </p:txBody>
        </p:sp>
        <p:sp>
          <p:nvSpPr>
            <p:cNvPr id="151" name="Text Box 39"/>
            <p:cNvSpPr txBox="1">
              <a:spLocks noChangeArrowheads="1"/>
            </p:cNvSpPr>
            <p:nvPr/>
          </p:nvSpPr>
          <p:spPr bwMode="auto">
            <a:xfrm>
              <a:off x="6646864" y="3598866"/>
              <a:ext cx="483642"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Cities</a:t>
              </a:r>
            </a:p>
          </p:txBody>
        </p:sp>
        <p:pic>
          <p:nvPicPr>
            <p:cNvPr id="152" name="Picture 46" descr="j0434888"/>
            <p:cNvPicPr>
              <a:picLocks noChangeAspect="1" noChangeArrowheads="1"/>
            </p:cNvPicPr>
            <p:nvPr/>
          </p:nvPicPr>
          <p:blipFill>
            <a:blip r:embed="rId6" cstate="print"/>
            <a:srcRect/>
            <a:stretch>
              <a:fillRect/>
            </a:stretch>
          </p:blipFill>
          <p:spPr bwMode="auto">
            <a:xfrm>
              <a:off x="7831137" y="4413250"/>
              <a:ext cx="361950" cy="409575"/>
            </a:xfrm>
            <a:prstGeom prst="rect">
              <a:avLst/>
            </a:prstGeom>
            <a:noFill/>
            <a:ln w="9525">
              <a:noFill/>
              <a:miter lim="800000"/>
              <a:headEnd/>
              <a:tailEnd/>
            </a:ln>
          </p:spPr>
        </p:pic>
        <p:pic>
          <p:nvPicPr>
            <p:cNvPr id="153" name="Picture 47" descr="j0434807"/>
            <p:cNvPicPr>
              <a:picLocks noChangeAspect="1" noChangeArrowheads="1"/>
            </p:cNvPicPr>
            <p:nvPr/>
          </p:nvPicPr>
          <p:blipFill>
            <a:blip r:embed="rId7" cstate="print"/>
            <a:srcRect/>
            <a:stretch>
              <a:fillRect/>
            </a:stretch>
          </p:blipFill>
          <p:spPr bwMode="auto">
            <a:xfrm>
              <a:off x="6578600" y="3097213"/>
              <a:ext cx="447675" cy="447675"/>
            </a:xfrm>
            <a:prstGeom prst="rect">
              <a:avLst/>
            </a:prstGeom>
            <a:noFill/>
            <a:ln w="9525">
              <a:noFill/>
              <a:miter lim="800000"/>
              <a:headEnd/>
              <a:tailEnd/>
            </a:ln>
          </p:spPr>
        </p:pic>
        <p:pic>
          <p:nvPicPr>
            <p:cNvPr id="154" name="Picture 51" descr="j0431640"/>
            <p:cNvPicPr>
              <a:picLocks noChangeArrowheads="1"/>
            </p:cNvPicPr>
            <p:nvPr/>
          </p:nvPicPr>
          <p:blipFill>
            <a:blip r:embed="rId8" cstate="print"/>
            <a:srcRect/>
            <a:stretch>
              <a:fillRect/>
            </a:stretch>
          </p:blipFill>
          <p:spPr bwMode="auto">
            <a:xfrm>
              <a:off x="5472112" y="4460875"/>
              <a:ext cx="365125" cy="365125"/>
            </a:xfrm>
            <a:prstGeom prst="rect">
              <a:avLst/>
            </a:prstGeom>
            <a:noFill/>
            <a:ln w="9525">
              <a:noFill/>
              <a:miter lim="800000"/>
              <a:headEnd/>
              <a:tailEnd/>
            </a:ln>
          </p:spPr>
        </p:pic>
        <p:grpSp>
          <p:nvGrpSpPr>
            <p:cNvPr id="10" name="Group 52"/>
            <p:cNvGrpSpPr>
              <a:grpSpLocks/>
            </p:cNvGrpSpPr>
            <p:nvPr/>
          </p:nvGrpSpPr>
          <p:grpSpPr bwMode="auto">
            <a:xfrm>
              <a:off x="7472362" y="3084510"/>
              <a:ext cx="762000" cy="760411"/>
              <a:chOff x="4992" y="1421"/>
              <a:chExt cx="480" cy="479"/>
            </a:xfrm>
          </p:grpSpPr>
          <p:pic>
            <p:nvPicPr>
              <p:cNvPr id="167" name="Picture 53" descr="bl00544a"/>
              <p:cNvPicPr>
                <a:picLocks noChangeAspect="1" noChangeArrowheads="1"/>
              </p:cNvPicPr>
              <p:nvPr/>
            </p:nvPicPr>
            <p:blipFill>
              <a:blip r:embed="rId9" cstate="print"/>
              <a:srcRect/>
              <a:stretch>
                <a:fillRect/>
              </a:stretch>
            </p:blipFill>
            <p:spPr bwMode="auto">
              <a:xfrm>
                <a:off x="4992" y="1743"/>
                <a:ext cx="176" cy="157"/>
              </a:xfrm>
              <a:prstGeom prst="rect">
                <a:avLst/>
              </a:prstGeom>
              <a:noFill/>
              <a:ln w="9525">
                <a:noFill/>
                <a:miter lim="800000"/>
                <a:headEnd/>
                <a:tailEnd/>
              </a:ln>
            </p:spPr>
          </p:pic>
          <p:pic>
            <p:nvPicPr>
              <p:cNvPr id="168" name="Picture 54" descr="j0434847"/>
              <p:cNvPicPr>
                <a:picLocks noChangeArrowheads="1"/>
              </p:cNvPicPr>
              <p:nvPr/>
            </p:nvPicPr>
            <p:blipFill>
              <a:blip r:embed="rId10" cstate="print"/>
              <a:srcRect/>
              <a:stretch>
                <a:fillRect/>
              </a:stretch>
            </p:blipFill>
            <p:spPr bwMode="auto">
              <a:xfrm>
                <a:off x="5117" y="1421"/>
                <a:ext cx="259" cy="259"/>
              </a:xfrm>
              <a:prstGeom prst="rect">
                <a:avLst/>
              </a:prstGeom>
              <a:noFill/>
              <a:ln w="9525">
                <a:noFill/>
                <a:miter lim="800000"/>
                <a:headEnd/>
                <a:tailEnd/>
              </a:ln>
            </p:spPr>
          </p:pic>
          <p:sp>
            <p:nvSpPr>
              <p:cNvPr id="169" name="Freeform 55"/>
              <p:cNvSpPr>
                <a:spLocks/>
              </p:cNvSpPr>
              <p:nvPr/>
            </p:nvSpPr>
            <p:spPr bwMode="auto">
              <a:xfrm>
                <a:off x="5088" y="1656"/>
                <a:ext cx="288" cy="96"/>
              </a:xfrm>
              <a:custGeom>
                <a:avLst/>
                <a:gdLst>
                  <a:gd name="T0" fmla="*/ 0 w 192"/>
                  <a:gd name="T1" fmla="*/ 96 h 96"/>
                  <a:gd name="T2" fmla="*/ 0 w 192"/>
                  <a:gd name="T3" fmla="*/ 48 h 96"/>
                  <a:gd name="T4" fmla="*/ 96 w 192"/>
                  <a:gd name="T5" fmla="*/ 48 h 96"/>
                  <a:gd name="T6" fmla="*/ 96 w 192"/>
                  <a:gd name="T7" fmla="*/ 0 h 96"/>
                  <a:gd name="T8" fmla="*/ 96 w 192"/>
                  <a:gd name="T9" fmla="*/ 48 h 96"/>
                  <a:gd name="T10" fmla="*/ 192 w 192"/>
                  <a:gd name="T11" fmla="*/ 48 h 96"/>
                  <a:gd name="T12" fmla="*/ 192 w 192"/>
                  <a:gd name="T13" fmla="*/ 96 h 96"/>
                  <a:gd name="T14" fmla="*/ 0 60000 65536"/>
                  <a:gd name="T15" fmla="*/ 0 60000 65536"/>
                  <a:gd name="T16" fmla="*/ 0 60000 65536"/>
                  <a:gd name="T17" fmla="*/ 0 60000 65536"/>
                  <a:gd name="T18" fmla="*/ 0 60000 65536"/>
                  <a:gd name="T19" fmla="*/ 0 60000 65536"/>
                  <a:gd name="T20" fmla="*/ 0 60000 65536"/>
                  <a:gd name="T21" fmla="*/ 0 w 192"/>
                  <a:gd name="T22" fmla="*/ 0 h 96"/>
                  <a:gd name="T23" fmla="*/ 192 w 192"/>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2" h="96">
                    <a:moveTo>
                      <a:pt x="0" y="96"/>
                    </a:moveTo>
                    <a:lnTo>
                      <a:pt x="0" y="48"/>
                    </a:lnTo>
                    <a:lnTo>
                      <a:pt x="96" y="48"/>
                    </a:lnTo>
                    <a:lnTo>
                      <a:pt x="96" y="0"/>
                    </a:lnTo>
                    <a:lnTo>
                      <a:pt x="96" y="48"/>
                    </a:lnTo>
                    <a:lnTo>
                      <a:pt x="192" y="48"/>
                    </a:lnTo>
                    <a:lnTo>
                      <a:pt x="192" y="96"/>
                    </a:lnTo>
                  </a:path>
                </a:pathLst>
              </a:custGeom>
              <a:noFill/>
              <a:ln w="12700">
                <a:solidFill>
                  <a:schemeClr val="tx1"/>
                </a:solidFill>
                <a:round/>
                <a:headEnd/>
                <a:tailEnd/>
              </a:ln>
            </p:spPr>
            <p:txBody>
              <a:bodyPr wrap="none" anchor="ctr"/>
              <a:lstStyle/>
              <a:p>
                <a:endParaRPr lang="en-US" sz="1200" dirty="0"/>
              </a:p>
            </p:txBody>
          </p:sp>
          <p:pic>
            <p:nvPicPr>
              <p:cNvPr id="170" name="Picture 56" descr="bl00544a"/>
              <p:cNvPicPr>
                <a:picLocks noChangeAspect="1" noChangeArrowheads="1"/>
              </p:cNvPicPr>
              <p:nvPr/>
            </p:nvPicPr>
            <p:blipFill>
              <a:blip r:embed="rId9" cstate="print"/>
              <a:srcRect/>
              <a:stretch>
                <a:fillRect/>
              </a:stretch>
            </p:blipFill>
            <p:spPr bwMode="auto">
              <a:xfrm>
                <a:off x="5296" y="1743"/>
                <a:ext cx="176" cy="157"/>
              </a:xfrm>
              <a:prstGeom prst="rect">
                <a:avLst/>
              </a:prstGeom>
              <a:noFill/>
              <a:ln w="9525">
                <a:noFill/>
                <a:miter lim="800000"/>
                <a:headEnd/>
                <a:tailEnd/>
              </a:ln>
            </p:spPr>
          </p:pic>
        </p:grpSp>
        <p:grpSp>
          <p:nvGrpSpPr>
            <p:cNvPr id="11" name="Group 57"/>
            <p:cNvGrpSpPr>
              <a:grpSpLocks/>
            </p:cNvGrpSpPr>
            <p:nvPr/>
          </p:nvGrpSpPr>
          <p:grpSpPr bwMode="auto">
            <a:xfrm>
              <a:off x="5262567" y="3121024"/>
              <a:ext cx="1285876" cy="946150"/>
              <a:chOff x="3600" y="1444"/>
              <a:chExt cx="810" cy="596"/>
            </a:xfrm>
          </p:grpSpPr>
          <p:sp>
            <p:nvSpPr>
              <p:cNvPr id="159" name="Text Box 58"/>
              <p:cNvSpPr txBox="1">
                <a:spLocks noChangeArrowheads="1"/>
              </p:cNvSpPr>
              <p:nvPr/>
            </p:nvSpPr>
            <p:spPr bwMode="auto">
              <a:xfrm>
                <a:off x="3710" y="1942"/>
                <a:ext cx="700" cy="98"/>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Corporations</a:t>
                </a:r>
              </a:p>
            </p:txBody>
          </p:sp>
          <p:pic>
            <p:nvPicPr>
              <p:cNvPr id="160" name="Picture 59"/>
              <p:cNvPicPr>
                <a:picLocks noChangeAspect="1" noChangeArrowheads="1"/>
              </p:cNvPicPr>
              <p:nvPr/>
            </p:nvPicPr>
            <p:blipFill>
              <a:blip r:embed="rId11" cstate="print"/>
              <a:srcRect/>
              <a:stretch>
                <a:fillRect/>
              </a:stretch>
            </p:blipFill>
            <p:spPr bwMode="auto">
              <a:xfrm>
                <a:off x="3600" y="1736"/>
                <a:ext cx="195" cy="172"/>
              </a:xfrm>
              <a:prstGeom prst="rect">
                <a:avLst/>
              </a:prstGeom>
              <a:noFill/>
              <a:ln w="9525">
                <a:noFill/>
                <a:miter lim="800000"/>
                <a:headEnd/>
                <a:tailEnd/>
              </a:ln>
            </p:spPr>
          </p:pic>
          <p:pic>
            <p:nvPicPr>
              <p:cNvPr id="161" name="Picture 60"/>
              <p:cNvPicPr>
                <a:picLocks noChangeAspect="1" noChangeArrowheads="1"/>
              </p:cNvPicPr>
              <p:nvPr/>
            </p:nvPicPr>
            <p:blipFill>
              <a:blip r:embed="rId12" cstate="print"/>
              <a:srcRect/>
              <a:stretch>
                <a:fillRect/>
              </a:stretch>
            </p:blipFill>
            <p:spPr bwMode="auto">
              <a:xfrm>
                <a:off x="4076" y="1736"/>
                <a:ext cx="196" cy="172"/>
              </a:xfrm>
              <a:prstGeom prst="rect">
                <a:avLst/>
              </a:prstGeom>
              <a:noFill/>
              <a:ln w="9525">
                <a:noFill/>
                <a:miter lim="800000"/>
                <a:headEnd/>
                <a:tailEnd/>
              </a:ln>
            </p:spPr>
          </p:pic>
          <p:pic>
            <p:nvPicPr>
              <p:cNvPr id="162" name="Picture 61"/>
              <p:cNvPicPr>
                <a:picLocks noChangeAspect="1" noChangeArrowheads="1"/>
              </p:cNvPicPr>
              <p:nvPr/>
            </p:nvPicPr>
            <p:blipFill>
              <a:blip r:embed="rId11" cstate="print"/>
              <a:srcRect/>
              <a:stretch>
                <a:fillRect/>
              </a:stretch>
            </p:blipFill>
            <p:spPr bwMode="auto">
              <a:xfrm>
                <a:off x="3855" y="1736"/>
                <a:ext cx="194" cy="172"/>
              </a:xfrm>
              <a:prstGeom prst="rect">
                <a:avLst/>
              </a:prstGeom>
              <a:noFill/>
              <a:ln w="9525">
                <a:noFill/>
                <a:miter lim="800000"/>
                <a:headEnd/>
                <a:tailEnd/>
              </a:ln>
            </p:spPr>
          </p:pic>
          <p:cxnSp>
            <p:nvCxnSpPr>
              <p:cNvPr id="163" name="AutoShape 62"/>
              <p:cNvCxnSpPr>
                <a:cxnSpLocks noChangeShapeType="1"/>
              </p:cNvCxnSpPr>
              <p:nvPr/>
            </p:nvCxnSpPr>
            <p:spPr bwMode="auto">
              <a:xfrm rot="5400000">
                <a:off x="3784" y="1570"/>
                <a:ext cx="80" cy="252"/>
              </a:xfrm>
              <a:prstGeom prst="bentConnector3">
                <a:avLst>
                  <a:gd name="adj1" fmla="val 50000"/>
                </a:avLst>
              </a:prstGeom>
              <a:noFill/>
              <a:ln w="19050">
                <a:solidFill>
                  <a:schemeClr val="tx1"/>
                </a:solidFill>
                <a:miter lim="800000"/>
                <a:headEnd/>
                <a:tailEnd/>
              </a:ln>
            </p:spPr>
          </p:cxnSp>
          <p:cxnSp>
            <p:nvCxnSpPr>
              <p:cNvPr id="164" name="AutoShape 63"/>
              <p:cNvCxnSpPr>
                <a:cxnSpLocks noChangeShapeType="1"/>
              </p:cNvCxnSpPr>
              <p:nvPr/>
            </p:nvCxnSpPr>
            <p:spPr bwMode="auto">
              <a:xfrm rot="16200000" flipH="1">
                <a:off x="3911" y="1695"/>
                <a:ext cx="80" cy="2"/>
              </a:xfrm>
              <a:prstGeom prst="bentConnector3">
                <a:avLst>
                  <a:gd name="adj1" fmla="val 50000"/>
                </a:avLst>
              </a:prstGeom>
              <a:noFill/>
              <a:ln w="19050">
                <a:solidFill>
                  <a:schemeClr val="tx1"/>
                </a:solidFill>
                <a:miter lim="800000"/>
                <a:headEnd/>
                <a:tailEnd/>
              </a:ln>
            </p:spPr>
          </p:cxnSp>
          <p:cxnSp>
            <p:nvCxnSpPr>
              <p:cNvPr id="165" name="AutoShape 64"/>
              <p:cNvCxnSpPr>
                <a:cxnSpLocks noChangeShapeType="1"/>
              </p:cNvCxnSpPr>
              <p:nvPr/>
            </p:nvCxnSpPr>
            <p:spPr bwMode="auto">
              <a:xfrm rot="16200000" flipH="1">
                <a:off x="4022" y="1584"/>
                <a:ext cx="80" cy="224"/>
              </a:xfrm>
              <a:prstGeom prst="bentConnector3">
                <a:avLst>
                  <a:gd name="adj1" fmla="val 50000"/>
                </a:avLst>
              </a:prstGeom>
              <a:noFill/>
              <a:ln w="19050">
                <a:solidFill>
                  <a:schemeClr val="tx1"/>
                </a:solidFill>
                <a:miter lim="800000"/>
                <a:headEnd/>
                <a:tailEnd/>
              </a:ln>
            </p:spPr>
          </p:cxnSp>
          <p:pic>
            <p:nvPicPr>
              <p:cNvPr id="166" name="Picture 65" descr="office-building"/>
              <p:cNvPicPr>
                <a:picLocks noChangeAspect="1" noChangeArrowheads="1"/>
              </p:cNvPicPr>
              <p:nvPr/>
            </p:nvPicPr>
            <p:blipFill>
              <a:blip r:embed="rId13" cstate="print"/>
              <a:srcRect/>
              <a:stretch>
                <a:fillRect/>
              </a:stretch>
            </p:blipFill>
            <p:spPr bwMode="auto">
              <a:xfrm>
                <a:off x="3846" y="1444"/>
                <a:ext cx="220" cy="218"/>
              </a:xfrm>
              <a:prstGeom prst="rect">
                <a:avLst/>
              </a:prstGeom>
              <a:noFill/>
              <a:ln w="9525">
                <a:noFill/>
                <a:miter lim="800000"/>
                <a:headEnd/>
                <a:tailEnd/>
              </a:ln>
            </p:spPr>
          </p:pic>
        </p:grpSp>
        <p:pic>
          <p:nvPicPr>
            <p:cNvPr id="157" name="Rectangle 10292"/>
            <p:cNvPicPr>
              <a:picLocks noChangeAspect="1"/>
            </p:cNvPicPr>
            <p:nvPr/>
          </p:nvPicPr>
          <p:blipFill>
            <a:blip r:embed="rId14" cstate="print"/>
            <a:srcRect/>
            <a:stretch>
              <a:fillRect/>
            </a:stretch>
          </p:blipFill>
          <p:spPr bwMode="auto">
            <a:xfrm>
              <a:off x="7540625" y="4430713"/>
              <a:ext cx="338137" cy="338137"/>
            </a:xfrm>
            <a:prstGeom prst="rect">
              <a:avLst/>
            </a:prstGeom>
            <a:noFill/>
            <a:ln w="9525">
              <a:noFill/>
              <a:miter lim="800000"/>
              <a:headEnd/>
              <a:tailEnd/>
            </a:ln>
          </p:spPr>
        </p:pic>
        <p:sp>
          <p:nvSpPr>
            <p:cNvPr id="158" name="AutoShape 67"/>
            <p:cNvSpPr>
              <a:spLocks noChangeArrowheads="1"/>
            </p:cNvSpPr>
            <p:nvPr/>
          </p:nvSpPr>
          <p:spPr bwMode="auto">
            <a:xfrm>
              <a:off x="5029200" y="2895600"/>
              <a:ext cx="3509962" cy="2271713"/>
            </a:xfrm>
            <a:prstGeom prst="roundRect">
              <a:avLst>
                <a:gd name="adj" fmla="val 5606"/>
              </a:avLst>
            </a:prstGeom>
            <a:noFill/>
            <a:ln w="25400">
              <a:solidFill>
                <a:schemeClr val="bg2"/>
              </a:solidFill>
              <a:prstDash val="sysDot"/>
              <a:round/>
              <a:headEnd/>
              <a:tailEnd/>
            </a:ln>
          </p:spPr>
          <p:txBody>
            <a:bodyPr wrap="none" anchor="ctr"/>
            <a:lstStyle/>
            <a:p>
              <a:pPr>
                <a:spcBef>
                  <a:spcPct val="50000"/>
                </a:spcBef>
              </a:pPr>
              <a:endParaRPr lang="en-US" sz="700" dirty="0">
                <a:latin typeface="Arial" charset="0"/>
              </a:endParaRPr>
            </a:p>
          </p:txBody>
        </p:sp>
      </p:grpSp>
      <p:grpSp>
        <p:nvGrpSpPr>
          <p:cNvPr id="12" name="Group 92"/>
          <p:cNvGrpSpPr/>
          <p:nvPr/>
        </p:nvGrpSpPr>
        <p:grpSpPr>
          <a:xfrm>
            <a:off x="304800" y="5105400"/>
            <a:ext cx="1571713" cy="1066800"/>
            <a:chOff x="5029200" y="2895600"/>
            <a:chExt cx="3619851" cy="2271713"/>
          </a:xfrm>
        </p:grpSpPr>
        <p:sp>
          <p:nvSpPr>
            <p:cNvPr id="172" name="Text Box 28"/>
            <p:cNvSpPr txBox="1">
              <a:spLocks noChangeArrowheads="1"/>
            </p:cNvSpPr>
            <p:nvPr/>
          </p:nvSpPr>
          <p:spPr bwMode="auto">
            <a:xfrm>
              <a:off x="6475413" y="4581527"/>
              <a:ext cx="1004202" cy="309676"/>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Insurance</a:t>
              </a:r>
              <a:br>
                <a:rPr lang="en-US" sz="600" b="1" dirty="0">
                  <a:latin typeface="Arial" charset="0"/>
                  <a:cs typeface="Arial" charset="0"/>
                </a:rPr>
              </a:br>
              <a:r>
                <a:rPr lang="en-US" sz="600" b="1" dirty="0">
                  <a:latin typeface="Arial" charset="0"/>
                  <a:cs typeface="Arial" charset="0"/>
                </a:rPr>
                <a:t> Companies</a:t>
              </a:r>
            </a:p>
          </p:txBody>
        </p:sp>
        <p:sp>
          <p:nvSpPr>
            <p:cNvPr id="173" name="Text Box 29"/>
            <p:cNvSpPr txBox="1">
              <a:spLocks noChangeArrowheads="1"/>
            </p:cNvSpPr>
            <p:nvPr/>
          </p:nvSpPr>
          <p:spPr bwMode="auto">
            <a:xfrm>
              <a:off x="7478714" y="4840287"/>
              <a:ext cx="1170337"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Broker/Dealer</a:t>
              </a:r>
            </a:p>
          </p:txBody>
        </p:sp>
        <p:sp>
          <p:nvSpPr>
            <p:cNvPr id="174" name="Text Box 32"/>
            <p:cNvSpPr txBox="1">
              <a:spLocks noChangeArrowheads="1"/>
            </p:cNvSpPr>
            <p:nvPr/>
          </p:nvSpPr>
          <p:spPr bwMode="auto">
            <a:xfrm>
              <a:off x="5316536" y="4840287"/>
              <a:ext cx="1454614"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Ltd. Partnerships</a:t>
              </a:r>
            </a:p>
          </p:txBody>
        </p:sp>
        <p:pic>
          <p:nvPicPr>
            <p:cNvPr id="175" name="Picture 33" descr="j0202500"/>
            <p:cNvPicPr>
              <a:picLocks noChangeAspect="1" noChangeArrowheads="1"/>
            </p:cNvPicPr>
            <p:nvPr/>
          </p:nvPicPr>
          <p:blipFill>
            <a:blip r:embed="rId3" cstate="print"/>
            <a:srcRect/>
            <a:stretch>
              <a:fillRect/>
            </a:stretch>
          </p:blipFill>
          <p:spPr bwMode="auto">
            <a:xfrm>
              <a:off x="6559550" y="4092575"/>
              <a:ext cx="357187" cy="442913"/>
            </a:xfrm>
            <a:prstGeom prst="rect">
              <a:avLst/>
            </a:prstGeom>
            <a:noFill/>
            <a:ln w="9525">
              <a:noFill/>
              <a:miter lim="800000"/>
              <a:headEnd/>
              <a:tailEnd/>
            </a:ln>
          </p:spPr>
        </p:pic>
        <p:pic>
          <p:nvPicPr>
            <p:cNvPr id="176" name="Picture 34" descr="j0202500"/>
            <p:cNvPicPr>
              <a:picLocks noChangeAspect="1" noChangeArrowheads="1"/>
            </p:cNvPicPr>
            <p:nvPr/>
          </p:nvPicPr>
          <p:blipFill>
            <a:blip r:embed="rId3" cstate="print"/>
            <a:srcRect/>
            <a:stretch>
              <a:fillRect/>
            </a:stretch>
          </p:blipFill>
          <p:spPr bwMode="auto">
            <a:xfrm>
              <a:off x="6850062" y="4159250"/>
              <a:ext cx="242888" cy="347663"/>
            </a:xfrm>
            <a:prstGeom prst="rect">
              <a:avLst/>
            </a:prstGeom>
            <a:noFill/>
            <a:ln w="9525">
              <a:noFill/>
              <a:miter lim="800000"/>
              <a:headEnd/>
              <a:tailEnd/>
            </a:ln>
          </p:spPr>
        </p:pic>
        <p:pic>
          <p:nvPicPr>
            <p:cNvPr id="177" name="Picture 35" descr="j0434888"/>
            <p:cNvPicPr>
              <a:picLocks noChangeAspect="1" noChangeArrowheads="1"/>
            </p:cNvPicPr>
            <p:nvPr/>
          </p:nvPicPr>
          <p:blipFill>
            <a:blip r:embed="rId4" cstate="print"/>
            <a:srcRect/>
            <a:stretch>
              <a:fillRect/>
            </a:stretch>
          </p:blipFill>
          <p:spPr bwMode="auto">
            <a:xfrm>
              <a:off x="5272087" y="4371975"/>
              <a:ext cx="352425" cy="352425"/>
            </a:xfrm>
            <a:prstGeom prst="rect">
              <a:avLst/>
            </a:prstGeom>
            <a:noFill/>
            <a:ln w="9525">
              <a:noFill/>
              <a:miter lim="800000"/>
              <a:headEnd/>
              <a:tailEnd/>
            </a:ln>
          </p:spPr>
        </p:pic>
        <p:pic>
          <p:nvPicPr>
            <p:cNvPr id="178" name="Picture 37" descr="j0432622"/>
            <p:cNvPicPr>
              <a:picLocks noChangeAspect="1" noChangeArrowheads="1"/>
            </p:cNvPicPr>
            <p:nvPr/>
          </p:nvPicPr>
          <p:blipFill>
            <a:blip r:embed="rId5" cstate="print"/>
            <a:srcRect/>
            <a:stretch>
              <a:fillRect/>
            </a:stretch>
          </p:blipFill>
          <p:spPr bwMode="auto">
            <a:xfrm>
              <a:off x="5854700" y="4464050"/>
              <a:ext cx="361950" cy="361950"/>
            </a:xfrm>
            <a:prstGeom prst="rect">
              <a:avLst/>
            </a:prstGeom>
            <a:noFill/>
            <a:ln w="9525">
              <a:noFill/>
              <a:miter lim="800000"/>
              <a:headEnd/>
              <a:tailEnd/>
            </a:ln>
          </p:spPr>
        </p:pic>
        <p:sp>
          <p:nvSpPr>
            <p:cNvPr id="179" name="Text Box 38"/>
            <p:cNvSpPr txBox="1">
              <a:spLocks noChangeArrowheads="1"/>
            </p:cNvSpPr>
            <p:nvPr/>
          </p:nvSpPr>
          <p:spPr bwMode="auto">
            <a:xfrm>
              <a:off x="7681911" y="3883026"/>
              <a:ext cx="535329"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Banks</a:t>
              </a:r>
            </a:p>
          </p:txBody>
        </p:sp>
        <p:sp>
          <p:nvSpPr>
            <p:cNvPr id="180" name="Text Box 39"/>
            <p:cNvSpPr txBox="1">
              <a:spLocks noChangeArrowheads="1"/>
            </p:cNvSpPr>
            <p:nvPr/>
          </p:nvSpPr>
          <p:spPr bwMode="auto">
            <a:xfrm>
              <a:off x="6646864" y="3598866"/>
              <a:ext cx="483642" cy="154839"/>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Cities</a:t>
              </a:r>
            </a:p>
          </p:txBody>
        </p:sp>
        <p:pic>
          <p:nvPicPr>
            <p:cNvPr id="181" name="Picture 46" descr="j0434888"/>
            <p:cNvPicPr>
              <a:picLocks noChangeAspect="1" noChangeArrowheads="1"/>
            </p:cNvPicPr>
            <p:nvPr/>
          </p:nvPicPr>
          <p:blipFill>
            <a:blip r:embed="rId6" cstate="print"/>
            <a:srcRect/>
            <a:stretch>
              <a:fillRect/>
            </a:stretch>
          </p:blipFill>
          <p:spPr bwMode="auto">
            <a:xfrm>
              <a:off x="7831137" y="4413250"/>
              <a:ext cx="361950" cy="409575"/>
            </a:xfrm>
            <a:prstGeom prst="rect">
              <a:avLst/>
            </a:prstGeom>
            <a:noFill/>
            <a:ln w="9525">
              <a:noFill/>
              <a:miter lim="800000"/>
              <a:headEnd/>
              <a:tailEnd/>
            </a:ln>
          </p:spPr>
        </p:pic>
        <p:pic>
          <p:nvPicPr>
            <p:cNvPr id="182" name="Picture 47" descr="j0434807"/>
            <p:cNvPicPr>
              <a:picLocks noChangeAspect="1" noChangeArrowheads="1"/>
            </p:cNvPicPr>
            <p:nvPr/>
          </p:nvPicPr>
          <p:blipFill>
            <a:blip r:embed="rId7" cstate="print"/>
            <a:srcRect/>
            <a:stretch>
              <a:fillRect/>
            </a:stretch>
          </p:blipFill>
          <p:spPr bwMode="auto">
            <a:xfrm>
              <a:off x="6578600" y="3097213"/>
              <a:ext cx="447675" cy="447675"/>
            </a:xfrm>
            <a:prstGeom prst="rect">
              <a:avLst/>
            </a:prstGeom>
            <a:noFill/>
            <a:ln w="9525">
              <a:noFill/>
              <a:miter lim="800000"/>
              <a:headEnd/>
              <a:tailEnd/>
            </a:ln>
          </p:spPr>
        </p:pic>
        <p:pic>
          <p:nvPicPr>
            <p:cNvPr id="183" name="Picture 51" descr="j0431640"/>
            <p:cNvPicPr>
              <a:picLocks noChangeArrowheads="1"/>
            </p:cNvPicPr>
            <p:nvPr/>
          </p:nvPicPr>
          <p:blipFill>
            <a:blip r:embed="rId8" cstate="print"/>
            <a:srcRect/>
            <a:stretch>
              <a:fillRect/>
            </a:stretch>
          </p:blipFill>
          <p:spPr bwMode="auto">
            <a:xfrm>
              <a:off x="5472112" y="4460875"/>
              <a:ext cx="365125" cy="365125"/>
            </a:xfrm>
            <a:prstGeom prst="rect">
              <a:avLst/>
            </a:prstGeom>
            <a:noFill/>
            <a:ln w="9525">
              <a:noFill/>
              <a:miter lim="800000"/>
              <a:headEnd/>
              <a:tailEnd/>
            </a:ln>
          </p:spPr>
        </p:pic>
        <p:grpSp>
          <p:nvGrpSpPr>
            <p:cNvPr id="13" name="Group 52"/>
            <p:cNvGrpSpPr>
              <a:grpSpLocks/>
            </p:cNvGrpSpPr>
            <p:nvPr/>
          </p:nvGrpSpPr>
          <p:grpSpPr bwMode="auto">
            <a:xfrm>
              <a:off x="7472362" y="3084510"/>
              <a:ext cx="762000" cy="760411"/>
              <a:chOff x="4992" y="1421"/>
              <a:chExt cx="480" cy="479"/>
            </a:xfrm>
          </p:grpSpPr>
          <p:pic>
            <p:nvPicPr>
              <p:cNvPr id="196" name="Picture 53" descr="bl00544a"/>
              <p:cNvPicPr>
                <a:picLocks noChangeAspect="1" noChangeArrowheads="1"/>
              </p:cNvPicPr>
              <p:nvPr/>
            </p:nvPicPr>
            <p:blipFill>
              <a:blip r:embed="rId9" cstate="print"/>
              <a:srcRect/>
              <a:stretch>
                <a:fillRect/>
              </a:stretch>
            </p:blipFill>
            <p:spPr bwMode="auto">
              <a:xfrm>
                <a:off x="4992" y="1743"/>
                <a:ext cx="176" cy="157"/>
              </a:xfrm>
              <a:prstGeom prst="rect">
                <a:avLst/>
              </a:prstGeom>
              <a:noFill/>
              <a:ln w="9525">
                <a:noFill/>
                <a:miter lim="800000"/>
                <a:headEnd/>
                <a:tailEnd/>
              </a:ln>
            </p:spPr>
          </p:pic>
          <p:pic>
            <p:nvPicPr>
              <p:cNvPr id="197" name="Picture 54" descr="j0434847"/>
              <p:cNvPicPr>
                <a:picLocks noChangeArrowheads="1"/>
              </p:cNvPicPr>
              <p:nvPr/>
            </p:nvPicPr>
            <p:blipFill>
              <a:blip r:embed="rId10" cstate="print"/>
              <a:srcRect/>
              <a:stretch>
                <a:fillRect/>
              </a:stretch>
            </p:blipFill>
            <p:spPr bwMode="auto">
              <a:xfrm>
                <a:off x="5117" y="1421"/>
                <a:ext cx="259" cy="259"/>
              </a:xfrm>
              <a:prstGeom prst="rect">
                <a:avLst/>
              </a:prstGeom>
              <a:noFill/>
              <a:ln w="9525">
                <a:noFill/>
                <a:miter lim="800000"/>
                <a:headEnd/>
                <a:tailEnd/>
              </a:ln>
            </p:spPr>
          </p:pic>
          <p:sp>
            <p:nvSpPr>
              <p:cNvPr id="198" name="Freeform 55"/>
              <p:cNvSpPr>
                <a:spLocks/>
              </p:cNvSpPr>
              <p:nvPr/>
            </p:nvSpPr>
            <p:spPr bwMode="auto">
              <a:xfrm>
                <a:off x="5088" y="1656"/>
                <a:ext cx="288" cy="96"/>
              </a:xfrm>
              <a:custGeom>
                <a:avLst/>
                <a:gdLst>
                  <a:gd name="T0" fmla="*/ 0 w 192"/>
                  <a:gd name="T1" fmla="*/ 96 h 96"/>
                  <a:gd name="T2" fmla="*/ 0 w 192"/>
                  <a:gd name="T3" fmla="*/ 48 h 96"/>
                  <a:gd name="T4" fmla="*/ 96 w 192"/>
                  <a:gd name="T5" fmla="*/ 48 h 96"/>
                  <a:gd name="T6" fmla="*/ 96 w 192"/>
                  <a:gd name="T7" fmla="*/ 0 h 96"/>
                  <a:gd name="T8" fmla="*/ 96 w 192"/>
                  <a:gd name="T9" fmla="*/ 48 h 96"/>
                  <a:gd name="T10" fmla="*/ 192 w 192"/>
                  <a:gd name="T11" fmla="*/ 48 h 96"/>
                  <a:gd name="T12" fmla="*/ 192 w 192"/>
                  <a:gd name="T13" fmla="*/ 96 h 96"/>
                  <a:gd name="T14" fmla="*/ 0 60000 65536"/>
                  <a:gd name="T15" fmla="*/ 0 60000 65536"/>
                  <a:gd name="T16" fmla="*/ 0 60000 65536"/>
                  <a:gd name="T17" fmla="*/ 0 60000 65536"/>
                  <a:gd name="T18" fmla="*/ 0 60000 65536"/>
                  <a:gd name="T19" fmla="*/ 0 60000 65536"/>
                  <a:gd name="T20" fmla="*/ 0 60000 65536"/>
                  <a:gd name="T21" fmla="*/ 0 w 192"/>
                  <a:gd name="T22" fmla="*/ 0 h 96"/>
                  <a:gd name="T23" fmla="*/ 192 w 192"/>
                  <a:gd name="T24" fmla="*/ 96 h 9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2" h="96">
                    <a:moveTo>
                      <a:pt x="0" y="96"/>
                    </a:moveTo>
                    <a:lnTo>
                      <a:pt x="0" y="48"/>
                    </a:lnTo>
                    <a:lnTo>
                      <a:pt x="96" y="48"/>
                    </a:lnTo>
                    <a:lnTo>
                      <a:pt x="96" y="0"/>
                    </a:lnTo>
                    <a:lnTo>
                      <a:pt x="96" y="48"/>
                    </a:lnTo>
                    <a:lnTo>
                      <a:pt x="192" y="48"/>
                    </a:lnTo>
                    <a:lnTo>
                      <a:pt x="192" y="96"/>
                    </a:lnTo>
                  </a:path>
                </a:pathLst>
              </a:custGeom>
              <a:noFill/>
              <a:ln w="12700">
                <a:solidFill>
                  <a:schemeClr val="tx1"/>
                </a:solidFill>
                <a:round/>
                <a:headEnd/>
                <a:tailEnd/>
              </a:ln>
            </p:spPr>
            <p:txBody>
              <a:bodyPr wrap="none" anchor="ctr"/>
              <a:lstStyle/>
              <a:p>
                <a:endParaRPr lang="en-US" sz="1200" dirty="0"/>
              </a:p>
            </p:txBody>
          </p:sp>
          <p:pic>
            <p:nvPicPr>
              <p:cNvPr id="199" name="Picture 56" descr="bl00544a"/>
              <p:cNvPicPr>
                <a:picLocks noChangeAspect="1" noChangeArrowheads="1"/>
              </p:cNvPicPr>
              <p:nvPr/>
            </p:nvPicPr>
            <p:blipFill>
              <a:blip r:embed="rId9" cstate="print"/>
              <a:srcRect/>
              <a:stretch>
                <a:fillRect/>
              </a:stretch>
            </p:blipFill>
            <p:spPr bwMode="auto">
              <a:xfrm>
                <a:off x="5296" y="1743"/>
                <a:ext cx="176" cy="157"/>
              </a:xfrm>
              <a:prstGeom prst="rect">
                <a:avLst/>
              </a:prstGeom>
              <a:noFill/>
              <a:ln w="9525">
                <a:noFill/>
                <a:miter lim="800000"/>
                <a:headEnd/>
                <a:tailEnd/>
              </a:ln>
            </p:spPr>
          </p:pic>
        </p:grpSp>
        <p:grpSp>
          <p:nvGrpSpPr>
            <p:cNvPr id="14" name="Group 57"/>
            <p:cNvGrpSpPr>
              <a:grpSpLocks/>
            </p:cNvGrpSpPr>
            <p:nvPr/>
          </p:nvGrpSpPr>
          <p:grpSpPr bwMode="auto">
            <a:xfrm>
              <a:off x="5262567" y="3121024"/>
              <a:ext cx="1285876" cy="946150"/>
              <a:chOff x="3600" y="1444"/>
              <a:chExt cx="810" cy="596"/>
            </a:xfrm>
          </p:grpSpPr>
          <p:sp>
            <p:nvSpPr>
              <p:cNvPr id="188" name="Text Box 58"/>
              <p:cNvSpPr txBox="1">
                <a:spLocks noChangeArrowheads="1"/>
              </p:cNvSpPr>
              <p:nvPr/>
            </p:nvSpPr>
            <p:spPr bwMode="auto">
              <a:xfrm>
                <a:off x="3710" y="1942"/>
                <a:ext cx="700" cy="98"/>
              </a:xfrm>
              <a:prstGeom prst="rect">
                <a:avLst/>
              </a:prstGeom>
              <a:noFill/>
              <a:ln w="9525">
                <a:noFill/>
                <a:miter lim="800000"/>
                <a:headEnd/>
                <a:tailEnd/>
              </a:ln>
            </p:spPr>
            <p:txBody>
              <a:bodyPr wrap="none" lIns="0" tIns="0" rIns="0" bIns="0">
                <a:spAutoFit/>
              </a:bodyPr>
              <a:lstStyle/>
              <a:p>
                <a:pPr>
                  <a:lnSpc>
                    <a:spcPct val="90000"/>
                  </a:lnSpc>
                  <a:spcBef>
                    <a:spcPct val="50000"/>
                  </a:spcBef>
                </a:pPr>
                <a:r>
                  <a:rPr lang="en-US" sz="600" b="1" dirty="0">
                    <a:latin typeface="Arial" charset="0"/>
                    <a:cs typeface="Arial" charset="0"/>
                  </a:rPr>
                  <a:t>Corporations</a:t>
                </a:r>
              </a:p>
            </p:txBody>
          </p:sp>
          <p:pic>
            <p:nvPicPr>
              <p:cNvPr id="189" name="Picture 59"/>
              <p:cNvPicPr>
                <a:picLocks noChangeAspect="1" noChangeArrowheads="1"/>
              </p:cNvPicPr>
              <p:nvPr/>
            </p:nvPicPr>
            <p:blipFill>
              <a:blip r:embed="rId11" cstate="print"/>
              <a:srcRect/>
              <a:stretch>
                <a:fillRect/>
              </a:stretch>
            </p:blipFill>
            <p:spPr bwMode="auto">
              <a:xfrm>
                <a:off x="3600" y="1736"/>
                <a:ext cx="195" cy="172"/>
              </a:xfrm>
              <a:prstGeom prst="rect">
                <a:avLst/>
              </a:prstGeom>
              <a:noFill/>
              <a:ln w="9525">
                <a:noFill/>
                <a:miter lim="800000"/>
                <a:headEnd/>
                <a:tailEnd/>
              </a:ln>
            </p:spPr>
          </p:pic>
          <p:pic>
            <p:nvPicPr>
              <p:cNvPr id="190" name="Picture 60"/>
              <p:cNvPicPr>
                <a:picLocks noChangeAspect="1" noChangeArrowheads="1"/>
              </p:cNvPicPr>
              <p:nvPr/>
            </p:nvPicPr>
            <p:blipFill>
              <a:blip r:embed="rId12" cstate="print"/>
              <a:srcRect/>
              <a:stretch>
                <a:fillRect/>
              </a:stretch>
            </p:blipFill>
            <p:spPr bwMode="auto">
              <a:xfrm>
                <a:off x="4076" y="1736"/>
                <a:ext cx="196" cy="172"/>
              </a:xfrm>
              <a:prstGeom prst="rect">
                <a:avLst/>
              </a:prstGeom>
              <a:noFill/>
              <a:ln w="9525">
                <a:noFill/>
                <a:miter lim="800000"/>
                <a:headEnd/>
                <a:tailEnd/>
              </a:ln>
            </p:spPr>
          </p:pic>
          <p:pic>
            <p:nvPicPr>
              <p:cNvPr id="191" name="Picture 61"/>
              <p:cNvPicPr>
                <a:picLocks noChangeAspect="1" noChangeArrowheads="1"/>
              </p:cNvPicPr>
              <p:nvPr/>
            </p:nvPicPr>
            <p:blipFill>
              <a:blip r:embed="rId11" cstate="print"/>
              <a:srcRect/>
              <a:stretch>
                <a:fillRect/>
              </a:stretch>
            </p:blipFill>
            <p:spPr bwMode="auto">
              <a:xfrm>
                <a:off x="3855" y="1736"/>
                <a:ext cx="194" cy="172"/>
              </a:xfrm>
              <a:prstGeom prst="rect">
                <a:avLst/>
              </a:prstGeom>
              <a:noFill/>
              <a:ln w="9525">
                <a:noFill/>
                <a:miter lim="800000"/>
                <a:headEnd/>
                <a:tailEnd/>
              </a:ln>
            </p:spPr>
          </p:pic>
          <p:cxnSp>
            <p:nvCxnSpPr>
              <p:cNvPr id="192" name="AutoShape 62"/>
              <p:cNvCxnSpPr>
                <a:cxnSpLocks noChangeShapeType="1"/>
              </p:cNvCxnSpPr>
              <p:nvPr/>
            </p:nvCxnSpPr>
            <p:spPr bwMode="auto">
              <a:xfrm rot="5400000">
                <a:off x="3784" y="1570"/>
                <a:ext cx="80" cy="252"/>
              </a:xfrm>
              <a:prstGeom prst="bentConnector3">
                <a:avLst>
                  <a:gd name="adj1" fmla="val 50000"/>
                </a:avLst>
              </a:prstGeom>
              <a:noFill/>
              <a:ln w="19050">
                <a:solidFill>
                  <a:schemeClr val="tx1"/>
                </a:solidFill>
                <a:miter lim="800000"/>
                <a:headEnd/>
                <a:tailEnd/>
              </a:ln>
            </p:spPr>
          </p:cxnSp>
          <p:cxnSp>
            <p:nvCxnSpPr>
              <p:cNvPr id="193" name="AutoShape 63"/>
              <p:cNvCxnSpPr>
                <a:cxnSpLocks noChangeShapeType="1"/>
              </p:cNvCxnSpPr>
              <p:nvPr/>
            </p:nvCxnSpPr>
            <p:spPr bwMode="auto">
              <a:xfrm rot="16200000" flipH="1">
                <a:off x="3911" y="1695"/>
                <a:ext cx="80" cy="2"/>
              </a:xfrm>
              <a:prstGeom prst="bentConnector3">
                <a:avLst>
                  <a:gd name="adj1" fmla="val 50000"/>
                </a:avLst>
              </a:prstGeom>
              <a:noFill/>
              <a:ln w="19050">
                <a:solidFill>
                  <a:schemeClr val="tx1"/>
                </a:solidFill>
                <a:miter lim="800000"/>
                <a:headEnd/>
                <a:tailEnd/>
              </a:ln>
            </p:spPr>
          </p:cxnSp>
          <p:cxnSp>
            <p:nvCxnSpPr>
              <p:cNvPr id="194" name="AutoShape 64"/>
              <p:cNvCxnSpPr>
                <a:cxnSpLocks noChangeShapeType="1"/>
              </p:cNvCxnSpPr>
              <p:nvPr/>
            </p:nvCxnSpPr>
            <p:spPr bwMode="auto">
              <a:xfrm rot="16200000" flipH="1">
                <a:off x="4022" y="1584"/>
                <a:ext cx="80" cy="224"/>
              </a:xfrm>
              <a:prstGeom prst="bentConnector3">
                <a:avLst>
                  <a:gd name="adj1" fmla="val 50000"/>
                </a:avLst>
              </a:prstGeom>
              <a:noFill/>
              <a:ln w="19050">
                <a:solidFill>
                  <a:schemeClr val="tx1"/>
                </a:solidFill>
                <a:miter lim="800000"/>
                <a:headEnd/>
                <a:tailEnd/>
              </a:ln>
            </p:spPr>
          </p:cxnSp>
          <p:pic>
            <p:nvPicPr>
              <p:cNvPr id="195" name="Picture 65" descr="office-building"/>
              <p:cNvPicPr>
                <a:picLocks noChangeAspect="1" noChangeArrowheads="1"/>
              </p:cNvPicPr>
              <p:nvPr/>
            </p:nvPicPr>
            <p:blipFill>
              <a:blip r:embed="rId13" cstate="print"/>
              <a:srcRect/>
              <a:stretch>
                <a:fillRect/>
              </a:stretch>
            </p:blipFill>
            <p:spPr bwMode="auto">
              <a:xfrm>
                <a:off x="3846" y="1444"/>
                <a:ext cx="220" cy="218"/>
              </a:xfrm>
              <a:prstGeom prst="rect">
                <a:avLst/>
              </a:prstGeom>
              <a:noFill/>
              <a:ln w="9525">
                <a:noFill/>
                <a:miter lim="800000"/>
                <a:headEnd/>
                <a:tailEnd/>
              </a:ln>
            </p:spPr>
          </p:pic>
        </p:grpSp>
        <p:pic>
          <p:nvPicPr>
            <p:cNvPr id="186" name="Rectangle 10292"/>
            <p:cNvPicPr>
              <a:picLocks noChangeAspect="1"/>
            </p:cNvPicPr>
            <p:nvPr/>
          </p:nvPicPr>
          <p:blipFill>
            <a:blip r:embed="rId14" cstate="print"/>
            <a:srcRect/>
            <a:stretch>
              <a:fillRect/>
            </a:stretch>
          </p:blipFill>
          <p:spPr bwMode="auto">
            <a:xfrm>
              <a:off x="7540625" y="4430713"/>
              <a:ext cx="338137" cy="338137"/>
            </a:xfrm>
            <a:prstGeom prst="rect">
              <a:avLst/>
            </a:prstGeom>
            <a:noFill/>
            <a:ln w="9525">
              <a:noFill/>
              <a:miter lim="800000"/>
              <a:headEnd/>
              <a:tailEnd/>
            </a:ln>
          </p:spPr>
        </p:pic>
        <p:sp>
          <p:nvSpPr>
            <p:cNvPr id="187" name="AutoShape 67"/>
            <p:cNvSpPr>
              <a:spLocks noChangeArrowheads="1"/>
            </p:cNvSpPr>
            <p:nvPr/>
          </p:nvSpPr>
          <p:spPr bwMode="auto">
            <a:xfrm>
              <a:off x="5029200" y="2895600"/>
              <a:ext cx="3509962" cy="2271713"/>
            </a:xfrm>
            <a:prstGeom prst="roundRect">
              <a:avLst>
                <a:gd name="adj" fmla="val 5606"/>
              </a:avLst>
            </a:prstGeom>
            <a:noFill/>
            <a:ln w="25400">
              <a:solidFill>
                <a:schemeClr val="bg2"/>
              </a:solidFill>
              <a:prstDash val="sysDot"/>
              <a:round/>
              <a:headEnd/>
              <a:tailEnd/>
            </a:ln>
          </p:spPr>
          <p:txBody>
            <a:bodyPr wrap="none" anchor="ctr"/>
            <a:lstStyle/>
            <a:p>
              <a:pPr>
                <a:spcBef>
                  <a:spcPct val="50000"/>
                </a:spcBef>
              </a:pPr>
              <a:endParaRPr lang="en-US" sz="700" dirty="0">
                <a:latin typeface="Arial" charset="0"/>
              </a:endParaRPr>
            </a:p>
          </p:txBody>
        </p:sp>
      </p:grpSp>
      <p:pic>
        <p:nvPicPr>
          <p:cNvPr id="200" name="Picture 26" descr="mdm_icon"/>
          <p:cNvPicPr>
            <a:picLocks noChangeAspect="1" noChangeArrowheads="1"/>
          </p:cNvPicPr>
          <p:nvPr/>
        </p:nvPicPr>
        <p:blipFill>
          <a:blip r:embed="rId16" cstate="print"/>
          <a:srcRect/>
          <a:stretch>
            <a:fillRect/>
          </a:stretch>
        </p:blipFill>
        <p:spPr bwMode="auto">
          <a:xfrm>
            <a:off x="2438400" y="2209800"/>
            <a:ext cx="1141264" cy="1143000"/>
          </a:xfrm>
          <a:prstGeom prst="rect">
            <a:avLst/>
          </a:prstGeom>
          <a:noFill/>
          <a:ln w="9525">
            <a:noFill/>
            <a:miter lim="800000"/>
            <a:headEnd/>
            <a:tailEnd/>
          </a:ln>
        </p:spPr>
      </p:pic>
      <p:sp>
        <p:nvSpPr>
          <p:cNvPr id="201" name="Can 200"/>
          <p:cNvSpPr/>
          <p:nvPr/>
        </p:nvSpPr>
        <p:spPr bwMode="auto">
          <a:xfrm>
            <a:off x="2438400" y="3505200"/>
            <a:ext cx="1066800" cy="914400"/>
          </a:xfrm>
          <a:prstGeom prst="can">
            <a:avLst/>
          </a:prstGeom>
          <a:ln>
            <a:headEnd type="none" w="med" len="med"/>
            <a:tailEnd type="none" w="med" len="med"/>
          </a:ln>
        </p:spPr>
        <p:style>
          <a:lnRef idx="2">
            <a:schemeClr val="accent2">
              <a:shade val="50000"/>
            </a:schemeClr>
          </a:lnRef>
          <a:fillRef idx="1">
            <a:schemeClr val="accent2"/>
          </a:fillRef>
          <a:effectRef idx="0">
            <a:schemeClr val="accent2"/>
          </a:effectRef>
          <a:fontRef idx="minor">
            <a:schemeClr val="lt1"/>
          </a:fontRef>
        </p:style>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Arial" charset="0"/>
            </a:endParaRPr>
          </a:p>
        </p:txBody>
      </p:sp>
      <p:cxnSp>
        <p:nvCxnSpPr>
          <p:cNvPr id="203" name="Straight Arrow Connector 202"/>
          <p:cNvCxnSpPr>
            <a:stCxn id="36" idx="3"/>
            <a:endCxn id="200" idx="1"/>
          </p:cNvCxnSpPr>
          <p:nvPr/>
        </p:nvCxnSpPr>
        <p:spPr bwMode="auto">
          <a:xfrm>
            <a:off x="1828800" y="1981200"/>
            <a:ext cx="609600" cy="800100"/>
          </a:xfrm>
          <a:prstGeom prst="straightConnector1">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204" name="Straight Arrow Connector 203"/>
          <p:cNvCxnSpPr>
            <a:stCxn id="65" idx="3"/>
            <a:endCxn id="200" idx="1"/>
          </p:cNvCxnSpPr>
          <p:nvPr/>
        </p:nvCxnSpPr>
        <p:spPr bwMode="auto">
          <a:xfrm flipV="1">
            <a:off x="1828800" y="2781300"/>
            <a:ext cx="609600" cy="419100"/>
          </a:xfrm>
          <a:prstGeom prst="straightConnector1">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207" name="Straight Arrow Connector 206"/>
          <p:cNvCxnSpPr>
            <a:stCxn id="158" idx="3"/>
            <a:endCxn id="200" idx="1"/>
          </p:cNvCxnSpPr>
          <p:nvPr/>
        </p:nvCxnSpPr>
        <p:spPr bwMode="auto">
          <a:xfrm flipV="1">
            <a:off x="1828800" y="2781300"/>
            <a:ext cx="609600" cy="1638300"/>
          </a:xfrm>
          <a:prstGeom prst="straightConnector1">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cxnSp>
        <p:nvCxnSpPr>
          <p:cNvPr id="210" name="Straight Arrow Connector 209"/>
          <p:cNvCxnSpPr>
            <a:stCxn id="187" idx="3"/>
            <a:endCxn id="200" idx="1"/>
          </p:cNvCxnSpPr>
          <p:nvPr/>
        </p:nvCxnSpPr>
        <p:spPr bwMode="auto">
          <a:xfrm flipV="1">
            <a:off x="1828800" y="2781300"/>
            <a:ext cx="609600" cy="2857500"/>
          </a:xfrm>
          <a:prstGeom prst="straightConnector1">
            <a:avLst/>
          </a:prstGeom>
          <a:ln w="19050">
            <a:headEnd type="none" w="med" len="med"/>
            <a:tailEnd type="triangle" w="med" len="med"/>
          </a:ln>
        </p:spPr>
        <p:style>
          <a:lnRef idx="1">
            <a:schemeClr val="dk1"/>
          </a:lnRef>
          <a:fillRef idx="0">
            <a:schemeClr val="dk1"/>
          </a:fillRef>
          <a:effectRef idx="0">
            <a:schemeClr val="dk1"/>
          </a:effectRef>
          <a:fontRef idx="minor">
            <a:schemeClr val="tx1"/>
          </a:fontRef>
        </p:style>
      </p:cxnSp>
      <p:sp>
        <p:nvSpPr>
          <p:cNvPr id="217" name="Left-Right Arrow 216"/>
          <p:cNvSpPr/>
          <p:nvPr/>
        </p:nvSpPr>
        <p:spPr bwMode="auto">
          <a:xfrm>
            <a:off x="3581400" y="2667000"/>
            <a:ext cx="457200" cy="228600"/>
          </a:xfrm>
          <a:prstGeom prst="leftRightArrow">
            <a:avLst/>
          </a:prstGeom>
          <a:solidFill>
            <a:schemeClr val="accent1"/>
          </a:solidFill>
          <a:ln w="9525" cap="flat" cmpd="sng" algn="ctr">
            <a:noFill/>
            <a:prstDash val="solid"/>
            <a:round/>
            <a:headEnd type="triangle" w="med" len="med"/>
            <a:tailEnd type="triangl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Arial" charset="0"/>
            </a:endParaRPr>
          </a:p>
        </p:txBody>
      </p:sp>
      <p:sp>
        <p:nvSpPr>
          <p:cNvPr id="218" name="Left-Right Arrow 217"/>
          <p:cNvSpPr/>
          <p:nvPr/>
        </p:nvSpPr>
        <p:spPr bwMode="auto">
          <a:xfrm rot="16200000">
            <a:off x="2781300" y="3390900"/>
            <a:ext cx="457200" cy="228600"/>
          </a:xfrm>
          <a:prstGeom prst="leftRightArrow">
            <a:avLst/>
          </a:prstGeom>
          <a:solidFill>
            <a:schemeClr val="accent1"/>
          </a:solidFill>
          <a:ln w="9525" cap="flat" cmpd="sng" algn="ctr">
            <a:noFill/>
            <a:prstDash val="solid"/>
            <a:round/>
            <a:headEnd type="triangle" w="med" len="med"/>
            <a:tailEnd type="triangle" w="med" len="med"/>
          </a:ln>
          <a:effectLst/>
        </p:spPr>
        <p:txBody>
          <a:bodyPr vert="horz" wrap="none" lIns="91440" tIns="45720" rIns="91440" bIns="45720" numCol="1" rtlCol="0" anchor="ctr" anchorCtr="0" compatLnSpc="1">
            <a:prstTxWarp prst="textNoShape">
              <a:avLst/>
            </a:prstTxWarp>
            <a:sp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Arial" charset="0"/>
            </a:endParaRPr>
          </a:p>
        </p:txBody>
      </p:sp>
      <p:pic>
        <p:nvPicPr>
          <p:cNvPr id="130" name="Picture 129" descr="infa_rgb_blue.gif"/>
          <p:cNvPicPr>
            <a:picLocks noChangeAspect="1"/>
          </p:cNvPicPr>
          <p:nvPr/>
        </p:nvPicPr>
        <p:blipFill>
          <a:blip r:embed="rId17" cstate="print"/>
          <a:stretch>
            <a:fillRect/>
          </a:stretch>
        </p:blipFill>
        <p:spPr>
          <a:xfrm>
            <a:off x="2438400" y="1981200"/>
            <a:ext cx="1196788" cy="228600"/>
          </a:xfrm>
          <a:prstGeom prst="rect">
            <a:avLst/>
          </a:prstGeom>
        </p:spPr>
      </p:pic>
      <p:pic>
        <p:nvPicPr>
          <p:cNvPr id="131" name="Picture 130" descr="infa_rgb_blue.gif"/>
          <p:cNvPicPr>
            <a:picLocks noChangeAspect="1"/>
          </p:cNvPicPr>
          <p:nvPr/>
        </p:nvPicPr>
        <p:blipFill>
          <a:blip r:embed="rId17" cstate="print"/>
          <a:stretch>
            <a:fillRect/>
          </a:stretch>
        </p:blipFill>
        <p:spPr>
          <a:xfrm>
            <a:off x="4572000" y="1524000"/>
            <a:ext cx="1994647" cy="381000"/>
          </a:xfrm>
          <a:prstGeom prst="rect">
            <a:avLst/>
          </a:prstGeom>
        </p:spPr>
      </p:pic>
      <p:pic>
        <p:nvPicPr>
          <p:cNvPr id="132" name="Picture 131"/>
          <p:cNvPicPr>
            <a:picLocks noChangeAspect="1"/>
          </p:cNvPicPr>
          <p:nvPr/>
        </p:nvPicPr>
        <p:blipFill>
          <a:blip r:embed="rId18" cstate="print"/>
          <a:stretch>
            <a:fillRect/>
          </a:stretch>
        </p:blipFill>
        <p:spPr>
          <a:xfrm>
            <a:off x="4724400" y="2590800"/>
            <a:ext cx="2704380" cy="1512351"/>
          </a:xfrm>
          <a:prstGeom prst="rect">
            <a:avLst/>
          </a:prstGeom>
          <a:ln w="25400">
            <a:solidFill>
              <a:schemeClr val="tx1"/>
            </a:solidFill>
          </a:ln>
        </p:spPr>
      </p:pic>
      <p:pic>
        <p:nvPicPr>
          <p:cNvPr id="133" name="Picture 132"/>
          <p:cNvPicPr>
            <a:picLocks noChangeAspect="1"/>
          </p:cNvPicPr>
          <p:nvPr/>
        </p:nvPicPr>
        <p:blipFill>
          <a:blip r:embed="rId19" cstate="print"/>
          <a:stretch>
            <a:fillRect/>
          </a:stretch>
        </p:blipFill>
        <p:spPr>
          <a:xfrm>
            <a:off x="5257800" y="3200400"/>
            <a:ext cx="2637299" cy="1559612"/>
          </a:xfrm>
          <a:prstGeom prst="rect">
            <a:avLst/>
          </a:prstGeom>
          <a:ln w="25400">
            <a:solidFill>
              <a:schemeClr val="tx1"/>
            </a:solidFill>
          </a:ln>
        </p:spPr>
      </p:pic>
      <p:pic>
        <p:nvPicPr>
          <p:cNvPr id="134" name="Picture 133"/>
          <p:cNvPicPr>
            <a:picLocks noChangeAspect="1"/>
          </p:cNvPicPr>
          <p:nvPr/>
        </p:nvPicPr>
        <p:blipFill>
          <a:blip r:embed="rId20" cstate="print"/>
          <a:stretch>
            <a:fillRect/>
          </a:stretch>
        </p:blipFill>
        <p:spPr>
          <a:xfrm>
            <a:off x="5791200" y="4191000"/>
            <a:ext cx="2599352" cy="1559611"/>
          </a:xfrm>
          <a:prstGeom prst="rect">
            <a:avLst/>
          </a:prstGeom>
          <a:ln w="25400">
            <a:solidFill>
              <a:schemeClr val="tx1"/>
            </a:solidFill>
          </a:ln>
        </p:spPr>
      </p:pic>
    </p:spTree>
    <p:extLst>
      <p:ext uri="{BB962C8B-B14F-4D97-AF65-F5344CB8AC3E}">
        <p14:creationId xmlns:p14="http://schemas.microsoft.com/office/powerpoint/2010/main" val="30015312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par>
                                <p:cTn id="8" presetID="14"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randombar(horizontal)">
                                      <p:cBhvr>
                                        <p:cTn id="13" dur="500"/>
                                        <p:tgtEl>
                                          <p:spTgt spid="6"/>
                                        </p:tgtEl>
                                      </p:cBhvr>
                                    </p:animEffect>
                                  </p:childTnLst>
                                </p:cTn>
                              </p:par>
                              <p:par>
                                <p:cTn id="14" presetID="14" presetClass="entr" presetSubtype="10" fill="hold" nodeType="with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randombar(horizontal)">
                                      <p:cBhvr>
                                        <p:cTn id="16" dur="500"/>
                                        <p:tgtEl>
                                          <p:spTgt spid="9"/>
                                        </p:tgtEl>
                                      </p:cBhvr>
                                    </p:animEffect>
                                  </p:childTnLst>
                                </p:cTn>
                              </p:par>
                              <p:par>
                                <p:cTn id="17" presetID="14" presetClass="entr" presetSubtype="10" fill="hold" nodeType="with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randombar(horizontal)">
                                      <p:cBhvr>
                                        <p:cTn id="19" dur="500"/>
                                        <p:tgtEl>
                                          <p:spTgt spid="12"/>
                                        </p:tgtEl>
                                      </p:cBhvr>
                                    </p:animEffect>
                                  </p:childTnLst>
                                </p:cTn>
                              </p:par>
                              <p:par>
                                <p:cTn id="20" presetID="14" presetClass="entr" presetSubtype="10" fill="hold" nodeType="withEffect">
                                  <p:stCondLst>
                                    <p:cond delay="0"/>
                                  </p:stCondLst>
                                  <p:childTnLst>
                                    <p:set>
                                      <p:cBhvr>
                                        <p:cTn id="21" dur="1" fill="hold">
                                          <p:stCondLst>
                                            <p:cond delay="0"/>
                                          </p:stCondLst>
                                        </p:cTn>
                                        <p:tgtEl>
                                          <p:spTgt spid="203"/>
                                        </p:tgtEl>
                                        <p:attrNameLst>
                                          <p:attrName>style.visibility</p:attrName>
                                        </p:attrNameLst>
                                      </p:cBhvr>
                                      <p:to>
                                        <p:strVal val="visible"/>
                                      </p:to>
                                    </p:set>
                                    <p:animEffect transition="in" filter="randombar(horizontal)">
                                      <p:cBhvr>
                                        <p:cTn id="22" dur="500"/>
                                        <p:tgtEl>
                                          <p:spTgt spid="203"/>
                                        </p:tgtEl>
                                      </p:cBhvr>
                                    </p:animEffect>
                                  </p:childTnLst>
                                </p:cTn>
                              </p:par>
                              <p:par>
                                <p:cTn id="23" presetID="14" presetClass="entr" presetSubtype="10" fill="hold" nodeType="withEffect">
                                  <p:stCondLst>
                                    <p:cond delay="0"/>
                                  </p:stCondLst>
                                  <p:childTnLst>
                                    <p:set>
                                      <p:cBhvr>
                                        <p:cTn id="24" dur="1" fill="hold">
                                          <p:stCondLst>
                                            <p:cond delay="0"/>
                                          </p:stCondLst>
                                        </p:cTn>
                                        <p:tgtEl>
                                          <p:spTgt spid="204"/>
                                        </p:tgtEl>
                                        <p:attrNameLst>
                                          <p:attrName>style.visibility</p:attrName>
                                        </p:attrNameLst>
                                      </p:cBhvr>
                                      <p:to>
                                        <p:strVal val="visible"/>
                                      </p:to>
                                    </p:set>
                                    <p:animEffect transition="in" filter="randombar(horizontal)">
                                      <p:cBhvr>
                                        <p:cTn id="25" dur="500"/>
                                        <p:tgtEl>
                                          <p:spTgt spid="204"/>
                                        </p:tgtEl>
                                      </p:cBhvr>
                                    </p:animEffect>
                                  </p:childTnLst>
                                </p:cTn>
                              </p:par>
                              <p:par>
                                <p:cTn id="26" presetID="14" presetClass="entr" presetSubtype="10" fill="hold" nodeType="withEffect">
                                  <p:stCondLst>
                                    <p:cond delay="0"/>
                                  </p:stCondLst>
                                  <p:childTnLst>
                                    <p:set>
                                      <p:cBhvr>
                                        <p:cTn id="27" dur="1" fill="hold">
                                          <p:stCondLst>
                                            <p:cond delay="0"/>
                                          </p:stCondLst>
                                        </p:cTn>
                                        <p:tgtEl>
                                          <p:spTgt spid="207"/>
                                        </p:tgtEl>
                                        <p:attrNameLst>
                                          <p:attrName>style.visibility</p:attrName>
                                        </p:attrNameLst>
                                      </p:cBhvr>
                                      <p:to>
                                        <p:strVal val="visible"/>
                                      </p:to>
                                    </p:set>
                                    <p:animEffect transition="in" filter="randombar(horizontal)">
                                      <p:cBhvr>
                                        <p:cTn id="28" dur="500"/>
                                        <p:tgtEl>
                                          <p:spTgt spid="207"/>
                                        </p:tgtEl>
                                      </p:cBhvr>
                                    </p:animEffect>
                                  </p:childTnLst>
                                </p:cTn>
                              </p:par>
                              <p:par>
                                <p:cTn id="29" presetID="14" presetClass="entr" presetSubtype="10" fill="hold" nodeType="withEffect">
                                  <p:stCondLst>
                                    <p:cond delay="0"/>
                                  </p:stCondLst>
                                  <p:childTnLst>
                                    <p:set>
                                      <p:cBhvr>
                                        <p:cTn id="30" dur="1" fill="hold">
                                          <p:stCondLst>
                                            <p:cond delay="0"/>
                                          </p:stCondLst>
                                        </p:cTn>
                                        <p:tgtEl>
                                          <p:spTgt spid="210"/>
                                        </p:tgtEl>
                                        <p:attrNameLst>
                                          <p:attrName>style.visibility</p:attrName>
                                        </p:attrNameLst>
                                      </p:cBhvr>
                                      <p:to>
                                        <p:strVal val="visible"/>
                                      </p:to>
                                    </p:set>
                                    <p:animEffect transition="in" filter="randombar(horizontal)">
                                      <p:cBhvr>
                                        <p:cTn id="31" dur="500"/>
                                        <p:tgtEl>
                                          <p:spTgt spid="210"/>
                                        </p:tgtEl>
                                      </p:cBhvr>
                                    </p:animEffect>
                                  </p:childTnLst>
                                </p:cTn>
                              </p:par>
                              <p:par>
                                <p:cTn id="32" presetID="14" presetClass="entr" presetSubtype="10" fill="hold" nodeType="withEffect">
                                  <p:stCondLst>
                                    <p:cond delay="0"/>
                                  </p:stCondLst>
                                  <p:childTnLst>
                                    <p:set>
                                      <p:cBhvr>
                                        <p:cTn id="33" dur="1" fill="hold">
                                          <p:stCondLst>
                                            <p:cond delay="0"/>
                                          </p:stCondLst>
                                        </p:cTn>
                                        <p:tgtEl>
                                          <p:spTgt spid="200"/>
                                        </p:tgtEl>
                                        <p:attrNameLst>
                                          <p:attrName>style.visibility</p:attrName>
                                        </p:attrNameLst>
                                      </p:cBhvr>
                                      <p:to>
                                        <p:strVal val="visible"/>
                                      </p:to>
                                    </p:set>
                                    <p:animEffect transition="in" filter="randombar(horizontal)">
                                      <p:cBhvr>
                                        <p:cTn id="34" dur="500"/>
                                        <p:tgtEl>
                                          <p:spTgt spid="200"/>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201"/>
                                        </p:tgtEl>
                                        <p:attrNameLst>
                                          <p:attrName>style.visibility</p:attrName>
                                        </p:attrNameLst>
                                      </p:cBhvr>
                                      <p:to>
                                        <p:strVal val="visible"/>
                                      </p:to>
                                    </p:set>
                                    <p:animEffect transition="in" filter="randombar(horizontal)">
                                      <p:cBhvr>
                                        <p:cTn id="37" dur="500"/>
                                        <p:tgtEl>
                                          <p:spTgt spid="201"/>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218"/>
                                        </p:tgtEl>
                                        <p:attrNameLst>
                                          <p:attrName>style.visibility</p:attrName>
                                        </p:attrNameLst>
                                      </p:cBhvr>
                                      <p:to>
                                        <p:strVal val="visible"/>
                                      </p:to>
                                    </p:set>
                                    <p:animEffect transition="in" filter="randombar(horizontal)">
                                      <p:cBhvr>
                                        <p:cTn id="40" dur="500"/>
                                        <p:tgtEl>
                                          <p:spTgt spid="218"/>
                                        </p:tgtEl>
                                      </p:cBhvr>
                                    </p:animEffect>
                                  </p:childTnLst>
                                </p:cTn>
                              </p:par>
                              <p:par>
                                <p:cTn id="41" presetID="14" presetClass="entr" presetSubtype="10" fill="hold" nodeType="withEffect">
                                  <p:stCondLst>
                                    <p:cond delay="0"/>
                                  </p:stCondLst>
                                  <p:childTnLst>
                                    <p:set>
                                      <p:cBhvr>
                                        <p:cTn id="42" dur="1" fill="hold">
                                          <p:stCondLst>
                                            <p:cond delay="0"/>
                                          </p:stCondLst>
                                        </p:cTn>
                                        <p:tgtEl>
                                          <p:spTgt spid="130"/>
                                        </p:tgtEl>
                                        <p:attrNameLst>
                                          <p:attrName>style.visibility</p:attrName>
                                        </p:attrNameLst>
                                      </p:cBhvr>
                                      <p:to>
                                        <p:strVal val="visible"/>
                                      </p:to>
                                    </p:set>
                                    <p:animEffect transition="in" filter="randombar(horizontal)">
                                      <p:cBhvr>
                                        <p:cTn id="43" dur="500"/>
                                        <p:tgtEl>
                                          <p:spTgt spid="130"/>
                                        </p:tgtEl>
                                      </p:cBhvr>
                                    </p:animEffect>
                                  </p:childTnLst>
                                </p:cTn>
                              </p:par>
                            </p:childTnLst>
                          </p:cTn>
                        </p:par>
                      </p:childTnLst>
                    </p:cTn>
                  </p:par>
                  <p:par>
                    <p:cTn id="44" fill="hold">
                      <p:stCondLst>
                        <p:cond delay="indefinite"/>
                      </p:stCondLst>
                      <p:childTnLst>
                        <p:par>
                          <p:cTn id="45" fill="hold">
                            <p:stCondLst>
                              <p:cond delay="0"/>
                            </p:stCondLst>
                            <p:childTnLst>
                              <p:par>
                                <p:cTn id="46" presetID="14" presetClass="entr" presetSubtype="10" fill="hold" grpId="0" nodeType="clickEffect">
                                  <p:stCondLst>
                                    <p:cond delay="0"/>
                                  </p:stCondLst>
                                  <p:childTnLst>
                                    <p:set>
                                      <p:cBhvr>
                                        <p:cTn id="47" dur="1" fill="hold">
                                          <p:stCondLst>
                                            <p:cond delay="0"/>
                                          </p:stCondLst>
                                        </p:cTn>
                                        <p:tgtEl>
                                          <p:spTgt spid="217"/>
                                        </p:tgtEl>
                                        <p:attrNameLst>
                                          <p:attrName>style.visibility</p:attrName>
                                        </p:attrNameLst>
                                      </p:cBhvr>
                                      <p:to>
                                        <p:strVal val="visible"/>
                                      </p:to>
                                    </p:set>
                                    <p:animEffect transition="in" filter="randombar(horizontal)">
                                      <p:cBhvr>
                                        <p:cTn id="48" dur="500"/>
                                        <p:tgtEl>
                                          <p:spTgt spid="217"/>
                                        </p:tgtEl>
                                      </p:cBhvr>
                                    </p:animEffect>
                                  </p:childTnLst>
                                </p:cTn>
                              </p:par>
                              <p:par>
                                <p:cTn id="49" presetID="14" presetClass="entr" presetSubtype="10" fill="hold" nodeType="withEffect">
                                  <p:stCondLst>
                                    <p:cond delay="0"/>
                                  </p:stCondLst>
                                  <p:childTnLst>
                                    <p:set>
                                      <p:cBhvr>
                                        <p:cTn id="50" dur="1" fill="hold">
                                          <p:stCondLst>
                                            <p:cond delay="0"/>
                                          </p:stCondLst>
                                        </p:cTn>
                                        <p:tgtEl>
                                          <p:spTgt spid="131"/>
                                        </p:tgtEl>
                                        <p:attrNameLst>
                                          <p:attrName>style.visibility</p:attrName>
                                        </p:attrNameLst>
                                      </p:cBhvr>
                                      <p:to>
                                        <p:strVal val="visible"/>
                                      </p:to>
                                    </p:set>
                                    <p:animEffect transition="in" filter="randombar(horizontal)">
                                      <p:cBhvr>
                                        <p:cTn id="51" dur="500"/>
                                        <p:tgtEl>
                                          <p:spTgt spid="131"/>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137"/>
                                        </p:tgtEl>
                                        <p:attrNameLst>
                                          <p:attrName>style.visibility</p:attrName>
                                        </p:attrNameLst>
                                      </p:cBhvr>
                                      <p:to>
                                        <p:strVal val="visible"/>
                                      </p:to>
                                    </p:set>
                                    <p:animEffect transition="in" filter="randombar(horizontal)">
                                      <p:cBhvr>
                                        <p:cTn id="54" dur="500"/>
                                        <p:tgtEl>
                                          <p:spTgt spid="137"/>
                                        </p:tgtEl>
                                      </p:cBhvr>
                                    </p:animEffect>
                                  </p:childTnLst>
                                </p:cTn>
                              </p:par>
                              <p:par>
                                <p:cTn id="55" presetID="14" presetClass="entr" presetSubtype="10" fill="hold" nodeType="withEffect">
                                  <p:stCondLst>
                                    <p:cond delay="0"/>
                                  </p:stCondLst>
                                  <p:childTnLst>
                                    <p:set>
                                      <p:cBhvr>
                                        <p:cTn id="56" dur="1" fill="hold">
                                          <p:stCondLst>
                                            <p:cond delay="0"/>
                                          </p:stCondLst>
                                        </p:cTn>
                                        <p:tgtEl>
                                          <p:spTgt spid="136"/>
                                        </p:tgtEl>
                                        <p:attrNameLst>
                                          <p:attrName>style.visibility</p:attrName>
                                        </p:attrNameLst>
                                      </p:cBhvr>
                                      <p:to>
                                        <p:strVal val="visible"/>
                                      </p:to>
                                    </p:set>
                                    <p:animEffect transition="in" filter="randombar(horizontal)">
                                      <p:cBhvr>
                                        <p:cTn id="57" dur="500"/>
                                        <p:tgtEl>
                                          <p:spTgt spid="136"/>
                                        </p:tgtEl>
                                      </p:cBhvr>
                                    </p:animEffect>
                                  </p:childTnLst>
                                </p:cTn>
                              </p:par>
                            </p:childTnLst>
                          </p:cTn>
                        </p:par>
                      </p:childTnLst>
                    </p:cTn>
                  </p:par>
                  <p:par>
                    <p:cTn id="58" fill="hold">
                      <p:stCondLst>
                        <p:cond delay="indefinite"/>
                      </p:stCondLst>
                      <p:childTnLst>
                        <p:par>
                          <p:cTn id="59" fill="hold">
                            <p:stCondLst>
                              <p:cond delay="0"/>
                            </p:stCondLst>
                            <p:childTnLst>
                              <p:par>
                                <p:cTn id="60" presetID="14" presetClass="entr" presetSubtype="10" fill="hold" nodeType="clickEffect">
                                  <p:stCondLst>
                                    <p:cond delay="0"/>
                                  </p:stCondLst>
                                  <p:childTnLst>
                                    <p:set>
                                      <p:cBhvr>
                                        <p:cTn id="61" dur="1" fill="hold">
                                          <p:stCondLst>
                                            <p:cond delay="0"/>
                                          </p:stCondLst>
                                        </p:cTn>
                                        <p:tgtEl>
                                          <p:spTgt spid="132"/>
                                        </p:tgtEl>
                                        <p:attrNameLst>
                                          <p:attrName>style.visibility</p:attrName>
                                        </p:attrNameLst>
                                      </p:cBhvr>
                                      <p:to>
                                        <p:strVal val="visible"/>
                                      </p:to>
                                    </p:set>
                                    <p:animEffect transition="in" filter="randombar(horizontal)">
                                      <p:cBhvr>
                                        <p:cTn id="62" dur="500"/>
                                        <p:tgtEl>
                                          <p:spTgt spid="132"/>
                                        </p:tgtEl>
                                      </p:cBhvr>
                                    </p:animEffect>
                                  </p:childTnLst>
                                </p:cTn>
                              </p:par>
                            </p:childTnLst>
                          </p:cTn>
                        </p:par>
                      </p:childTnLst>
                    </p:cTn>
                  </p:par>
                  <p:par>
                    <p:cTn id="63" fill="hold">
                      <p:stCondLst>
                        <p:cond delay="indefinite"/>
                      </p:stCondLst>
                      <p:childTnLst>
                        <p:par>
                          <p:cTn id="64" fill="hold">
                            <p:stCondLst>
                              <p:cond delay="0"/>
                            </p:stCondLst>
                            <p:childTnLst>
                              <p:par>
                                <p:cTn id="65" presetID="14" presetClass="entr" presetSubtype="10" fill="hold" nodeType="clickEffect">
                                  <p:stCondLst>
                                    <p:cond delay="0"/>
                                  </p:stCondLst>
                                  <p:childTnLst>
                                    <p:set>
                                      <p:cBhvr>
                                        <p:cTn id="66" dur="1" fill="hold">
                                          <p:stCondLst>
                                            <p:cond delay="0"/>
                                          </p:stCondLst>
                                        </p:cTn>
                                        <p:tgtEl>
                                          <p:spTgt spid="133"/>
                                        </p:tgtEl>
                                        <p:attrNameLst>
                                          <p:attrName>style.visibility</p:attrName>
                                        </p:attrNameLst>
                                      </p:cBhvr>
                                      <p:to>
                                        <p:strVal val="visible"/>
                                      </p:to>
                                    </p:set>
                                    <p:animEffect transition="in" filter="randombar(horizontal)">
                                      <p:cBhvr>
                                        <p:cTn id="67" dur="500"/>
                                        <p:tgtEl>
                                          <p:spTgt spid="133"/>
                                        </p:tgtEl>
                                      </p:cBhvr>
                                    </p:animEffect>
                                  </p:childTnLst>
                                </p:cTn>
                              </p:par>
                            </p:childTnLst>
                          </p:cTn>
                        </p:par>
                      </p:childTnLst>
                    </p:cTn>
                  </p:par>
                  <p:par>
                    <p:cTn id="68" fill="hold">
                      <p:stCondLst>
                        <p:cond delay="indefinite"/>
                      </p:stCondLst>
                      <p:childTnLst>
                        <p:par>
                          <p:cTn id="69" fill="hold">
                            <p:stCondLst>
                              <p:cond delay="0"/>
                            </p:stCondLst>
                            <p:childTnLst>
                              <p:par>
                                <p:cTn id="70" presetID="14" presetClass="entr" presetSubtype="10" fill="hold" nodeType="clickEffect">
                                  <p:stCondLst>
                                    <p:cond delay="0"/>
                                  </p:stCondLst>
                                  <p:childTnLst>
                                    <p:set>
                                      <p:cBhvr>
                                        <p:cTn id="71" dur="1" fill="hold">
                                          <p:stCondLst>
                                            <p:cond delay="0"/>
                                          </p:stCondLst>
                                        </p:cTn>
                                        <p:tgtEl>
                                          <p:spTgt spid="134"/>
                                        </p:tgtEl>
                                        <p:attrNameLst>
                                          <p:attrName>style.visibility</p:attrName>
                                        </p:attrNameLst>
                                      </p:cBhvr>
                                      <p:to>
                                        <p:strVal val="visible"/>
                                      </p:to>
                                    </p:set>
                                    <p:animEffect transition="in" filter="randombar(horizontal)">
                                      <p:cBhvr>
                                        <p:cTn id="72"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37" grpId="0"/>
      <p:bldP spid="201" grpId="0" animBg="1"/>
      <p:bldP spid="217" grpId="0" animBg="1"/>
      <p:bldP spid="218"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4097531"/>
            <a:ext cx="4114800" cy="1368037"/>
          </a:xfrm>
          <a:prstGeom prst="rect">
            <a:avLst/>
          </a:prstGeom>
          <a:solidFill>
            <a:schemeClr val="accent1">
              <a:lumMod val="20000"/>
              <a:lumOff val="80000"/>
            </a:schemeClr>
          </a:solidFill>
          <a:ln>
            <a:solidFill>
              <a:schemeClr val="tx1"/>
            </a:solidFill>
          </a:ln>
          <a:effec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772400" cy="353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62" y="4047489"/>
            <a:ext cx="3871913" cy="1468122"/>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Left-Right Arrow 3"/>
          <p:cNvSpPr/>
          <p:nvPr/>
        </p:nvSpPr>
        <p:spPr bwMode="auto">
          <a:xfrm>
            <a:off x="3962400" y="4572000"/>
            <a:ext cx="914400" cy="457200"/>
          </a:xfrm>
          <a:prstGeom prst="leftRightArrow">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vert="horz" wrap="square" lIns="91440" tIns="45720" rIns="91440" bIns="45720" numCol="1" rtlCol="0" anchor="ctr" anchorCtr="0" compatLnSpc="1">
            <a:prstTxWarp prst="textNoShape">
              <a:avLst/>
            </a:prstTxWarp>
            <a:noAutofit/>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US" sz="2200" b="0" i="0" u="none" strike="noStrike" cap="none" normalizeH="0" baseline="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350281377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276498" y="3575890"/>
            <a:ext cx="8382000" cy="476726"/>
          </a:xfrm>
          <a:prstGeom prst="roundRect">
            <a:avLst/>
          </a:prstGeom>
          <a:solidFill>
            <a:schemeClr val="accent1">
              <a:lumMod val="20000"/>
              <a:lumOff val="80000"/>
            </a:schemeClr>
          </a:solidFill>
          <a:ln w="9525" cap="flat" cmpd="sng" algn="ctr">
            <a:noFill/>
            <a:prstDash val="solid"/>
            <a:round/>
            <a:headEnd type="none" w="med" len="med"/>
            <a:tailEnd type="triangle" w="med" len="med"/>
          </a:ln>
          <a:effectLst/>
        </p:spPr>
        <p:txBody>
          <a:bodyPr wrap="square" anchor="ctr">
            <a:spAutoFit/>
          </a:bodyPr>
          <a:lstStyle/>
          <a:p>
            <a:pPr algn="ctr">
              <a:defRPr/>
            </a:pPr>
            <a:endParaRPr lang="en-US" dirty="0">
              <a:cs typeface="+mn-cs"/>
            </a:endParaRPr>
          </a:p>
        </p:txBody>
      </p:sp>
      <p:sp>
        <p:nvSpPr>
          <p:cNvPr id="2" name="Title 1"/>
          <p:cNvSpPr>
            <a:spLocks noGrp="1"/>
          </p:cNvSpPr>
          <p:nvPr>
            <p:ph type="title"/>
          </p:nvPr>
        </p:nvSpPr>
        <p:spPr>
          <a:xfrm>
            <a:off x="202131" y="196850"/>
            <a:ext cx="8656119" cy="868363"/>
          </a:xfrm>
        </p:spPr>
        <p:txBody>
          <a:bodyPr/>
          <a:lstStyle/>
          <a:p>
            <a:r>
              <a:rPr lang="en-GB" dirty="0" smtClean="0"/>
              <a:t>Agenda</a:t>
            </a:r>
            <a:endParaRPr lang="en-US" dirty="0"/>
          </a:p>
        </p:txBody>
      </p:sp>
      <p:sp>
        <p:nvSpPr>
          <p:cNvPr id="3" name="Content Placeholder 2"/>
          <p:cNvSpPr>
            <a:spLocks noGrp="1"/>
          </p:cNvSpPr>
          <p:nvPr>
            <p:ph idx="1"/>
          </p:nvPr>
        </p:nvSpPr>
        <p:spPr>
          <a:xfrm>
            <a:off x="370757" y="1220369"/>
            <a:ext cx="7847957" cy="4217904"/>
          </a:xfrm>
        </p:spPr>
        <p:txBody>
          <a:bodyPr/>
          <a:lstStyle/>
          <a:p>
            <a:r>
              <a:rPr lang="en-IE" sz="2400" dirty="0" smtClean="0"/>
              <a:t>Introduction</a:t>
            </a:r>
          </a:p>
          <a:p>
            <a:r>
              <a:rPr lang="en-IE" sz="2400" dirty="0" smtClean="0"/>
              <a:t>MDM Partner Offering</a:t>
            </a:r>
          </a:p>
          <a:p>
            <a:r>
              <a:rPr lang="en-IE" sz="2400" dirty="0" smtClean="0"/>
              <a:t>MDM Features</a:t>
            </a:r>
          </a:p>
          <a:p>
            <a:r>
              <a:rPr lang="en-IE" sz="2400" dirty="0" smtClean="0"/>
              <a:t>Reference Data Management Accelerator</a:t>
            </a:r>
          </a:p>
          <a:p>
            <a:r>
              <a:rPr lang="en-IE" sz="2400" dirty="0" smtClean="0"/>
              <a:t>Competitive Intelligence</a:t>
            </a:r>
          </a:p>
          <a:p>
            <a:r>
              <a:rPr lang="en-IE" sz="2400" dirty="0" smtClean="0"/>
              <a:t>Enablement</a:t>
            </a:r>
            <a:endParaRPr lang="en-IE" sz="2400" dirty="0"/>
          </a:p>
          <a:p>
            <a:r>
              <a:rPr lang="en-IE" sz="2400" dirty="0" smtClean="0"/>
              <a:t>Summary</a:t>
            </a:r>
          </a:p>
          <a:p>
            <a:endParaRPr lang="en-US" sz="2400" dirty="0"/>
          </a:p>
        </p:txBody>
      </p:sp>
    </p:spTree>
    <p:extLst>
      <p:ext uri="{BB962C8B-B14F-4D97-AF65-F5344CB8AC3E}">
        <p14:creationId xmlns:p14="http://schemas.microsoft.com/office/powerpoint/2010/main" val="53235016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6199188" y="6410325"/>
            <a:ext cx="2790825" cy="307975"/>
          </a:xfrm>
          <a:prstGeom prst="rect">
            <a:avLst/>
          </a:prstGeom>
          <a:noFill/>
        </p:spPr>
        <p:txBody>
          <a:bodyPr wrap="none">
            <a:spAutoFit/>
          </a:bodyPr>
          <a:lstStyle/>
          <a:p>
            <a:pPr algn="r">
              <a:defRPr/>
            </a:pPr>
            <a:r>
              <a:rPr lang="en-GB" sz="1400" dirty="0">
                <a:solidFill>
                  <a:schemeClr val="bg1">
                    <a:lumMod val="85000"/>
                  </a:schemeClr>
                </a:solidFill>
              </a:rPr>
              <a:t>Internal &amp; Channel Partner use only</a:t>
            </a:r>
          </a:p>
        </p:txBody>
      </p:sp>
      <p:graphicFrame>
        <p:nvGraphicFramePr>
          <p:cNvPr id="3" name="Table 2"/>
          <p:cNvGraphicFramePr>
            <a:graphicFrameLocks noGrp="1"/>
          </p:cNvGraphicFramePr>
          <p:nvPr>
            <p:extLst>
              <p:ext uri="{D42A27DB-BD31-4B8C-83A1-F6EECF244321}">
                <p14:modId xmlns:p14="http://schemas.microsoft.com/office/powerpoint/2010/main" val="623961666"/>
              </p:ext>
            </p:extLst>
          </p:nvPr>
        </p:nvGraphicFramePr>
        <p:xfrm>
          <a:off x="277813" y="358775"/>
          <a:ext cx="8678863" cy="5615061"/>
        </p:xfrm>
        <a:graphic>
          <a:graphicData uri="http://schemas.openxmlformats.org/drawingml/2006/table">
            <a:tbl>
              <a:tblPr firstRow="1" bandRow="1">
                <a:tableStyleId>{5FD0F851-EC5A-4D38-B0AD-8093EC10F338}</a:tableStyleId>
              </a:tblPr>
              <a:tblGrid>
                <a:gridCol w="1185078"/>
                <a:gridCol w="1438164"/>
                <a:gridCol w="2776569"/>
                <a:gridCol w="3279052"/>
              </a:tblGrid>
              <a:tr h="518072">
                <a:tc>
                  <a:txBody>
                    <a:bodyPr/>
                    <a:lstStyle/>
                    <a:p>
                      <a:r>
                        <a:rPr lang="en-GB" sz="1400" dirty="0" smtClean="0"/>
                        <a:t>Competitor</a:t>
                      </a:r>
                      <a:endParaRPr lang="en-GB" sz="1400" b="1" dirty="0"/>
                    </a:p>
                  </a:txBody>
                  <a:tcPr marL="91444" marR="91444" marT="45712" marB="45712"/>
                </a:tc>
                <a:tc>
                  <a:txBody>
                    <a:bodyPr/>
                    <a:lstStyle/>
                    <a:p>
                      <a:r>
                        <a:rPr lang="en-GB" sz="1400" dirty="0" smtClean="0"/>
                        <a:t>Customer Perception</a:t>
                      </a:r>
                      <a:endParaRPr lang="en-GB" sz="1400" b="1" dirty="0"/>
                    </a:p>
                  </a:txBody>
                  <a:tcPr marL="91444" marR="91444" marT="45712" marB="45712"/>
                </a:tc>
                <a:tc>
                  <a:txBody>
                    <a:bodyPr/>
                    <a:lstStyle/>
                    <a:p>
                      <a:r>
                        <a:rPr lang="en-GB" sz="1400" dirty="0" smtClean="0"/>
                        <a:t>Risk</a:t>
                      </a:r>
                      <a:endParaRPr lang="en-GB" sz="1400" b="1" dirty="0"/>
                    </a:p>
                  </a:txBody>
                  <a:tcPr marL="91444" marR="91444" marT="45712" marB="45712"/>
                </a:tc>
                <a:tc>
                  <a:txBody>
                    <a:bodyPr/>
                    <a:lstStyle/>
                    <a:p>
                      <a:r>
                        <a:rPr lang="en-GB" sz="1400" dirty="0" smtClean="0"/>
                        <a:t>Informatica Differentiators</a:t>
                      </a:r>
                      <a:endParaRPr lang="en-GB" sz="1400" b="1" dirty="0"/>
                    </a:p>
                  </a:txBody>
                  <a:tcPr marL="91444" marR="91444" marT="45712" marB="45712"/>
                </a:tc>
              </a:tr>
              <a:tr h="1051382">
                <a:tc>
                  <a:txBody>
                    <a:bodyPr/>
                    <a:lstStyle/>
                    <a:p>
                      <a:r>
                        <a:rPr lang="en-GB" sz="1400" b="1" dirty="0" smtClean="0"/>
                        <a:t>Hand-coding</a:t>
                      </a:r>
                      <a:endParaRPr lang="en-GB" sz="1400" b="1" dirty="0"/>
                    </a:p>
                  </a:txBody>
                  <a:tcPr marL="91444" marR="91444" marT="45712" marB="45712" anchor="ctr"/>
                </a:tc>
                <a:tc>
                  <a:txBody>
                    <a:bodyPr/>
                    <a:lstStyle/>
                    <a:p>
                      <a:r>
                        <a:rPr lang="en-GB" sz="1000" dirty="0" smtClean="0"/>
                        <a:t>Build an MDM solution using various</a:t>
                      </a:r>
                      <a:r>
                        <a:rPr lang="en-GB" sz="1000" baseline="0" dirty="0" smtClean="0"/>
                        <a:t> data integration and data quality tools</a:t>
                      </a:r>
                      <a:endParaRPr lang="en-GB" sz="1000" dirty="0"/>
                    </a:p>
                  </a:txBody>
                  <a:tcPr marL="91444" marR="91444" marT="45712" marB="45712" anchor="ctr"/>
                </a:tc>
                <a:tc>
                  <a:txBody>
                    <a:bodyPr/>
                    <a:lstStyle/>
                    <a:p>
                      <a:pPr marL="171450" indent="-171450">
                        <a:buFont typeface="Arial" pitchFamily="34" charset="0"/>
                        <a:buChar char="•"/>
                      </a:pPr>
                      <a:r>
                        <a:rPr lang="en-GB" sz="1000" dirty="0" smtClean="0"/>
                        <a:t>MDM is a complex problem</a:t>
                      </a:r>
                      <a:r>
                        <a:rPr lang="en-GB" sz="1000" baseline="0" dirty="0" smtClean="0"/>
                        <a:t> and very expensive to build &amp; maintain</a:t>
                      </a:r>
                    </a:p>
                    <a:p>
                      <a:pPr marL="171450" indent="-171450">
                        <a:buFont typeface="Arial" pitchFamily="34" charset="0"/>
                        <a:buChar char="•"/>
                      </a:pPr>
                      <a:r>
                        <a:rPr lang="en-GB" sz="1000" baseline="0" dirty="0" smtClean="0"/>
                        <a:t>Companies that build their own solutions find they spend expensive resources to  build case-level functionality that yield high cost and low value</a:t>
                      </a:r>
                      <a:endParaRPr lang="en-GB" sz="1000" dirty="0"/>
                    </a:p>
                  </a:txBody>
                  <a:tcPr marL="91444" marR="91444" marT="45712" marB="45712" anchor="ctr"/>
                </a:tc>
                <a:tc>
                  <a:txBody>
                    <a:bodyPr/>
                    <a:lstStyle/>
                    <a:p>
                      <a:pPr marL="171450" indent="-171450">
                        <a:buFont typeface="Arial" pitchFamily="34" charset="0"/>
                        <a:buChar char="•"/>
                      </a:pPr>
                      <a:r>
                        <a:rPr lang="en-GB" sz="1000" dirty="0" smtClean="0"/>
                        <a:t>Pre-built,</a:t>
                      </a:r>
                      <a:r>
                        <a:rPr lang="en-GB" sz="1000" baseline="0" dirty="0" smtClean="0"/>
                        <a:t> proven MDM product that can allow a customer to get rapid business value, while being able to support future requirements with a low TCO</a:t>
                      </a:r>
                      <a:endParaRPr lang="en-GB" sz="1000" dirty="0"/>
                    </a:p>
                  </a:txBody>
                  <a:tcPr marL="91444" marR="91444" marT="45712" marB="45712" anchor="ctr"/>
                </a:tc>
              </a:tr>
              <a:tr h="1211375">
                <a:tc>
                  <a:txBody>
                    <a:bodyPr/>
                    <a:lstStyle/>
                    <a:p>
                      <a:r>
                        <a:rPr lang="en-GB" sz="1400" b="1" dirty="0" smtClean="0"/>
                        <a:t>IBM</a:t>
                      </a:r>
                      <a:endParaRPr lang="en-GB" sz="1400" b="1" dirty="0"/>
                    </a:p>
                  </a:txBody>
                  <a:tcPr marL="91444" marR="91444" marT="45712" marB="45712" anchor="ctr"/>
                </a:tc>
                <a:tc>
                  <a:txBody>
                    <a:bodyPr/>
                    <a:lstStyle/>
                    <a:p>
                      <a:r>
                        <a:rPr lang="en-GB" sz="1000" dirty="0" smtClean="0"/>
                        <a:t>Scalable transactional MDM readymade for banking</a:t>
                      </a:r>
                      <a:r>
                        <a:rPr lang="en-GB" sz="1000" baseline="0" dirty="0" smtClean="0"/>
                        <a:t> and insurance</a:t>
                      </a:r>
                      <a:endParaRPr lang="en-GB" sz="1000" dirty="0"/>
                    </a:p>
                  </a:txBody>
                  <a:tcPr marL="91444" marR="91444" marT="45712" marB="45712" anchor="ctr"/>
                </a:tc>
                <a:tc>
                  <a:txBody>
                    <a:bodyPr/>
                    <a:lstStyle/>
                    <a:p>
                      <a:pPr marL="171450" indent="-171450">
                        <a:buFont typeface="Arial" pitchFamily="34" charset="0"/>
                        <a:buChar char="•"/>
                      </a:pPr>
                      <a:r>
                        <a:rPr lang="en-GB" sz="1000" dirty="0" smtClean="0"/>
                        <a:t>Fixed, inflexible data model required extensive coding &amp; customization resulting in high risk, big-bang implementations</a:t>
                      </a:r>
                    </a:p>
                    <a:p>
                      <a:pPr marL="171450" indent="-171450">
                        <a:buFont typeface="Arial" pitchFamily="34" charset="0"/>
                        <a:buChar char="•"/>
                      </a:pPr>
                      <a:r>
                        <a:rPr lang="en-GB" sz="1000" dirty="0" smtClean="0"/>
                        <a:t>Speed</a:t>
                      </a:r>
                      <a:r>
                        <a:rPr lang="en-GB" sz="1000" baseline="0" dirty="0" smtClean="0"/>
                        <a:t> to deliver during the sales cycle as well as post sale is hindered by their excessive resourcing to execute</a:t>
                      </a:r>
                      <a:endParaRPr lang="en-GB" sz="1000" dirty="0"/>
                    </a:p>
                  </a:txBody>
                  <a:tcPr marL="91444" marR="91444" marT="45712" marB="45712" anchor="ctr"/>
                </a:tc>
                <a:tc>
                  <a:txBody>
                    <a:bodyPr/>
                    <a:lstStyle/>
                    <a:p>
                      <a:pPr marL="171450" indent="-171450">
                        <a:buFont typeface="Arial" pitchFamily="34" charset="0"/>
                        <a:buChar char="•"/>
                      </a:pPr>
                      <a:r>
                        <a:rPr lang="en-GB" sz="1000" dirty="0" smtClean="0"/>
                        <a:t>Informatica supports multiple data domains (product, customer, account etc..)</a:t>
                      </a:r>
                    </a:p>
                    <a:p>
                      <a:pPr marL="171450" indent="-171450">
                        <a:buFont typeface="Arial" pitchFamily="34" charset="0"/>
                        <a:buChar char="•"/>
                      </a:pPr>
                      <a:r>
                        <a:rPr lang="en-GB" sz="1000" dirty="0" smtClean="0"/>
                        <a:t>Informatica MDM unifies all MDM requirements on the same platform</a:t>
                      </a:r>
                    </a:p>
                    <a:p>
                      <a:pPr marL="171450" marR="0"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GB" sz="1000" baseline="0" dirty="0" smtClean="0"/>
                        <a:t>Informatica is easy to configure and change to accommodate new business needs</a:t>
                      </a:r>
                      <a:endParaRPr lang="en-GB" sz="1000" dirty="0" smtClean="0"/>
                    </a:p>
                    <a:p>
                      <a:pPr marL="171450" indent="-171450">
                        <a:buFont typeface="Arial" pitchFamily="34" charset="0"/>
                        <a:buChar char="•"/>
                      </a:pPr>
                      <a:endParaRPr lang="en-GB" sz="1000" dirty="0"/>
                    </a:p>
                  </a:txBody>
                  <a:tcPr marL="91444" marR="91444" marT="45712" marB="45712" anchor="ctr"/>
                </a:tc>
              </a:tr>
              <a:tr h="731396">
                <a:tc>
                  <a:txBody>
                    <a:bodyPr/>
                    <a:lstStyle/>
                    <a:p>
                      <a:r>
                        <a:rPr lang="en-GB" sz="1400" b="1" dirty="0" smtClean="0"/>
                        <a:t>Initiate (IBM)</a:t>
                      </a:r>
                      <a:endParaRPr lang="en-GB" sz="1400" b="1" dirty="0"/>
                    </a:p>
                  </a:txBody>
                  <a:tcPr marL="91444" marR="91444" marT="45712" marB="45712" anchor="ctr"/>
                </a:tc>
                <a:tc>
                  <a:txBody>
                    <a:bodyPr/>
                    <a:lstStyle/>
                    <a:p>
                      <a:r>
                        <a:rPr lang="en-GB" sz="1000" dirty="0" smtClean="0"/>
                        <a:t>Accurate matching with fast implementations</a:t>
                      </a:r>
                      <a:endParaRPr lang="en-GB" sz="1000" dirty="0"/>
                    </a:p>
                  </a:txBody>
                  <a:tcPr marL="91444" marR="91444" marT="45712" marB="45712" anchor="ctr"/>
                </a:tc>
                <a:tc>
                  <a:txBody>
                    <a:bodyPr/>
                    <a:lstStyle/>
                    <a:p>
                      <a:pPr marL="171450" indent="-171450">
                        <a:buFont typeface="Arial" pitchFamily="34" charset="0"/>
                        <a:buChar char="•"/>
                      </a:pPr>
                      <a:r>
                        <a:rPr lang="en-GB" sz="1000" dirty="0" smtClean="0"/>
                        <a:t>Black</a:t>
                      </a:r>
                      <a:r>
                        <a:rPr lang="en-GB" sz="1000" baseline="0" dirty="0" smtClean="0"/>
                        <a:t> box technology places continuous dependence on Initiate’s services for implementation and on-going maintenance</a:t>
                      </a:r>
                    </a:p>
                    <a:p>
                      <a:pPr marL="171450" indent="-171450">
                        <a:buFont typeface="Arial" pitchFamily="34" charset="0"/>
                        <a:buChar char="•"/>
                      </a:pPr>
                      <a:r>
                        <a:rPr lang="en-GB" sz="1000" baseline="0" dirty="0" smtClean="0"/>
                        <a:t>Not proven for use beyond indexing</a:t>
                      </a:r>
                      <a:endParaRPr lang="en-GB" sz="1000" dirty="0"/>
                    </a:p>
                  </a:txBody>
                  <a:tcPr marL="91444" marR="91444" marT="45712" marB="45712" anchor="ctr"/>
                </a:tc>
                <a:tc>
                  <a:txBody>
                    <a:bodyPr/>
                    <a:lstStyle/>
                    <a:p>
                      <a:pPr marL="171450" indent="-171450">
                        <a:buFont typeface="Arial" pitchFamily="34" charset="0"/>
                        <a:buChar char="•"/>
                      </a:pPr>
                      <a:endParaRPr lang="en-GB" sz="1000" dirty="0"/>
                    </a:p>
                  </a:txBody>
                  <a:tcPr marL="91444" marR="91444" marT="45712" marB="45712" anchor="ctr"/>
                </a:tc>
              </a:tr>
              <a:tr h="1211375">
                <a:tc>
                  <a:txBody>
                    <a:bodyPr/>
                    <a:lstStyle/>
                    <a:p>
                      <a:r>
                        <a:rPr lang="en-GB" sz="1400" b="1" dirty="0" smtClean="0"/>
                        <a:t>Oracle</a:t>
                      </a:r>
                      <a:endParaRPr lang="en-GB" sz="1400" b="1" dirty="0"/>
                    </a:p>
                  </a:txBody>
                  <a:tcPr marL="91444" marR="91444" marT="45712" marB="45712" anchor="ctr"/>
                </a:tc>
                <a:tc>
                  <a:txBody>
                    <a:bodyPr/>
                    <a:lstStyle/>
                    <a:p>
                      <a:r>
                        <a:rPr lang="en-GB" sz="1000" dirty="0" smtClean="0"/>
                        <a:t>Industry-specific MDM solutions will enable</a:t>
                      </a:r>
                      <a:r>
                        <a:rPr lang="en-GB" sz="1000" baseline="0" dirty="0" smtClean="0"/>
                        <a:t> faster go-live</a:t>
                      </a:r>
                      <a:endParaRPr lang="en-GB" sz="1000" dirty="0"/>
                    </a:p>
                  </a:txBody>
                  <a:tcPr marL="91444" marR="91444" marT="45712" marB="45712" anchor="ctr"/>
                </a:tc>
                <a:tc>
                  <a:txBody>
                    <a:bodyPr/>
                    <a:lstStyle/>
                    <a:p>
                      <a:pPr marL="171450" indent="-171450">
                        <a:buFont typeface="Arial" pitchFamily="34" charset="0"/>
                        <a:buChar char="•"/>
                      </a:pPr>
                      <a:r>
                        <a:rPr lang="en-GB" sz="1000" dirty="0" smtClean="0"/>
                        <a:t>Multiple overlapping MDM products that only address a single problem (e.g. customer) and do not always</a:t>
                      </a:r>
                      <a:r>
                        <a:rPr lang="en-GB" sz="1000" baseline="0" dirty="0" smtClean="0"/>
                        <a:t> work together</a:t>
                      </a:r>
                      <a:endParaRPr lang="en-GB" sz="1000" dirty="0" smtClean="0"/>
                    </a:p>
                    <a:p>
                      <a:pPr marL="171450" indent="-171450">
                        <a:buFont typeface="Arial" pitchFamily="34" charset="0"/>
                        <a:buChar char="•"/>
                      </a:pPr>
                      <a:r>
                        <a:rPr lang="en-GB" sz="1000" dirty="0" smtClean="0"/>
                        <a:t>Difficult to use and requires complex coding</a:t>
                      </a:r>
                    </a:p>
                    <a:p>
                      <a:pPr marL="171450" indent="-171450">
                        <a:buFont typeface="Arial" pitchFamily="34" charset="0"/>
                        <a:buChar char="•"/>
                      </a:pPr>
                      <a:r>
                        <a:rPr lang="en-GB" sz="1000" dirty="0" smtClean="0"/>
                        <a:t>Immature Fusion MDM release</a:t>
                      </a:r>
                      <a:endParaRPr lang="en-GB" sz="1000" dirty="0"/>
                    </a:p>
                  </a:txBody>
                  <a:tcPr marL="91444" marR="91444" marT="45712" marB="45712" anchor="ctr"/>
                </a:tc>
                <a:tc>
                  <a:txBody>
                    <a:bodyPr/>
                    <a:lstStyle/>
                    <a:p>
                      <a:pPr marL="171450" marR="0"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GB" sz="1000" dirty="0" smtClean="0"/>
                        <a:t>Informatica supports multiple data domains </a:t>
                      </a:r>
                    </a:p>
                    <a:p>
                      <a:pPr marL="171450" marR="0"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GB" sz="1000" dirty="0" smtClean="0"/>
                        <a:t>Informatica MDM unifies all MDM requirements on the same platform</a:t>
                      </a:r>
                    </a:p>
                    <a:p>
                      <a:pPr marL="171450" marR="0"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GB" sz="1000" dirty="0" smtClean="0"/>
                        <a:t>Because</a:t>
                      </a:r>
                      <a:r>
                        <a:rPr lang="en-GB" sz="1000" baseline="0" dirty="0" smtClean="0"/>
                        <a:t> MDM relies on our platform, it works with virtually any application or data source</a:t>
                      </a:r>
                    </a:p>
                    <a:p>
                      <a:pPr marL="171450" marR="0" indent="-171450" algn="l" defTabSz="457200" rtl="0" eaLnBrk="1" fontAlgn="auto" latinLnBrk="0" hangingPunct="1">
                        <a:lnSpc>
                          <a:spcPct val="100000"/>
                        </a:lnSpc>
                        <a:spcBef>
                          <a:spcPts val="0"/>
                        </a:spcBef>
                        <a:spcAft>
                          <a:spcPts val="0"/>
                        </a:spcAft>
                        <a:buClrTx/>
                        <a:buSzTx/>
                        <a:buFont typeface="Arial" pitchFamily="34" charset="0"/>
                        <a:buChar char="•"/>
                        <a:tabLst/>
                        <a:defRPr/>
                      </a:pPr>
                      <a:r>
                        <a:rPr lang="en-GB" sz="1000" baseline="0" dirty="0" smtClean="0"/>
                        <a:t>Informatica is easy to configure and change to accommodate new business needs</a:t>
                      </a:r>
                      <a:endParaRPr lang="en-GB" sz="1000" dirty="0" smtClean="0"/>
                    </a:p>
                  </a:txBody>
                  <a:tcPr marL="91444" marR="91444" marT="45712" marB="45712" anchor="ctr"/>
                </a:tc>
              </a:tr>
              <a:tr h="891389">
                <a:tc>
                  <a:txBody>
                    <a:bodyPr/>
                    <a:lstStyle/>
                    <a:p>
                      <a:r>
                        <a:rPr lang="en-GB" sz="1400" b="1" dirty="0" smtClean="0"/>
                        <a:t>SAP</a:t>
                      </a:r>
                      <a:endParaRPr lang="en-GB" sz="1400" b="1" dirty="0"/>
                    </a:p>
                  </a:txBody>
                  <a:tcPr marL="91444" marR="91444" marT="45712" marB="45712" anchor="ctr"/>
                </a:tc>
                <a:tc>
                  <a:txBody>
                    <a:bodyPr/>
                    <a:lstStyle/>
                    <a:p>
                      <a:r>
                        <a:rPr lang="en-GB" sz="1000" dirty="0" smtClean="0"/>
                        <a:t>Single provider of all enterprise software</a:t>
                      </a:r>
                      <a:endParaRPr lang="en-GB" sz="1000" dirty="0"/>
                    </a:p>
                  </a:txBody>
                  <a:tcPr marL="91444" marR="91444" marT="45712" marB="45712" anchor="ctr"/>
                </a:tc>
                <a:tc>
                  <a:txBody>
                    <a:bodyPr/>
                    <a:lstStyle/>
                    <a:p>
                      <a:pPr marL="171450" indent="-171450">
                        <a:buFont typeface="Arial" pitchFamily="34" charset="0"/>
                        <a:buChar char="•"/>
                      </a:pPr>
                      <a:r>
                        <a:rPr lang="en-GB" sz="1000" dirty="0" smtClean="0"/>
                        <a:t>Least proven of all MDM products with Product Data heritage</a:t>
                      </a:r>
                    </a:p>
                    <a:p>
                      <a:pPr marL="171450" indent="-171450">
                        <a:buFont typeface="Arial" pitchFamily="34" charset="0"/>
                        <a:buChar char="•"/>
                      </a:pPr>
                      <a:r>
                        <a:rPr lang="en-GB" sz="1000" dirty="0" smtClean="0"/>
                        <a:t>Customers</a:t>
                      </a:r>
                      <a:r>
                        <a:rPr lang="en-GB" sz="1000" baseline="0" dirty="0" smtClean="0"/>
                        <a:t> face difficult adapting it for customer MDM since matching, merging and hierarchy management is poor</a:t>
                      </a:r>
                      <a:endParaRPr lang="en-GB" sz="1000" dirty="0"/>
                    </a:p>
                  </a:txBody>
                  <a:tcPr marL="91444" marR="91444" marT="45712" marB="45712" anchor="ctr"/>
                </a:tc>
                <a:tc>
                  <a:txBody>
                    <a:bodyPr/>
                    <a:lstStyle/>
                    <a:p>
                      <a:pPr marL="171450" indent="-171450">
                        <a:buFont typeface="Arial" pitchFamily="34" charset="0"/>
                        <a:buChar char="•"/>
                      </a:pPr>
                      <a:r>
                        <a:rPr lang="en-GB" sz="1000" dirty="0" smtClean="0"/>
                        <a:t>Because</a:t>
                      </a:r>
                      <a:r>
                        <a:rPr lang="en-GB" sz="1000" baseline="0" dirty="0" smtClean="0"/>
                        <a:t> MDM relies on our platform, it works with virtually any application or data source</a:t>
                      </a:r>
                    </a:p>
                    <a:p>
                      <a:pPr marL="171450" indent="-171450">
                        <a:buFont typeface="Arial" pitchFamily="34" charset="0"/>
                        <a:buChar char="•"/>
                      </a:pPr>
                      <a:r>
                        <a:rPr lang="en-GB" sz="1000" baseline="0" dirty="0" smtClean="0"/>
                        <a:t>Informatica is easy to configure and change to accommodate new business needs</a:t>
                      </a:r>
                      <a:endParaRPr lang="en-GB" sz="1000" dirty="0"/>
                    </a:p>
                  </a:txBody>
                  <a:tcPr marL="91444" marR="91444" marT="45712" marB="45712" anchor="ctr"/>
                </a:tc>
              </a:tr>
            </a:tbl>
          </a:graphicData>
        </a:graphic>
      </p:graphicFrame>
    </p:spTree>
    <p:custDataLst>
      <p:tags r:id="rId1"/>
    </p:custDataLst>
    <p:extLst>
      <p:ext uri="{BB962C8B-B14F-4D97-AF65-F5344CB8AC3E}">
        <p14:creationId xmlns:p14="http://schemas.microsoft.com/office/powerpoint/2010/main" val="325572166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276498" y="4207261"/>
            <a:ext cx="8382000" cy="476726"/>
          </a:xfrm>
          <a:prstGeom prst="roundRect">
            <a:avLst/>
          </a:prstGeom>
          <a:solidFill>
            <a:schemeClr val="accent1">
              <a:lumMod val="20000"/>
              <a:lumOff val="80000"/>
            </a:schemeClr>
          </a:solidFill>
          <a:ln w="9525" cap="flat" cmpd="sng" algn="ctr">
            <a:noFill/>
            <a:prstDash val="solid"/>
            <a:round/>
            <a:headEnd type="none" w="med" len="med"/>
            <a:tailEnd type="triangle" w="med" len="med"/>
          </a:ln>
          <a:effectLst/>
        </p:spPr>
        <p:txBody>
          <a:bodyPr wrap="square" anchor="ctr">
            <a:spAutoFit/>
          </a:bodyPr>
          <a:lstStyle/>
          <a:p>
            <a:pPr algn="ctr">
              <a:defRPr/>
            </a:pPr>
            <a:endParaRPr lang="en-US" dirty="0">
              <a:cs typeface="+mn-cs"/>
            </a:endParaRPr>
          </a:p>
        </p:txBody>
      </p:sp>
      <p:sp>
        <p:nvSpPr>
          <p:cNvPr id="2" name="Title 1"/>
          <p:cNvSpPr>
            <a:spLocks noGrp="1"/>
          </p:cNvSpPr>
          <p:nvPr>
            <p:ph type="title"/>
          </p:nvPr>
        </p:nvSpPr>
        <p:spPr>
          <a:xfrm>
            <a:off x="202131" y="196850"/>
            <a:ext cx="8656119" cy="868363"/>
          </a:xfrm>
        </p:spPr>
        <p:txBody>
          <a:bodyPr/>
          <a:lstStyle/>
          <a:p>
            <a:r>
              <a:rPr lang="en-GB" dirty="0" smtClean="0"/>
              <a:t>Agenda</a:t>
            </a:r>
            <a:endParaRPr lang="en-US" dirty="0"/>
          </a:p>
        </p:txBody>
      </p:sp>
      <p:sp>
        <p:nvSpPr>
          <p:cNvPr id="3" name="Content Placeholder 2"/>
          <p:cNvSpPr>
            <a:spLocks noGrp="1"/>
          </p:cNvSpPr>
          <p:nvPr>
            <p:ph idx="1"/>
          </p:nvPr>
        </p:nvSpPr>
        <p:spPr>
          <a:xfrm>
            <a:off x="370757" y="1220369"/>
            <a:ext cx="7847957" cy="4217904"/>
          </a:xfrm>
        </p:spPr>
        <p:txBody>
          <a:bodyPr/>
          <a:lstStyle/>
          <a:p>
            <a:r>
              <a:rPr lang="en-IE" sz="2400" dirty="0" smtClean="0"/>
              <a:t>Introduction</a:t>
            </a:r>
          </a:p>
          <a:p>
            <a:r>
              <a:rPr lang="en-IE" sz="2400" dirty="0" smtClean="0"/>
              <a:t>MDM Partner Offering</a:t>
            </a:r>
          </a:p>
          <a:p>
            <a:r>
              <a:rPr lang="en-IE" sz="2400" dirty="0" smtClean="0"/>
              <a:t>MDM Features</a:t>
            </a:r>
          </a:p>
          <a:p>
            <a:r>
              <a:rPr lang="en-IE" sz="2400" dirty="0" smtClean="0"/>
              <a:t>Reference Data Management Accelerator</a:t>
            </a:r>
          </a:p>
          <a:p>
            <a:r>
              <a:rPr lang="en-IE" sz="2400" dirty="0" smtClean="0"/>
              <a:t>Competitive Intelligence</a:t>
            </a:r>
          </a:p>
          <a:p>
            <a:r>
              <a:rPr lang="en-IE" sz="2400" dirty="0" smtClean="0"/>
              <a:t>Enablement</a:t>
            </a:r>
            <a:endParaRPr lang="en-IE" sz="2400" dirty="0"/>
          </a:p>
          <a:p>
            <a:r>
              <a:rPr lang="en-IE" sz="2400" dirty="0" smtClean="0"/>
              <a:t>Summary</a:t>
            </a:r>
          </a:p>
          <a:p>
            <a:endParaRPr lang="en-US" sz="2400" dirty="0"/>
          </a:p>
        </p:txBody>
      </p:sp>
    </p:spTree>
    <p:extLst>
      <p:ext uri="{BB962C8B-B14F-4D97-AF65-F5344CB8AC3E}">
        <p14:creationId xmlns:p14="http://schemas.microsoft.com/office/powerpoint/2010/main" val="182577817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type="title"/>
          </p:nvPr>
        </p:nvSpPr>
        <p:spPr>
          <a:xfrm>
            <a:off x="228600" y="0"/>
            <a:ext cx="8275638" cy="868363"/>
          </a:xfrm>
        </p:spPr>
        <p:txBody>
          <a:bodyPr/>
          <a:lstStyle/>
          <a:p>
            <a:pPr eaLnBrk="1" hangingPunct="1"/>
            <a:r>
              <a:rPr lang="en-US" i="1" dirty="0" smtClean="0"/>
              <a:t>MDM - Enablement</a:t>
            </a:r>
            <a:endParaRPr lang="en-US" i="1" dirty="0" smtClean="0">
              <a:solidFill>
                <a:schemeClr val="tx2"/>
              </a:solidFill>
            </a:endParaRPr>
          </a:p>
        </p:txBody>
      </p:sp>
      <p:graphicFrame>
        <p:nvGraphicFramePr>
          <p:cNvPr id="1010791" name="Group 103"/>
          <p:cNvGraphicFramePr>
            <a:graphicFrameLocks noGrp="1"/>
          </p:cNvGraphicFramePr>
          <p:nvPr>
            <p:ph idx="1"/>
            <p:extLst>
              <p:ext uri="{D42A27DB-BD31-4B8C-83A1-F6EECF244321}">
                <p14:modId xmlns:p14="http://schemas.microsoft.com/office/powerpoint/2010/main" val="3586128699"/>
              </p:ext>
            </p:extLst>
          </p:nvPr>
        </p:nvGraphicFramePr>
        <p:xfrm>
          <a:off x="304800" y="914400"/>
          <a:ext cx="8458201" cy="5191125"/>
        </p:xfrm>
        <a:graphic>
          <a:graphicData uri="http://schemas.openxmlformats.org/drawingml/2006/table">
            <a:tbl>
              <a:tblPr/>
              <a:tblGrid>
                <a:gridCol w="2514600"/>
                <a:gridCol w="3143208"/>
                <a:gridCol w="2800393"/>
              </a:tblGrid>
              <a:tr h="475648">
                <a:tc>
                  <a:txBody>
                    <a:bodyPr/>
                    <a:lstStyle/>
                    <a:p>
                      <a:pPr marL="0" marR="0" lvl="0" indent="0" algn="ctr"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US" sz="1400" b="1" i="0" u="none" strike="noStrike" cap="none" normalizeH="0" baseline="0" dirty="0" smtClean="0">
                          <a:ln>
                            <a:noFill/>
                          </a:ln>
                          <a:solidFill>
                            <a:schemeClr val="bg1"/>
                          </a:solidFill>
                          <a:effectLst/>
                          <a:latin typeface="Arial" charset="0"/>
                        </a:rPr>
                        <a:t>Quick Start</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US" sz="1400" b="1" i="0" u="none" strike="noStrike" cap="none" normalizeH="0" baseline="0" dirty="0" smtClean="0">
                          <a:ln>
                            <a:noFill/>
                          </a:ln>
                          <a:solidFill>
                            <a:schemeClr val="bg1"/>
                          </a:solidFill>
                          <a:effectLst/>
                          <a:latin typeface="Arial" charset="0"/>
                        </a:rPr>
                        <a:t>Education</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33399"/>
                    </a:solidFill>
                  </a:tcPr>
                </a:tc>
                <a:tc>
                  <a:txBody>
                    <a:bodyPr/>
                    <a:lstStyle/>
                    <a:p>
                      <a:pPr marL="0" marR="0" lvl="0" indent="0" algn="ctr"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US" sz="1400" b="1" i="0" u="none" strike="noStrike" cap="none" normalizeH="0" baseline="0" dirty="0" smtClean="0">
                          <a:ln>
                            <a:noFill/>
                          </a:ln>
                          <a:solidFill>
                            <a:schemeClr val="bg1"/>
                          </a:solidFill>
                          <a:effectLst/>
                          <a:latin typeface="Arial" charset="0"/>
                        </a:rPr>
                        <a:t>Services</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333399"/>
                    </a:solidFill>
                  </a:tcPr>
                </a:tc>
              </a:tr>
              <a:tr h="294786">
                <a:tc gridSpan="3">
                  <a:txBody>
                    <a:bodyPr/>
                    <a:lstStyle/>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GB" sz="1300" b="1" i="0" u="none" strike="noStrike" cap="none" normalizeH="0" baseline="0" dirty="0" smtClean="0">
                          <a:ln>
                            <a:noFill/>
                          </a:ln>
                          <a:solidFill>
                            <a:srgbClr val="003300"/>
                          </a:solidFill>
                          <a:effectLst/>
                          <a:latin typeface="Arial" charset="0"/>
                        </a:rPr>
                        <a:t>INFORMATICA</a:t>
                      </a:r>
                      <a:endParaRPr kumimoji="0" lang="en-US" sz="1300" b="1" i="0" u="none" strike="noStrike" cap="none" normalizeH="0" baseline="0" dirty="0" smtClean="0">
                        <a:ln>
                          <a:noFill/>
                        </a:ln>
                        <a:solidFill>
                          <a:srgbClr val="003300"/>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hMerge="1">
                  <a:txBody>
                    <a:bodyPr/>
                    <a:lstStyle/>
                    <a:p>
                      <a:endParaRPr lang="en-US"/>
                    </a:p>
                  </a:txBody>
                  <a:tcPr/>
                </a:tc>
                <a:tc hMerge="1">
                  <a:txBody>
                    <a:bodyPr/>
                    <a:lstStyle/>
                    <a:p>
                      <a:endParaRPr lang="en-US"/>
                    </a:p>
                  </a:txBody>
                  <a:tcPr/>
                </a:tc>
              </a:tr>
              <a:tr h="3066227">
                <a:tc>
                  <a:txBody>
                    <a:bodyPr/>
                    <a:lstStyle/>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Char char="•"/>
                        <a:tabLst/>
                      </a:pPr>
                      <a:r>
                        <a:rPr kumimoji="0" lang="en-GB" sz="1400" b="0" i="0" u="none" strike="noStrike" cap="none" normalizeH="0" baseline="0" dirty="0" smtClean="0">
                          <a:ln>
                            <a:noFill/>
                          </a:ln>
                          <a:solidFill>
                            <a:srgbClr val="003300"/>
                          </a:solidFill>
                          <a:effectLst/>
                          <a:latin typeface="Arial" charset="0"/>
                        </a:rPr>
                        <a:t>  </a:t>
                      </a:r>
                      <a:r>
                        <a:rPr kumimoji="0" lang="en-GB" sz="1400" b="0" i="0" u="none" strike="noStrike" cap="none" normalizeH="0" baseline="0" dirty="0" smtClean="0">
                          <a:ln>
                            <a:noFill/>
                          </a:ln>
                          <a:solidFill>
                            <a:srgbClr val="003300"/>
                          </a:solidFill>
                          <a:effectLst/>
                          <a:latin typeface="Arial" charset="0"/>
                          <a:hlinkClick r:id="rId3"/>
                        </a:rPr>
                        <a:t>Quickstart Page &gt;&gt;</a:t>
                      </a:r>
                      <a:r>
                        <a:rPr kumimoji="0" lang="en-GB" sz="1400" b="0" i="0" u="none" strike="noStrike" cap="none" normalizeH="0" baseline="0" dirty="0" smtClean="0">
                          <a:ln>
                            <a:noFill/>
                          </a:ln>
                          <a:solidFill>
                            <a:srgbClr val="003300"/>
                          </a:solidFill>
                          <a:effectLst/>
                          <a:latin typeface="Arial" charset="0"/>
                        </a:rPr>
                        <a:t> </a:t>
                      </a: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Char char="•"/>
                        <a:tabLst/>
                      </a:pPr>
                      <a:r>
                        <a:rPr kumimoji="0" lang="en-GB" sz="1400" b="0" i="0" u="none" strike="noStrike" cap="none" normalizeH="0" baseline="0" dirty="0" smtClean="0">
                          <a:ln>
                            <a:noFill/>
                          </a:ln>
                          <a:solidFill>
                            <a:srgbClr val="003300"/>
                          </a:solidFill>
                          <a:effectLst/>
                          <a:latin typeface="Arial" charset="0"/>
                        </a:rPr>
                        <a:t>  </a:t>
                      </a:r>
                      <a:r>
                        <a:rPr kumimoji="0" lang="en-GB" sz="1400" b="0" i="0" u="none" strike="noStrike" cap="none" normalizeH="0" baseline="0" dirty="0" smtClean="0">
                          <a:ln>
                            <a:noFill/>
                          </a:ln>
                          <a:solidFill>
                            <a:srgbClr val="003300"/>
                          </a:solidFill>
                          <a:effectLst/>
                          <a:latin typeface="Arial" charset="0"/>
                          <a:hlinkClick r:id="rId4"/>
                        </a:rPr>
                        <a:t>Resource Center &gt;&gt;</a:t>
                      </a:r>
                      <a:endParaRPr kumimoji="0" lang="en-GB" sz="1400" b="0" i="0" u="none" strike="noStrike" cap="none" normalizeH="0" baseline="0" dirty="0" smtClean="0">
                        <a:ln>
                          <a:noFill/>
                        </a:ln>
                        <a:solidFill>
                          <a:srgbClr val="003300"/>
                        </a:solidFill>
                        <a:effectLst/>
                        <a:latin typeface="Arial" charset="0"/>
                      </a:endParaRP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GB" sz="1600" b="0" i="0" u="none" strike="noStrike" cap="none" normalizeH="0" baseline="0" dirty="0" smtClean="0">
                          <a:ln>
                            <a:noFill/>
                          </a:ln>
                          <a:solidFill>
                            <a:srgbClr val="003300"/>
                          </a:solidFill>
                          <a:effectLst/>
                          <a:latin typeface="Arial" charset="0"/>
                        </a:rPr>
                        <a:t> </a:t>
                      </a:r>
                      <a:br>
                        <a:rPr kumimoji="0" lang="en-GB" sz="1600" b="0" i="0" u="none" strike="noStrike" cap="none" normalizeH="0" baseline="0" dirty="0" smtClean="0">
                          <a:ln>
                            <a:noFill/>
                          </a:ln>
                          <a:solidFill>
                            <a:srgbClr val="003300"/>
                          </a:solidFill>
                          <a:effectLst/>
                          <a:latin typeface="Arial" charset="0"/>
                        </a:rPr>
                      </a:br>
                      <a:r>
                        <a:rPr kumimoji="0" lang="en-GB" sz="1600" b="0" i="0" u="none" strike="noStrike" cap="none" normalizeH="0" baseline="0" dirty="0" smtClean="0">
                          <a:ln>
                            <a:noFill/>
                          </a:ln>
                          <a:solidFill>
                            <a:srgbClr val="003300"/>
                          </a:solidFill>
                          <a:effectLst/>
                          <a:latin typeface="Arial" charset="0"/>
                          <a:hlinkClick r:id="rId5"/>
                        </a:rPr>
                        <a:t>MDM hub</a:t>
                      </a:r>
                      <a:endParaRPr kumimoji="0" lang="en-GB" sz="1600" b="0" i="0" u="none" strike="noStrike" cap="none" normalizeH="0" baseline="0" dirty="0" smtClean="0">
                        <a:ln>
                          <a:noFill/>
                        </a:ln>
                        <a:solidFill>
                          <a:srgbClr val="003300"/>
                        </a:solidFill>
                        <a:effectLst/>
                        <a:latin typeface="Arial" charset="0"/>
                      </a:endParaRP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GB" sz="1600" b="0" i="0" u="none" strike="noStrike" cap="none" normalizeH="0" baseline="0" dirty="0" smtClean="0">
                          <a:ln>
                            <a:noFill/>
                          </a:ln>
                          <a:solidFill>
                            <a:srgbClr val="003300"/>
                          </a:solidFill>
                          <a:effectLst/>
                          <a:latin typeface="Arial" charset="0"/>
                          <a:hlinkClick r:id="rId5"/>
                        </a:rPr>
                        <a:t>Business Data Director</a:t>
                      </a:r>
                      <a:endParaRPr kumimoji="0" lang="en-US" sz="1400" b="0" i="0" u="none" strike="noStrike" cap="none" normalizeH="0" baseline="0" dirty="0" smtClean="0">
                        <a:ln>
                          <a:noFill/>
                        </a:ln>
                        <a:solidFill>
                          <a:srgbClr val="003300"/>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GB" sz="1400" b="0" i="0" u="none" strike="noStrike" cap="none" normalizeH="0" baseline="0" dirty="0" smtClean="0">
                          <a:ln>
                            <a:noFill/>
                          </a:ln>
                          <a:solidFill>
                            <a:srgbClr val="003300"/>
                          </a:solidFill>
                          <a:effectLst/>
                          <a:latin typeface="Arial" charset="0"/>
                        </a:rPr>
                        <a:t>4 day MDM Multidomain edition</a:t>
                      </a: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GB" sz="1400" b="0" i="0" u="none" strike="noStrike" cap="none" normalizeH="0" baseline="0" dirty="0" smtClean="0">
                          <a:ln>
                            <a:noFill/>
                          </a:ln>
                          <a:solidFill>
                            <a:srgbClr val="003300"/>
                          </a:solidFill>
                          <a:effectLst/>
                          <a:latin typeface="Arial" charset="0"/>
                        </a:rPr>
                        <a:t>3 day for SIF</a:t>
                      </a:r>
                      <a:br>
                        <a:rPr kumimoji="0" lang="en-GB" sz="1400" b="0" i="0" u="none" strike="noStrike" cap="none" normalizeH="0" baseline="0" dirty="0" smtClean="0">
                          <a:ln>
                            <a:noFill/>
                          </a:ln>
                          <a:solidFill>
                            <a:srgbClr val="003300"/>
                          </a:solidFill>
                          <a:effectLst/>
                          <a:latin typeface="Arial" charset="0"/>
                        </a:rPr>
                      </a:br>
                      <a:r>
                        <a:rPr kumimoji="0" lang="en-GB" sz="1400" b="0" i="0" u="none" strike="noStrike" cap="none" normalizeH="0" baseline="0" dirty="0" smtClean="0">
                          <a:ln>
                            <a:noFill/>
                          </a:ln>
                          <a:solidFill>
                            <a:srgbClr val="003300"/>
                          </a:solidFill>
                          <a:effectLst/>
                          <a:latin typeface="Arial" charset="0"/>
                        </a:rPr>
                        <a:t>1 day IDD for Business Users</a:t>
                      </a: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GB" sz="1400" b="0" i="0" u="none" strike="noStrike" cap="none" normalizeH="0" baseline="0" dirty="0" smtClean="0">
                          <a:ln>
                            <a:noFill/>
                          </a:ln>
                          <a:solidFill>
                            <a:srgbClr val="003300"/>
                          </a:solidFill>
                          <a:effectLst/>
                          <a:latin typeface="Arial" charset="0"/>
                        </a:rPr>
                        <a:t>3 day Configuring IDD</a:t>
                      </a: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GB" sz="1400" b="0" i="0" u="none" strike="noStrike" cap="none" normalizeH="0" baseline="0" dirty="0" smtClean="0">
                          <a:ln>
                            <a:noFill/>
                          </a:ln>
                          <a:solidFill>
                            <a:srgbClr val="003300"/>
                          </a:solidFill>
                          <a:effectLst/>
                          <a:latin typeface="Arial" charset="0"/>
                        </a:rPr>
                        <a:t>2 week IPS lead boot camp</a:t>
                      </a:r>
                    </a:p>
                    <a:p>
                      <a:endParaRPr kumimoji="0" lang="en-GB" sz="1400" b="0" i="0" u="none" strike="noStrike" cap="none" normalizeH="0" baseline="0" dirty="0" smtClean="0">
                        <a:ln>
                          <a:noFill/>
                        </a:ln>
                        <a:solidFill>
                          <a:srgbClr val="003300"/>
                        </a:solidFill>
                        <a:effectLst/>
                        <a:latin typeface="Arial" charset="0"/>
                        <a:hlinkClick r:id="rId6"/>
                      </a:endParaRPr>
                    </a:p>
                    <a:p>
                      <a:endParaRPr kumimoji="0" lang="en-GB" sz="1400" b="0" i="0" u="none" strike="noStrike" cap="none" normalizeH="0" baseline="0" dirty="0" smtClean="0">
                        <a:ln>
                          <a:noFill/>
                        </a:ln>
                        <a:solidFill>
                          <a:srgbClr val="003300"/>
                        </a:solidFill>
                        <a:effectLst/>
                        <a:latin typeface="Arial" charset="0"/>
                        <a:hlinkClick r:id="rId6"/>
                      </a:endParaRPr>
                    </a:p>
                    <a:p>
                      <a:endParaRPr kumimoji="0" lang="en-GB" sz="1400" b="0" i="0" u="none" strike="noStrike" cap="none" normalizeH="0" baseline="0" dirty="0" smtClean="0">
                        <a:ln>
                          <a:noFill/>
                        </a:ln>
                        <a:solidFill>
                          <a:srgbClr val="003300"/>
                        </a:solidFill>
                        <a:effectLst/>
                        <a:latin typeface="Arial" charset="0"/>
                        <a:hlinkClick r:id="rId6"/>
                      </a:endParaRPr>
                    </a:p>
                    <a:p>
                      <a:endParaRPr kumimoji="0" lang="en-GB" sz="1400" b="0" i="0" u="none" strike="noStrike" cap="none" normalizeH="0" baseline="0" dirty="0" smtClean="0">
                        <a:ln>
                          <a:noFill/>
                        </a:ln>
                        <a:solidFill>
                          <a:srgbClr val="003300"/>
                        </a:solidFill>
                        <a:effectLst/>
                        <a:latin typeface="Arial" charset="0"/>
                        <a:hlinkClick r:id="rId6"/>
                      </a:endParaRPr>
                    </a:p>
                    <a:p>
                      <a:r>
                        <a:rPr kumimoji="0" lang="en-GB" sz="1400" b="0" i="0" u="none" strike="noStrike" cap="none" normalizeH="0" baseline="0" dirty="0" smtClean="0">
                          <a:ln>
                            <a:noFill/>
                          </a:ln>
                          <a:solidFill>
                            <a:srgbClr val="003300"/>
                          </a:solidFill>
                          <a:effectLst/>
                          <a:latin typeface="Arial" charset="0"/>
                          <a:hlinkClick r:id="rId6"/>
                        </a:rPr>
                        <a:t/>
                      </a:r>
                      <a:br>
                        <a:rPr kumimoji="0" lang="en-GB" sz="1400" b="0" i="0" u="none" strike="noStrike" cap="none" normalizeH="0" baseline="0" dirty="0" smtClean="0">
                          <a:ln>
                            <a:noFill/>
                          </a:ln>
                          <a:solidFill>
                            <a:srgbClr val="003300"/>
                          </a:solidFill>
                          <a:effectLst/>
                          <a:latin typeface="Arial" charset="0"/>
                          <a:hlinkClick r:id="rId6"/>
                        </a:rPr>
                      </a:br>
                      <a:r>
                        <a:rPr kumimoji="0" lang="en-GB" sz="1400" b="0" i="0" u="none" strike="noStrike" cap="none" normalizeH="0" baseline="0" dirty="0" smtClean="0">
                          <a:ln>
                            <a:noFill/>
                          </a:ln>
                          <a:solidFill>
                            <a:srgbClr val="003300"/>
                          </a:solidFill>
                          <a:effectLst/>
                          <a:latin typeface="Arial" charset="0"/>
                          <a:hlinkClick r:id="rId7"/>
                        </a:rPr>
                        <a:t>Register &gt;&gt;</a:t>
                      </a:r>
                      <a:r>
                        <a:rPr kumimoji="0" lang="en-GB" sz="1400" b="0" i="0" u="none" strike="noStrike" cap="none" normalizeH="0" baseline="0" dirty="0" smtClean="0">
                          <a:ln>
                            <a:noFill/>
                          </a:ln>
                          <a:solidFill>
                            <a:srgbClr val="003300"/>
                          </a:solidFill>
                          <a:effectLst/>
                          <a:latin typeface="Arial" charset="0"/>
                          <a:hlinkClick r:id="rId6"/>
                        </a:rPr>
                        <a:t/>
                      </a:r>
                      <a:br>
                        <a:rPr kumimoji="0" lang="en-GB" sz="1400" b="0" i="0" u="none" strike="noStrike" cap="none" normalizeH="0" baseline="0" dirty="0" smtClean="0">
                          <a:ln>
                            <a:noFill/>
                          </a:ln>
                          <a:solidFill>
                            <a:srgbClr val="003300"/>
                          </a:solidFill>
                          <a:effectLst/>
                          <a:latin typeface="Arial" charset="0"/>
                          <a:hlinkClick r:id="rId6"/>
                        </a:rPr>
                      </a:br>
                      <a:r>
                        <a:rPr kumimoji="0" lang="en-GB" sz="1400" b="0" i="0" u="none" strike="noStrike" cap="none" normalizeH="0" baseline="0" dirty="0" smtClean="0">
                          <a:ln>
                            <a:noFill/>
                          </a:ln>
                          <a:solidFill>
                            <a:srgbClr val="003300"/>
                          </a:solidFill>
                          <a:effectLst/>
                          <a:latin typeface="Arial" charset="0"/>
                          <a:hlinkClick r:id="rId6"/>
                        </a:rPr>
                        <a:t/>
                      </a:r>
                      <a:br>
                        <a:rPr kumimoji="0" lang="en-GB" sz="1400" b="0" i="0" u="none" strike="noStrike" cap="none" normalizeH="0" baseline="0" dirty="0" smtClean="0">
                          <a:ln>
                            <a:noFill/>
                          </a:ln>
                          <a:solidFill>
                            <a:srgbClr val="003300"/>
                          </a:solidFill>
                          <a:effectLst/>
                          <a:latin typeface="Arial" charset="0"/>
                          <a:hlinkClick r:id="rId6"/>
                        </a:rPr>
                      </a:br>
                      <a:r>
                        <a:rPr kumimoji="0" lang="en-GB" sz="1400" b="0" i="0" u="none" strike="noStrike" cap="none" normalizeH="0" baseline="0" dirty="0" smtClean="0">
                          <a:ln>
                            <a:noFill/>
                          </a:ln>
                          <a:solidFill>
                            <a:srgbClr val="003300"/>
                          </a:solidFill>
                          <a:effectLst/>
                          <a:latin typeface="Arial" charset="0"/>
                          <a:hlinkClick r:id="rId8"/>
                        </a:rPr>
                        <a:t>More info &gt;&gt;</a:t>
                      </a:r>
                      <a:endParaRPr kumimoji="0" lang="en-GB" sz="1400" b="0" i="0" u="none" strike="noStrike" cap="none" normalizeH="0" baseline="0" dirty="0" smtClean="0">
                        <a:ln>
                          <a:noFill/>
                        </a:ln>
                        <a:solidFill>
                          <a:srgbClr val="003300"/>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GB" sz="1600" b="1" i="0" u="none" strike="noStrike" cap="none" normalizeH="0" baseline="0" dirty="0" smtClean="0">
                          <a:ln>
                            <a:noFill/>
                          </a:ln>
                          <a:solidFill>
                            <a:srgbClr val="003300"/>
                          </a:solidFill>
                          <a:effectLst/>
                          <a:latin typeface="Arial" charset="0"/>
                        </a:rPr>
                        <a:t>Support</a:t>
                      </a: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Char char="•"/>
                        <a:tabLst/>
                      </a:pPr>
                      <a:r>
                        <a:rPr kumimoji="0" lang="en-GB" sz="1600" b="0" i="0" u="none" strike="noStrike" cap="none" normalizeH="0" baseline="0" dirty="0" smtClean="0">
                          <a:ln>
                            <a:noFill/>
                          </a:ln>
                          <a:solidFill>
                            <a:srgbClr val="003300"/>
                          </a:solidFill>
                          <a:effectLst/>
                          <a:latin typeface="Arial" charset="0"/>
                        </a:rPr>
                        <a:t> </a:t>
                      </a:r>
                      <a:r>
                        <a:rPr kumimoji="0" lang="en-GB" sz="1600" b="0" i="0" u="none" strike="noStrike" cap="none" normalizeH="0" baseline="0" dirty="0" smtClean="0">
                          <a:ln>
                            <a:noFill/>
                          </a:ln>
                          <a:solidFill>
                            <a:srgbClr val="003300"/>
                          </a:solidFill>
                          <a:effectLst/>
                          <a:latin typeface="Arial" charset="0"/>
                          <a:hlinkClick r:id="rId9"/>
                        </a:rPr>
                        <a:t>Log Support Request</a:t>
                      </a:r>
                      <a:endParaRPr kumimoji="0" lang="en-GB" sz="1600" b="0" i="0" u="none" strike="noStrike" cap="none" normalizeH="0" baseline="0" dirty="0" smtClean="0">
                        <a:ln>
                          <a:noFill/>
                        </a:ln>
                        <a:solidFill>
                          <a:srgbClr val="003300"/>
                        </a:solidFill>
                        <a:effectLst/>
                        <a:latin typeface="Arial" charset="0"/>
                      </a:endParaRP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Char char="•"/>
                        <a:tabLst/>
                      </a:pPr>
                      <a:r>
                        <a:rPr kumimoji="0" lang="en-GB" sz="1600" b="0" i="0" u="none" strike="noStrike" cap="none" normalizeH="0" baseline="0" dirty="0" smtClean="0">
                          <a:ln>
                            <a:noFill/>
                          </a:ln>
                          <a:solidFill>
                            <a:srgbClr val="003300"/>
                          </a:solidFill>
                          <a:effectLst/>
                          <a:latin typeface="Arial" charset="0"/>
                        </a:rPr>
                        <a:t> </a:t>
                      </a:r>
                      <a:r>
                        <a:rPr kumimoji="0" lang="en-GB" sz="1600" b="0" i="0" u="none" strike="noStrike" cap="none" normalizeH="0" baseline="0" dirty="0" smtClean="0">
                          <a:ln>
                            <a:noFill/>
                          </a:ln>
                          <a:solidFill>
                            <a:srgbClr val="003300"/>
                          </a:solidFill>
                          <a:effectLst/>
                          <a:latin typeface="Arial" charset="0"/>
                          <a:hlinkClick r:id="rId10"/>
                        </a:rPr>
                        <a:t>Documentation</a:t>
                      </a:r>
                      <a:endParaRPr kumimoji="0" lang="en-GB" sz="1600" b="0" i="0" u="none" strike="noStrike" cap="none" normalizeH="0" baseline="0" dirty="0" smtClean="0">
                        <a:ln>
                          <a:noFill/>
                        </a:ln>
                        <a:solidFill>
                          <a:srgbClr val="003300"/>
                        </a:solidFill>
                        <a:effectLst/>
                        <a:latin typeface="Arial" charset="0"/>
                      </a:endParaRP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Char char="•"/>
                        <a:tabLst/>
                      </a:pPr>
                      <a:r>
                        <a:rPr kumimoji="0" lang="en-GB" sz="1600" b="0" i="0" u="none" strike="noStrike" cap="none" normalizeH="0" baseline="0" dirty="0" smtClean="0">
                          <a:ln>
                            <a:noFill/>
                          </a:ln>
                          <a:solidFill>
                            <a:srgbClr val="003300"/>
                          </a:solidFill>
                          <a:effectLst/>
                          <a:latin typeface="Arial" charset="0"/>
                        </a:rPr>
                        <a:t> </a:t>
                      </a:r>
                      <a:r>
                        <a:rPr kumimoji="0" lang="en-GB" sz="1600" b="0" i="0" u="none" strike="noStrike" cap="none" normalizeH="0" baseline="0" dirty="0" smtClean="0">
                          <a:ln>
                            <a:noFill/>
                          </a:ln>
                          <a:solidFill>
                            <a:srgbClr val="003300"/>
                          </a:solidFill>
                          <a:effectLst/>
                          <a:latin typeface="Arial" charset="0"/>
                          <a:hlinkClick r:id="rId11"/>
                        </a:rPr>
                        <a:t>Knowledge Base </a:t>
                      </a:r>
                      <a:endParaRPr kumimoji="0" lang="en-GB" sz="1600" b="0" i="0" u="none" strike="noStrike" cap="none" normalizeH="0" baseline="0" dirty="0" smtClean="0">
                        <a:ln>
                          <a:noFill/>
                        </a:ln>
                        <a:solidFill>
                          <a:srgbClr val="003300"/>
                        </a:solidFill>
                        <a:effectLst/>
                        <a:latin typeface="Arial" charset="0"/>
                      </a:endParaRP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Char char="•"/>
                        <a:tabLst/>
                      </a:pPr>
                      <a:r>
                        <a:rPr kumimoji="0" lang="en-GB" sz="1600" b="0" i="0" u="none" strike="noStrike" cap="none" normalizeH="0" baseline="0" dirty="0" smtClean="0">
                          <a:ln>
                            <a:noFill/>
                          </a:ln>
                          <a:solidFill>
                            <a:srgbClr val="003300"/>
                          </a:solidFill>
                          <a:effectLst/>
                          <a:latin typeface="Arial" charset="0"/>
                        </a:rPr>
                        <a:t> </a:t>
                      </a:r>
                      <a:r>
                        <a:rPr kumimoji="0" lang="en-GB" sz="1600" b="0" i="0" u="none" strike="noStrike" cap="none" normalizeH="0" baseline="0" dirty="0" smtClean="0">
                          <a:ln>
                            <a:noFill/>
                          </a:ln>
                          <a:solidFill>
                            <a:srgbClr val="003300"/>
                          </a:solidFill>
                          <a:effectLst/>
                          <a:latin typeface="Arial" charset="0"/>
                          <a:hlinkClick r:id="rId12"/>
                        </a:rPr>
                        <a:t>How to Library</a:t>
                      </a:r>
                      <a:endParaRPr kumimoji="0" lang="en-GB" sz="1600" b="0" i="0" u="none" strike="noStrike" cap="none" normalizeH="0" baseline="0" dirty="0" smtClean="0">
                        <a:ln>
                          <a:noFill/>
                        </a:ln>
                        <a:solidFill>
                          <a:srgbClr val="003300"/>
                        </a:solidFill>
                        <a:effectLst/>
                        <a:latin typeface="Arial" charset="0"/>
                      </a:endParaRP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endParaRPr kumimoji="0" lang="en-GB" sz="1600" b="0" i="0" u="none" strike="noStrike" cap="none" normalizeH="0" baseline="0" dirty="0" smtClean="0">
                        <a:ln>
                          <a:noFill/>
                        </a:ln>
                        <a:solidFill>
                          <a:srgbClr val="003300"/>
                        </a:solidFill>
                        <a:effectLst/>
                        <a:latin typeface="Arial" charset="0"/>
                      </a:endParaRP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GB" sz="1600" b="1" i="0" u="none" strike="noStrike" cap="none" normalizeH="0" baseline="0" dirty="0" smtClean="0">
                          <a:ln>
                            <a:noFill/>
                          </a:ln>
                          <a:solidFill>
                            <a:srgbClr val="003300"/>
                          </a:solidFill>
                          <a:effectLst/>
                          <a:latin typeface="Arial" charset="0"/>
                        </a:rPr>
                        <a:t>Professional Services</a:t>
                      </a: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Char char="•"/>
                        <a:tabLst/>
                        <a:defRPr/>
                      </a:pPr>
                      <a:r>
                        <a:rPr kumimoji="0" lang="en-GB" sz="1600" b="0" i="0" u="none" strike="noStrike" cap="none" normalizeH="0" baseline="0" dirty="0" smtClean="0">
                          <a:ln>
                            <a:noFill/>
                          </a:ln>
                          <a:solidFill>
                            <a:srgbClr val="003300"/>
                          </a:solidFill>
                          <a:effectLst/>
                          <a:latin typeface="Arial" charset="0"/>
                        </a:rPr>
                        <a:t> IPS if required</a:t>
                      </a:r>
                      <a:br>
                        <a:rPr kumimoji="0" lang="en-GB" sz="1600" b="0" i="0" u="none" strike="noStrike" cap="none" normalizeH="0" baseline="0" dirty="0" smtClean="0">
                          <a:ln>
                            <a:noFill/>
                          </a:ln>
                          <a:solidFill>
                            <a:srgbClr val="003300"/>
                          </a:solidFill>
                          <a:effectLst/>
                          <a:latin typeface="Arial" charset="0"/>
                        </a:rPr>
                      </a:br>
                      <a:r>
                        <a:rPr kumimoji="0" lang="en-GB" sz="1600" b="0" i="0" u="none" strike="noStrike" cap="none" normalizeH="0" baseline="0" dirty="0" smtClean="0">
                          <a:ln>
                            <a:noFill/>
                          </a:ln>
                          <a:solidFill>
                            <a:srgbClr val="003300"/>
                          </a:solidFill>
                          <a:effectLst/>
                          <a:latin typeface="Arial" charset="0"/>
                          <a:hlinkClick r:id="rId13"/>
                        </a:rPr>
                        <a:t>Email IPS </a:t>
                      </a:r>
                      <a:r>
                        <a:rPr kumimoji="0" lang="en-GB" sz="1600" b="0" i="0" u="none" strike="noStrike" cap="none" normalizeH="0" baseline="0" dirty="0" smtClean="0">
                          <a:ln>
                            <a:noFill/>
                          </a:ln>
                          <a:solidFill>
                            <a:srgbClr val="003300"/>
                          </a:solidFill>
                          <a:effectLst/>
                          <a:latin typeface="Arial" charset="0"/>
                        </a:rPr>
                        <a:t>for ramping</a:t>
                      </a:r>
                      <a:endParaRPr kumimoji="0" lang="en-US" sz="1600" b="1" i="0" u="none" strike="noStrike" cap="none" normalizeH="0" baseline="0" dirty="0" smtClean="0">
                        <a:ln>
                          <a:noFill/>
                        </a:ln>
                        <a:solidFill>
                          <a:srgbClr val="003300"/>
                        </a:solidFill>
                        <a:effectLst/>
                        <a:latin typeface="Arial" charset="0"/>
                      </a:endParaRP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endParaRPr kumimoji="0" lang="en-US" sz="1600" b="1" i="0" u="none" strike="noStrike" cap="none" normalizeH="0" baseline="0" dirty="0" smtClean="0">
                        <a:ln>
                          <a:noFill/>
                        </a:ln>
                        <a:solidFill>
                          <a:srgbClr val="003300"/>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4786">
                <a:tc gridSpan="3">
                  <a:txBody>
                    <a:bodyPr/>
                    <a:lstStyle/>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GB" sz="1300" b="1" i="0" u="none" strike="noStrike" cap="none" normalizeH="0" baseline="0" dirty="0" smtClean="0">
                          <a:ln>
                            <a:noFill/>
                          </a:ln>
                          <a:solidFill>
                            <a:srgbClr val="003300"/>
                          </a:solidFill>
                          <a:effectLst/>
                          <a:latin typeface="Arial" charset="0"/>
                        </a:rPr>
                        <a:t>DELIVERY</a:t>
                      </a:r>
                      <a:endParaRPr kumimoji="0" lang="en-US" sz="1300" b="1" i="0" u="none" strike="noStrike" cap="none" normalizeH="0" baseline="0" dirty="0" smtClean="0">
                        <a:ln>
                          <a:noFill/>
                        </a:ln>
                        <a:solidFill>
                          <a:srgbClr val="003300"/>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9D9D9"/>
                    </a:solidFill>
                  </a:tcPr>
                </a:tc>
                <a:tc hMerge="1">
                  <a:txBody>
                    <a:bodyPr/>
                    <a:lstStyle/>
                    <a:p>
                      <a:endParaRPr lang="en-US"/>
                    </a:p>
                  </a:txBody>
                  <a:tcPr/>
                </a:tc>
                <a:tc hMerge="1">
                  <a:txBody>
                    <a:bodyPr/>
                    <a:lstStyle/>
                    <a:p>
                      <a:endParaRPr lang="en-US"/>
                    </a:p>
                  </a:txBody>
                  <a:tcPr/>
                </a:tc>
              </a:tr>
              <a:tr h="1059678">
                <a:tc>
                  <a:txBody>
                    <a:bodyPr/>
                    <a:lstStyle/>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US" sz="1400" b="0" i="0" u="none" strike="noStrike" cap="none" normalizeH="0" baseline="0" dirty="0" smtClean="0">
                          <a:ln>
                            <a:noFill/>
                          </a:ln>
                          <a:solidFill>
                            <a:srgbClr val="003300"/>
                          </a:solidFill>
                          <a:effectLst/>
                          <a:latin typeface="Arial" charset="0"/>
                          <a:hlinkClick r:id="rId14"/>
                        </a:rPr>
                        <a:t>beINFORMed &gt;&gt;</a:t>
                      </a:r>
                      <a:endParaRPr kumimoji="0" lang="en-US" sz="1400" b="0" i="0" u="none" strike="noStrike" cap="none" normalizeH="0" baseline="0" dirty="0" smtClean="0">
                        <a:ln>
                          <a:noFill/>
                        </a:ln>
                        <a:solidFill>
                          <a:srgbClr val="003300"/>
                        </a:solidFill>
                        <a:effectLst/>
                        <a:latin typeface="Arial" charset="0"/>
                      </a:endParaRP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US" sz="1400" b="0" i="0" u="none" strike="noStrike" cap="none" normalizeH="0" baseline="0" dirty="0" smtClean="0">
                          <a:ln>
                            <a:noFill/>
                          </a:ln>
                          <a:solidFill>
                            <a:srgbClr val="003300"/>
                          </a:solidFill>
                          <a:effectLst/>
                          <a:latin typeface="Arial" charset="0"/>
                        </a:rPr>
                        <a:t>Login Required</a:t>
                      </a: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US" sz="1400" b="0" i="0" u="none" strike="noStrike" cap="none" normalizeH="0" baseline="0" dirty="0" smtClean="0">
                          <a:ln>
                            <a:noFill/>
                          </a:ln>
                          <a:solidFill>
                            <a:srgbClr val="003300"/>
                          </a:solidFill>
                          <a:effectLst/>
                          <a:latin typeface="Arial" charset="0"/>
                          <a:hlinkClick r:id="rId15"/>
                        </a:rPr>
                        <a:t>New Users &gt;&gt;</a:t>
                      </a:r>
                      <a:endParaRPr kumimoji="0" lang="en-US" sz="1400" b="0" i="0" u="none" strike="noStrike" cap="none" normalizeH="0" baseline="0" dirty="0" smtClean="0">
                        <a:ln>
                          <a:noFill/>
                        </a:ln>
                        <a:solidFill>
                          <a:srgbClr val="003300"/>
                        </a:solidFill>
                        <a:effectLst/>
                        <a:latin typeface="Arial" charset="0"/>
                      </a:endParaRP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endParaRPr kumimoji="0" lang="en-US" sz="1400" b="0" i="0" u="none" strike="noStrike" cap="none" normalizeH="0" baseline="0" dirty="0" smtClean="0">
                        <a:ln>
                          <a:noFill/>
                        </a:ln>
                        <a:solidFill>
                          <a:srgbClr val="003300"/>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US" sz="1400" b="0" i="0" u="none" strike="noStrike" cap="none" normalizeH="0" baseline="0" dirty="0" smtClean="0">
                          <a:ln>
                            <a:noFill/>
                          </a:ln>
                          <a:solidFill>
                            <a:srgbClr val="003300"/>
                          </a:solidFill>
                          <a:effectLst/>
                          <a:latin typeface="Arial" charset="0"/>
                        </a:rPr>
                        <a:t>Virtual Academy</a:t>
                      </a: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GB" sz="1400" b="0" i="0" u="none" strike="noStrike" cap="none" normalizeH="0" baseline="0" dirty="0" smtClean="0">
                          <a:ln>
                            <a:noFill/>
                          </a:ln>
                          <a:solidFill>
                            <a:srgbClr val="003300"/>
                          </a:solidFill>
                          <a:effectLst/>
                          <a:latin typeface="Arial" charset="0"/>
                        </a:rPr>
                        <a:t>On-Site</a:t>
                      </a: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GB" sz="1400" b="0" i="0" u="none" strike="noStrike" cap="none" normalizeH="0" baseline="0" dirty="0" smtClean="0">
                          <a:ln>
                            <a:noFill/>
                          </a:ln>
                          <a:solidFill>
                            <a:srgbClr val="003300"/>
                          </a:solidFill>
                          <a:effectLst/>
                          <a:latin typeface="Arial" charset="0"/>
                        </a:rPr>
                        <a:t>Public courses</a:t>
                      </a:r>
                      <a:endParaRPr kumimoji="0" lang="en-US" sz="1400" b="0" i="0" u="none" strike="noStrike" cap="none" normalizeH="0" baseline="0" dirty="0" smtClean="0">
                        <a:ln>
                          <a:noFill/>
                        </a:ln>
                        <a:solidFill>
                          <a:srgbClr val="003300"/>
                        </a:solidFill>
                        <a:effectLst/>
                        <a:latin typeface="Arial" charset="0"/>
                      </a:endParaRP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endParaRPr kumimoji="0" lang="en-US" sz="1400" b="0" i="0" u="none" strike="noStrike" cap="none" normalizeH="0" baseline="0" dirty="0" smtClean="0">
                        <a:ln>
                          <a:noFill/>
                        </a:ln>
                        <a:solidFill>
                          <a:srgbClr val="003300"/>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r>
                        <a:rPr kumimoji="0" lang="en-GB" sz="1400" b="0" i="0" u="none" strike="noStrike" cap="none" normalizeH="0" baseline="0" dirty="0" smtClean="0">
                          <a:ln>
                            <a:noFill/>
                          </a:ln>
                          <a:solidFill>
                            <a:srgbClr val="003300"/>
                          </a:solidFill>
                          <a:effectLst/>
                          <a:latin typeface="Arial" charset="0"/>
                          <a:hlinkClick r:id="rId16"/>
                        </a:rPr>
                        <a:t>Myinformatica &gt;&gt;</a:t>
                      </a:r>
                      <a:r>
                        <a:rPr kumimoji="0" lang="en-GB" sz="1400" b="0" i="0" u="none" strike="noStrike" cap="none" normalizeH="0" baseline="0" dirty="0" smtClean="0">
                          <a:ln>
                            <a:noFill/>
                          </a:ln>
                          <a:solidFill>
                            <a:srgbClr val="003300"/>
                          </a:solidFill>
                          <a:effectLst/>
                          <a:latin typeface="Arial" charset="0"/>
                        </a:rPr>
                        <a:t/>
                      </a:r>
                      <a:br>
                        <a:rPr kumimoji="0" lang="en-GB" sz="1400" b="0" i="0" u="none" strike="noStrike" cap="none" normalizeH="0" baseline="0" dirty="0" smtClean="0">
                          <a:ln>
                            <a:noFill/>
                          </a:ln>
                          <a:solidFill>
                            <a:srgbClr val="003300"/>
                          </a:solidFill>
                          <a:effectLst/>
                          <a:latin typeface="Arial" charset="0"/>
                        </a:rPr>
                      </a:br>
                      <a:r>
                        <a:rPr kumimoji="0" lang="en-GB" sz="1400" b="0" i="0" u="none" strike="noStrike" cap="none" normalizeH="0" baseline="0" dirty="0" smtClean="0">
                          <a:ln>
                            <a:noFill/>
                          </a:ln>
                          <a:solidFill>
                            <a:srgbClr val="003300"/>
                          </a:solidFill>
                          <a:effectLst/>
                          <a:latin typeface="Arial" charset="0"/>
                        </a:rPr>
                        <a:t>Login Required</a:t>
                      </a:r>
                      <a:br>
                        <a:rPr kumimoji="0" lang="en-GB" sz="1400" b="0" i="0" u="none" strike="noStrike" cap="none" normalizeH="0" baseline="0" dirty="0" smtClean="0">
                          <a:ln>
                            <a:noFill/>
                          </a:ln>
                          <a:solidFill>
                            <a:srgbClr val="003300"/>
                          </a:solidFill>
                          <a:effectLst/>
                          <a:latin typeface="Arial" charset="0"/>
                        </a:rPr>
                      </a:br>
                      <a:r>
                        <a:rPr kumimoji="0" lang="en-GB" sz="1400" b="0" i="0" u="none" strike="noStrike" cap="none" normalizeH="0" baseline="0" dirty="0" smtClean="0">
                          <a:ln>
                            <a:noFill/>
                          </a:ln>
                          <a:solidFill>
                            <a:srgbClr val="003300"/>
                          </a:solidFill>
                          <a:effectLst/>
                          <a:latin typeface="Arial" charset="0"/>
                          <a:hlinkClick r:id="rId17"/>
                        </a:rPr>
                        <a:t>New Users &gt;&gt;</a:t>
                      </a:r>
                      <a:endParaRPr kumimoji="0" lang="en-GB" sz="1400" b="0" i="0" u="none" strike="noStrike" cap="none" normalizeH="0" baseline="0" dirty="0" smtClean="0">
                        <a:ln>
                          <a:noFill/>
                        </a:ln>
                        <a:solidFill>
                          <a:srgbClr val="003300"/>
                        </a:solidFill>
                        <a:effectLst/>
                        <a:latin typeface="Arial" charset="0"/>
                      </a:endParaRPr>
                    </a:p>
                    <a:p>
                      <a:pPr marL="0" marR="0" lvl="0" indent="0" algn="l" defTabSz="914400" rtl="0" eaLnBrk="1" fontAlgn="base" latinLnBrk="0" hangingPunct="1">
                        <a:lnSpc>
                          <a:spcPct val="100000"/>
                        </a:lnSpc>
                        <a:spcBef>
                          <a:spcPct val="0"/>
                        </a:spcBef>
                        <a:spcAft>
                          <a:spcPct val="15000"/>
                        </a:spcAft>
                        <a:buClr>
                          <a:schemeClr val="tx1"/>
                        </a:buClr>
                        <a:buSzTx/>
                        <a:buFont typeface="Times" pitchFamily="18" charset="0"/>
                        <a:buNone/>
                        <a:tabLst/>
                      </a:pPr>
                      <a:endParaRPr kumimoji="0" lang="en-US" sz="1400" b="0" i="0" u="none" strike="noStrike" cap="none" normalizeH="0" baseline="0" dirty="0" smtClean="0">
                        <a:ln>
                          <a:noFill/>
                        </a:ln>
                        <a:solidFill>
                          <a:srgbClr val="003300"/>
                        </a:solidFill>
                        <a:effectLst/>
                        <a:latin typeface="Arial"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val="235784871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bwMode="auto">
          <a:xfrm>
            <a:off x="276498" y="4838633"/>
            <a:ext cx="8382000" cy="476726"/>
          </a:xfrm>
          <a:prstGeom prst="roundRect">
            <a:avLst/>
          </a:prstGeom>
          <a:solidFill>
            <a:schemeClr val="accent1">
              <a:lumMod val="20000"/>
              <a:lumOff val="80000"/>
            </a:schemeClr>
          </a:solidFill>
          <a:ln w="9525" cap="flat" cmpd="sng" algn="ctr">
            <a:noFill/>
            <a:prstDash val="solid"/>
            <a:round/>
            <a:headEnd type="none" w="med" len="med"/>
            <a:tailEnd type="triangle" w="med" len="med"/>
          </a:ln>
          <a:effectLst/>
        </p:spPr>
        <p:txBody>
          <a:bodyPr wrap="square" anchor="ctr">
            <a:spAutoFit/>
          </a:bodyPr>
          <a:lstStyle/>
          <a:p>
            <a:pPr algn="ctr">
              <a:defRPr/>
            </a:pPr>
            <a:endParaRPr lang="en-US" dirty="0">
              <a:cs typeface="+mn-cs"/>
            </a:endParaRPr>
          </a:p>
        </p:txBody>
      </p:sp>
      <p:sp>
        <p:nvSpPr>
          <p:cNvPr id="2" name="Title 1"/>
          <p:cNvSpPr>
            <a:spLocks noGrp="1"/>
          </p:cNvSpPr>
          <p:nvPr>
            <p:ph type="title"/>
          </p:nvPr>
        </p:nvSpPr>
        <p:spPr>
          <a:xfrm>
            <a:off x="202131" y="196850"/>
            <a:ext cx="8656119" cy="868363"/>
          </a:xfrm>
        </p:spPr>
        <p:txBody>
          <a:bodyPr/>
          <a:lstStyle/>
          <a:p>
            <a:r>
              <a:rPr lang="en-GB" dirty="0" smtClean="0"/>
              <a:t>Agenda</a:t>
            </a:r>
            <a:endParaRPr lang="en-US" dirty="0"/>
          </a:p>
        </p:txBody>
      </p:sp>
      <p:sp>
        <p:nvSpPr>
          <p:cNvPr id="3" name="Content Placeholder 2"/>
          <p:cNvSpPr>
            <a:spLocks noGrp="1"/>
          </p:cNvSpPr>
          <p:nvPr>
            <p:ph idx="1"/>
          </p:nvPr>
        </p:nvSpPr>
        <p:spPr>
          <a:xfrm>
            <a:off x="370757" y="1220369"/>
            <a:ext cx="7847957" cy="4217904"/>
          </a:xfrm>
        </p:spPr>
        <p:txBody>
          <a:bodyPr/>
          <a:lstStyle/>
          <a:p>
            <a:r>
              <a:rPr lang="en-IE" sz="2400" dirty="0" smtClean="0"/>
              <a:t>Introduction</a:t>
            </a:r>
          </a:p>
          <a:p>
            <a:r>
              <a:rPr lang="en-IE" sz="2400" dirty="0" smtClean="0"/>
              <a:t>MDM Partner Offering</a:t>
            </a:r>
          </a:p>
          <a:p>
            <a:r>
              <a:rPr lang="en-IE" sz="2400" dirty="0" smtClean="0"/>
              <a:t>MDM Features</a:t>
            </a:r>
          </a:p>
          <a:p>
            <a:r>
              <a:rPr lang="en-IE" sz="2400" dirty="0" smtClean="0"/>
              <a:t>Reference Data Management Accelerator</a:t>
            </a:r>
          </a:p>
          <a:p>
            <a:r>
              <a:rPr lang="en-IE" sz="2400" dirty="0" smtClean="0"/>
              <a:t>Competitive Intelligence</a:t>
            </a:r>
          </a:p>
          <a:p>
            <a:r>
              <a:rPr lang="en-IE" sz="2400" dirty="0" smtClean="0"/>
              <a:t>Enablement</a:t>
            </a:r>
            <a:endParaRPr lang="en-IE" sz="2400" dirty="0"/>
          </a:p>
          <a:p>
            <a:r>
              <a:rPr lang="en-IE" sz="2400" dirty="0" smtClean="0"/>
              <a:t>Summary</a:t>
            </a:r>
          </a:p>
          <a:p>
            <a:endParaRPr lang="en-US" sz="2400" dirty="0"/>
          </a:p>
        </p:txBody>
      </p:sp>
    </p:spTree>
    <p:extLst>
      <p:ext uri="{BB962C8B-B14F-4D97-AF65-F5344CB8AC3E}">
        <p14:creationId xmlns:p14="http://schemas.microsoft.com/office/powerpoint/2010/main" val="21725089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Rectangle 148"/>
          <p:cNvSpPr/>
          <p:nvPr/>
        </p:nvSpPr>
        <p:spPr bwMode="auto">
          <a:xfrm>
            <a:off x="0" y="0"/>
            <a:ext cx="9144000" cy="736600"/>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wrap="none" anchor="ctr">
            <a:spAutoFit/>
          </a:bodyPr>
          <a:lstStyle/>
          <a:p>
            <a:pPr algn="ctr">
              <a:defRPr/>
            </a:pPr>
            <a:endParaRPr lang="en-US" dirty="0">
              <a:latin typeface="Arial" charset="0"/>
              <a:cs typeface="+mn-cs"/>
            </a:endParaRPr>
          </a:p>
        </p:txBody>
      </p:sp>
      <p:sp>
        <p:nvSpPr>
          <p:cNvPr id="18435" name="Rectangle 4"/>
          <p:cNvSpPr>
            <a:spLocks noChangeArrowheads="1"/>
          </p:cNvSpPr>
          <p:nvPr/>
        </p:nvSpPr>
        <p:spPr bwMode="auto">
          <a:xfrm>
            <a:off x="30162" y="741363"/>
            <a:ext cx="2085665" cy="4410075"/>
          </a:xfrm>
          <a:prstGeom prst="rect">
            <a:avLst/>
          </a:prstGeom>
          <a:gradFill rotWithShape="0">
            <a:gsLst>
              <a:gs pos="0">
                <a:srgbClr val="EEE5C9"/>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lgn="ctr"/>
            <a:endParaRPr lang="en-US" dirty="0"/>
          </a:p>
        </p:txBody>
      </p:sp>
      <p:sp>
        <p:nvSpPr>
          <p:cNvPr id="71" name="Rectangle 70"/>
          <p:cNvSpPr/>
          <p:nvPr/>
        </p:nvSpPr>
        <p:spPr>
          <a:xfrm>
            <a:off x="2115828" y="773194"/>
            <a:ext cx="398772" cy="532280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en-GB" dirty="0"/>
              <a:t>PowerCenter / PowerExchange</a:t>
            </a:r>
            <a:endParaRPr lang="en-US" dirty="0"/>
          </a:p>
        </p:txBody>
      </p:sp>
      <p:sp>
        <p:nvSpPr>
          <p:cNvPr id="78" name="Rectangle 77"/>
          <p:cNvSpPr/>
          <p:nvPr/>
        </p:nvSpPr>
        <p:spPr>
          <a:xfrm>
            <a:off x="2673350" y="1860550"/>
            <a:ext cx="1770063" cy="58102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dirty="0"/>
              <a:t>Data Quality</a:t>
            </a:r>
            <a:endParaRPr lang="en-US" sz="1400" dirty="0"/>
          </a:p>
        </p:txBody>
      </p:sp>
      <p:pic>
        <p:nvPicPr>
          <p:cNvPr id="1843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0700" y="3919538"/>
            <a:ext cx="857250" cy="87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Rectangle 42"/>
          <p:cNvSpPr/>
          <p:nvPr/>
        </p:nvSpPr>
        <p:spPr>
          <a:xfrm>
            <a:off x="765175" y="5891213"/>
            <a:ext cx="184150" cy="522287"/>
          </a:xfrm>
          <a:prstGeom prst="rect">
            <a:avLst/>
          </a:prstGeom>
          <a:noFill/>
        </p:spPr>
        <p:txBody>
          <a:bodyPr wrap="none">
            <a:spAutoFit/>
          </a:bodyPr>
          <a:lstStyle/>
          <a:p>
            <a:pPr algn="ctr">
              <a:defRPr/>
            </a:pPr>
            <a:endParaRPr lang="en-US" sz="28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latin typeface="Arial" charset="0"/>
              <a:cs typeface="+mn-cs"/>
            </a:endParaRPr>
          </a:p>
        </p:txBody>
      </p:sp>
      <p:pic>
        <p:nvPicPr>
          <p:cNvPr id="18440" name="Picture 17"/>
          <p:cNvPicPr>
            <a:picLocks noChangeAspect="1" noChangeArrowheads="1"/>
          </p:cNvPicPr>
          <p:nvPr/>
        </p:nvPicPr>
        <p:blipFill>
          <a:blip r:embed="rId4">
            <a:extLst>
              <a:ext uri="{28A0092B-C50C-407E-A947-70E740481C1C}">
                <a14:useLocalDpi xmlns:a14="http://schemas.microsoft.com/office/drawing/2010/main" val="0"/>
              </a:ext>
            </a:extLst>
          </a:blip>
          <a:srcRect l="1190" t="53212" b="13635"/>
          <a:stretch>
            <a:fillRect/>
          </a:stretch>
        </p:blipFill>
        <p:spPr bwMode="gray">
          <a:xfrm>
            <a:off x="2600325" y="747713"/>
            <a:ext cx="1069975" cy="812800"/>
          </a:xfrm>
          <a:prstGeom prst="rect">
            <a:avLst/>
          </a:prstGeom>
          <a:noFill/>
          <a:ln>
            <a:noFill/>
          </a:ln>
          <a:effectLst>
            <a:outerShdw dist="99190" dir="3011666" algn="ctr" rotWithShape="0">
              <a:schemeClr val="bg2"/>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8441"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163" y="4025900"/>
            <a:ext cx="4286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2" name="TextBox 64"/>
          <p:cNvSpPr txBox="1">
            <a:spLocks noChangeArrowheads="1"/>
          </p:cNvSpPr>
          <p:nvPr/>
        </p:nvSpPr>
        <p:spPr bwMode="auto">
          <a:xfrm>
            <a:off x="0" y="4548188"/>
            <a:ext cx="6000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Arial" pitchFamily="34" charset="0"/>
                <a:cs typeface="Arial" pitchFamily="34" charset="0"/>
              </a:defRPr>
            </a:lvl1pPr>
            <a:lvl2pPr marL="742950" indent="-285750" eaLnBrk="0" hangingPunct="0">
              <a:defRPr sz="2200">
                <a:solidFill>
                  <a:schemeClr val="tx1"/>
                </a:solidFill>
                <a:latin typeface="Arial" pitchFamily="34" charset="0"/>
                <a:cs typeface="Arial" pitchFamily="34" charset="0"/>
              </a:defRPr>
            </a:lvl2pPr>
            <a:lvl3pPr marL="1143000" indent="-228600" eaLnBrk="0" hangingPunct="0">
              <a:defRPr sz="2200">
                <a:solidFill>
                  <a:schemeClr val="tx1"/>
                </a:solidFill>
                <a:latin typeface="Arial" pitchFamily="34" charset="0"/>
                <a:cs typeface="Arial" pitchFamily="34" charset="0"/>
              </a:defRPr>
            </a:lvl3pPr>
            <a:lvl4pPr marL="1600200" indent="-228600" eaLnBrk="0" hangingPunct="0">
              <a:defRPr sz="2200">
                <a:solidFill>
                  <a:schemeClr val="tx1"/>
                </a:solidFill>
                <a:latin typeface="Arial" pitchFamily="34" charset="0"/>
                <a:cs typeface="Arial" pitchFamily="34" charset="0"/>
              </a:defRPr>
            </a:lvl4pPr>
            <a:lvl5pPr marL="2057400" indent="-228600" eaLnBrk="0" hangingPunct="0">
              <a:defRPr sz="22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2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2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2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200">
                <a:solidFill>
                  <a:schemeClr val="tx1"/>
                </a:solidFill>
                <a:latin typeface="Arial" pitchFamily="34" charset="0"/>
                <a:cs typeface="Arial" pitchFamily="34" charset="0"/>
              </a:defRPr>
            </a:lvl9pPr>
          </a:lstStyle>
          <a:p>
            <a:pPr algn="ctr" eaLnBrk="1" hangingPunct="1"/>
            <a:r>
              <a:rPr lang="en-GB" sz="1400" dirty="0"/>
              <a:t>XML</a:t>
            </a:r>
            <a:endParaRPr lang="en-US" sz="1400" dirty="0"/>
          </a:p>
        </p:txBody>
      </p:sp>
      <p:sp>
        <p:nvSpPr>
          <p:cNvPr id="18444" name="TextBox 79"/>
          <p:cNvSpPr txBox="1">
            <a:spLocks noChangeArrowheads="1"/>
          </p:cNvSpPr>
          <p:nvPr/>
        </p:nvSpPr>
        <p:spPr bwMode="auto">
          <a:xfrm>
            <a:off x="2582863" y="1546225"/>
            <a:ext cx="3657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Arial" pitchFamily="34" charset="0"/>
                <a:cs typeface="Arial" pitchFamily="34" charset="0"/>
              </a:defRPr>
            </a:lvl1pPr>
            <a:lvl2pPr marL="742950" indent="-285750" eaLnBrk="0" hangingPunct="0">
              <a:defRPr sz="2200">
                <a:solidFill>
                  <a:schemeClr val="tx1"/>
                </a:solidFill>
                <a:latin typeface="Arial" pitchFamily="34" charset="0"/>
                <a:cs typeface="Arial" pitchFamily="34" charset="0"/>
              </a:defRPr>
            </a:lvl2pPr>
            <a:lvl3pPr marL="1143000" indent="-228600" eaLnBrk="0" hangingPunct="0">
              <a:defRPr sz="2200">
                <a:solidFill>
                  <a:schemeClr val="tx1"/>
                </a:solidFill>
                <a:latin typeface="Arial" pitchFamily="34" charset="0"/>
                <a:cs typeface="Arial" pitchFamily="34" charset="0"/>
              </a:defRPr>
            </a:lvl3pPr>
            <a:lvl4pPr marL="1600200" indent="-228600" eaLnBrk="0" hangingPunct="0">
              <a:defRPr sz="2200">
                <a:solidFill>
                  <a:schemeClr val="tx1"/>
                </a:solidFill>
                <a:latin typeface="Arial" pitchFamily="34" charset="0"/>
                <a:cs typeface="Arial" pitchFamily="34" charset="0"/>
              </a:defRPr>
            </a:lvl4pPr>
            <a:lvl5pPr marL="2057400" indent="-228600" eaLnBrk="0" hangingPunct="0">
              <a:defRPr sz="22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2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2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2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200">
                <a:solidFill>
                  <a:schemeClr val="tx1"/>
                </a:solidFill>
                <a:latin typeface="Arial" pitchFamily="34" charset="0"/>
                <a:cs typeface="Arial" pitchFamily="34" charset="0"/>
              </a:defRPr>
            </a:lvl9pPr>
          </a:lstStyle>
          <a:p>
            <a:pPr algn="ctr" eaLnBrk="1" hangingPunct="1"/>
            <a:r>
              <a:rPr lang="en-IE" sz="1400" b="1" dirty="0">
                <a:latin typeface="Calibri" pitchFamily="34" charset="0"/>
                <a:cs typeface="Calibri" pitchFamily="34" charset="0"/>
              </a:rPr>
              <a:t>Exceptions</a:t>
            </a:r>
            <a:endParaRPr lang="en-US" sz="1400" b="1" dirty="0">
              <a:latin typeface="Calibri" pitchFamily="34" charset="0"/>
              <a:cs typeface="Calibri" pitchFamily="34" charset="0"/>
            </a:endParaRPr>
          </a:p>
        </p:txBody>
      </p:sp>
      <p:sp>
        <p:nvSpPr>
          <p:cNvPr id="103" name="Rectangle 102"/>
          <p:cNvSpPr/>
          <p:nvPr/>
        </p:nvSpPr>
        <p:spPr>
          <a:xfrm>
            <a:off x="7086600" y="768150"/>
            <a:ext cx="441824" cy="534132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en-GB" dirty="0"/>
              <a:t>PowerCenter Real Time</a:t>
            </a:r>
            <a:endParaRPr lang="en-US" dirty="0"/>
          </a:p>
        </p:txBody>
      </p:sp>
      <p:sp>
        <p:nvSpPr>
          <p:cNvPr id="105" name="Left-Right Arrow 104"/>
          <p:cNvSpPr/>
          <p:nvPr/>
        </p:nvSpPr>
        <p:spPr>
          <a:xfrm>
            <a:off x="2673350" y="5632450"/>
            <a:ext cx="3956050" cy="519113"/>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smtClean="0"/>
              <a:t>Metadata </a:t>
            </a:r>
            <a:r>
              <a:rPr lang="en-US" dirty="0"/>
              <a:t>Manager</a:t>
            </a:r>
          </a:p>
        </p:txBody>
      </p:sp>
      <p:pic>
        <p:nvPicPr>
          <p:cNvPr id="18449" name="Picture 15" descr="sap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1325" y="1155700"/>
            <a:ext cx="44291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0" name="Picture 32" descr="Host Integration Server - HI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7638" y="2592388"/>
            <a:ext cx="3000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1" name="Picture 34" descr="HP NetServer LC 2000"/>
          <p:cNvPicPr>
            <a:picLocks noChangeAspect="1" noChangeArrowheads="1"/>
          </p:cNvPicPr>
          <p:nvPr/>
        </p:nvPicPr>
        <p:blipFill>
          <a:blip r:embed="rId8">
            <a:extLst>
              <a:ext uri="{28A0092B-C50C-407E-A947-70E740481C1C}">
                <a14:useLocalDpi xmlns:a14="http://schemas.microsoft.com/office/drawing/2010/main" val="0"/>
              </a:ext>
            </a:extLst>
          </a:blip>
          <a:srcRect l="14604" t="2315" r="7506" b="7425"/>
          <a:stretch>
            <a:fillRect/>
          </a:stretch>
        </p:blipFill>
        <p:spPr bwMode="auto">
          <a:xfrm>
            <a:off x="927100" y="2581275"/>
            <a:ext cx="277813"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2" name="Picture 35" descr="HP NetServer LC 2000"/>
          <p:cNvPicPr>
            <a:picLocks noChangeAspect="1" noChangeArrowheads="1"/>
          </p:cNvPicPr>
          <p:nvPr/>
        </p:nvPicPr>
        <p:blipFill>
          <a:blip r:embed="rId8">
            <a:extLst>
              <a:ext uri="{28A0092B-C50C-407E-A947-70E740481C1C}">
                <a14:useLocalDpi xmlns:a14="http://schemas.microsoft.com/office/drawing/2010/main" val="0"/>
              </a:ext>
            </a:extLst>
          </a:blip>
          <a:srcRect l="14604" t="2315" r="7506" b="7425"/>
          <a:stretch>
            <a:fillRect/>
          </a:stretch>
        </p:blipFill>
        <p:spPr bwMode="auto">
          <a:xfrm>
            <a:off x="706438" y="2570163"/>
            <a:ext cx="2794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3" name="Picture 36" descr="HP NetServer LC 2000"/>
          <p:cNvPicPr>
            <a:picLocks noChangeAspect="1" noChangeArrowheads="1"/>
          </p:cNvPicPr>
          <p:nvPr/>
        </p:nvPicPr>
        <p:blipFill>
          <a:blip r:embed="rId8">
            <a:extLst>
              <a:ext uri="{28A0092B-C50C-407E-A947-70E740481C1C}">
                <a14:useLocalDpi xmlns:a14="http://schemas.microsoft.com/office/drawing/2010/main" val="0"/>
              </a:ext>
            </a:extLst>
          </a:blip>
          <a:srcRect l="14604" t="2315" r="7506" b="7425"/>
          <a:stretch>
            <a:fillRect/>
          </a:stretch>
        </p:blipFill>
        <p:spPr bwMode="auto">
          <a:xfrm>
            <a:off x="512763" y="2581275"/>
            <a:ext cx="2794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4" name="Picture 44" descr="Logo_Siebel_eBusiness"/>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207963" y="1724025"/>
            <a:ext cx="989012"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5" name="Picture 45" descr="LOGO_Oracle"/>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8738" y="1468438"/>
            <a:ext cx="1222375" cy="15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56" name="Picture 57" descr="LOGO_salesforce_com"/>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85738" y="1947863"/>
            <a:ext cx="960437"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57" name="AutoShape 129"/>
          <p:cNvSpPr>
            <a:spLocks noChangeArrowheads="1"/>
          </p:cNvSpPr>
          <p:nvPr/>
        </p:nvSpPr>
        <p:spPr bwMode="auto">
          <a:xfrm>
            <a:off x="190500" y="771525"/>
            <a:ext cx="933450" cy="295275"/>
          </a:xfrm>
          <a:prstGeom prst="roundRect">
            <a:avLst>
              <a:gd name="adj" fmla="val 16667"/>
            </a:avLst>
          </a:prstGeom>
          <a:solidFill>
            <a:srgbClr val="587092"/>
          </a:solidFill>
          <a:ln w="12700">
            <a:solidFill>
              <a:schemeClr val="accent1"/>
            </a:solidFill>
            <a:round/>
            <a:headEnd/>
            <a:tailEnd/>
          </a:ln>
        </p:spPr>
        <p:txBody>
          <a:bodyPr wrap="none" anchor="ctr"/>
          <a:lstStyle/>
          <a:p>
            <a:pPr algn="ctr">
              <a:lnSpc>
                <a:spcPct val="75000"/>
              </a:lnSpc>
            </a:pPr>
            <a:r>
              <a:rPr lang="en-US" sz="1000" b="1" dirty="0">
                <a:solidFill>
                  <a:schemeClr val="bg1"/>
                </a:solidFill>
                <a:latin typeface="Calibri" pitchFamily="34" charset="0"/>
              </a:rPr>
              <a:t>Applications</a:t>
            </a:r>
          </a:p>
        </p:txBody>
      </p:sp>
      <p:sp>
        <p:nvSpPr>
          <p:cNvPr id="18458" name="AutoShape 130"/>
          <p:cNvSpPr>
            <a:spLocks noChangeArrowheads="1"/>
          </p:cNvSpPr>
          <p:nvPr/>
        </p:nvSpPr>
        <p:spPr bwMode="auto">
          <a:xfrm>
            <a:off x="171450" y="2238375"/>
            <a:ext cx="933450" cy="295275"/>
          </a:xfrm>
          <a:prstGeom prst="roundRect">
            <a:avLst>
              <a:gd name="adj" fmla="val 16667"/>
            </a:avLst>
          </a:prstGeom>
          <a:solidFill>
            <a:srgbClr val="587092"/>
          </a:solidFill>
          <a:ln w="12700">
            <a:solidFill>
              <a:schemeClr val="accent1"/>
            </a:solidFill>
            <a:round/>
            <a:headEnd/>
            <a:tailEnd/>
          </a:ln>
        </p:spPr>
        <p:txBody>
          <a:bodyPr wrap="none" anchor="ctr"/>
          <a:lstStyle/>
          <a:p>
            <a:pPr algn="ctr">
              <a:lnSpc>
                <a:spcPct val="75000"/>
              </a:lnSpc>
            </a:pPr>
            <a:r>
              <a:rPr lang="en-US" sz="1000" b="1" dirty="0">
                <a:solidFill>
                  <a:schemeClr val="bg1"/>
                </a:solidFill>
                <a:latin typeface="Calibri" pitchFamily="34" charset="0"/>
              </a:rPr>
              <a:t>Legacy</a:t>
            </a:r>
          </a:p>
        </p:txBody>
      </p:sp>
      <p:sp>
        <p:nvSpPr>
          <p:cNvPr id="18459" name="AutoShape 130"/>
          <p:cNvSpPr>
            <a:spLocks noChangeArrowheads="1"/>
          </p:cNvSpPr>
          <p:nvPr/>
        </p:nvSpPr>
        <p:spPr bwMode="auto">
          <a:xfrm>
            <a:off x="6350" y="3216275"/>
            <a:ext cx="1552575" cy="295275"/>
          </a:xfrm>
          <a:prstGeom prst="roundRect">
            <a:avLst>
              <a:gd name="adj" fmla="val 16667"/>
            </a:avLst>
          </a:prstGeom>
          <a:solidFill>
            <a:srgbClr val="587092"/>
          </a:solidFill>
          <a:ln w="12700">
            <a:solidFill>
              <a:schemeClr val="accent1"/>
            </a:solidFill>
            <a:round/>
            <a:headEnd/>
            <a:tailEnd/>
          </a:ln>
        </p:spPr>
        <p:txBody>
          <a:bodyPr wrap="none" anchor="ctr"/>
          <a:lstStyle/>
          <a:p>
            <a:pPr algn="ctr">
              <a:lnSpc>
                <a:spcPct val="75000"/>
              </a:lnSpc>
            </a:pPr>
            <a:r>
              <a:rPr lang="en-US" sz="1000" b="1" dirty="0" smtClean="0">
                <a:solidFill>
                  <a:schemeClr val="bg1"/>
                </a:solidFill>
                <a:latin typeface="Calibri" pitchFamily="34" charset="0"/>
              </a:rPr>
              <a:t>Structured</a:t>
            </a:r>
            <a:endParaRPr lang="en-US" sz="1000" b="1" dirty="0">
              <a:solidFill>
                <a:schemeClr val="bg1"/>
              </a:solidFill>
              <a:latin typeface="Calibri" pitchFamily="34" charset="0"/>
            </a:endParaRPr>
          </a:p>
        </p:txBody>
      </p:sp>
      <p:pic>
        <p:nvPicPr>
          <p:cNvPr id="18460" name="Picture 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54450" y="806450"/>
            <a:ext cx="1049337"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61" name="Picture 39" descr="engineer-256x256"/>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5722938" y="211138"/>
            <a:ext cx="3810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62" name="Text Box 40"/>
          <p:cNvSpPr txBox="1">
            <a:spLocks noChangeArrowheads="1"/>
          </p:cNvSpPr>
          <p:nvPr/>
        </p:nvSpPr>
        <p:spPr bwMode="auto">
          <a:xfrm>
            <a:off x="6251575" y="177800"/>
            <a:ext cx="698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200">
                <a:solidFill>
                  <a:schemeClr val="tx1"/>
                </a:solidFill>
                <a:latin typeface="Arial" pitchFamily="34" charset="0"/>
                <a:cs typeface="Arial" pitchFamily="34" charset="0"/>
              </a:defRPr>
            </a:lvl1pPr>
            <a:lvl2pPr marL="742950" indent="-285750" eaLnBrk="0" hangingPunct="0">
              <a:defRPr sz="2200">
                <a:solidFill>
                  <a:schemeClr val="tx1"/>
                </a:solidFill>
                <a:latin typeface="Arial" pitchFamily="34" charset="0"/>
                <a:cs typeface="Arial" pitchFamily="34" charset="0"/>
              </a:defRPr>
            </a:lvl2pPr>
            <a:lvl3pPr marL="1143000" indent="-228600" eaLnBrk="0" hangingPunct="0">
              <a:defRPr sz="2200">
                <a:solidFill>
                  <a:schemeClr val="tx1"/>
                </a:solidFill>
                <a:latin typeface="Arial" pitchFamily="34" charset="0"/>
                <a:cs typeface="Arial" pitchFamily="34" charset="0"/>
              </a:defRPr>
            </a:lvl3pPr>
            <a:lvl4pPr marL="1600200" indent="-228600" eaLnBrk="0" hangingPunct="0">
              <a:defRPr sz="2200">
                <a:solidFill>
                  <a:schemeClr val="tx1"/>
                </a:solidFill>
                <a:latin typeface="Arial" pitchFamily="34" charset="0"/>
                <a:cs typeface="Arial" pitchFamily="34" charset="0"/>
              </a:defRPr>
            </a:lvl4pPr>
            <a:lvl5pPr marL="2057400" indent="-228600" eaLnBrk="0" hangingPunct="0">
              <a:defRPr sz="22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2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2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2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200">
                <a:solidFill>
                  <a:schemeClr val="tx1"/>
                </a:solidFill>
                <a:latin typeface="Arial" pitchFamily="34" charset="0"/>
                <a:cs typeface="Arial" pitchFamily="34" charset="0"/>
              </a:defRPr>
            </a:lvl9pPr>
          </a:lstStyle>
          <a:p>
            <a:pPr algn="ctr" eaLnBrk="1" hangingPunct="1"/>
            <a:r>
              <a:rPr lang="en-US" sz="1000" dirty="0">
                <a:latin typeface="Eras Demi ITC" pitchFamily="34" charset="0"/>
              </a:rPr>
              <a:t>Business</a:t>
            </a:r>
          </a:p>
          <a:p>
            <a:pPr algn="ctr" eaLnBrk="1" hangingPunct="1"/>
            <a:r>
              <a:rPr lang="en-US" sz="1000" dirty="0">
                <a:latin typeface="Eras Demi ITC" pitchFamily="34" charset="0"/>
              </a:rPr>
              <a:t>Users</a:t>
            </a:r>
          </a:p>
        </p:txBody>
      </p:sp>
      <p:pic>
        <p:nvPicPr>
          <p:cNvPr id="18463" name="Picture 3"/>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4899025" y="49213"/>
            <a:ext cx="701675" cy="55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64" name="TextBox 153"/>
          <p:cNvSpPr txBox="1">
            <a:spLocks noChangeArrowheads="1"/>
          </p:cNvSpPr>
          <p:nvPr/>
        </p:nvSpPr>
        <p:spPr bwMode="auto">
          <a:xfrm>
            <a:off x="0" y="166688"/>
            <a:ext cx="2576513"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200">
                <a:solidFill>
                  <a:schemeClr val="tx1"/>
                </a:solidFill>
                <a:latin typeface="Arial" pitchFamily="34" charset="0"/>
                <a:cs typeface="Arial" pitchFamily="34" charset="0"/>
              </a:defRPr>
            </a:lvl1pPr>
            <a:lvl2pPr marL="742950" indent="-285750" eaLnBrk="0" hangingPunct="0">
              <a:defRPr sz="2200">
                <a:solidFill>
                  <a:schemeClr val="tx1"/>
                </a:solidFill>
                <a:latin typeface="Arial" pitchFamily="34" charset="0"/>
                <a:cs typeface="Arial" pitchFamily="34" charset="0"/>
              </a:defRPr>
            </a:lvl2pPr>
            <a:lvl3pPr marL="1143000" indent="-228600" eaLnBrk="0" hangingPunct="0">
              <a:defRPr sz="2200">
                <a:solidFill>
                  <a:schemeClr val="tx1"/>
                </a:solidFill>
                <a:latin typeface="Arial" pitchFamily="34" charset="0"/>
                <a:cs typeface="Arial" pitchFamily="34" charset="0"/>
              </a:defRPr>
            </a:lvl3pPr>
            <a:lvl4pPr marL="1600200" indent="-228600" eaLnBrk="0" hangingPunct="0">
              <a:defRPr sz="2200">
                <a:solidFill>
                  <a:schemeClr val="tx1"/>
                </a:solidFill>
                <a:latin typeface="Arial" pitchFamily="34" charset="0"/>
                <a:cs typeface="Arial" pitchFamily="34" charset="0"/>
              </a:defRPr>
            </a:lvl4pPr>
            <a:lvl5pPr marL="2057400" indent="-228600" eaLnBrk="0" hangingPunct="0">
              <a:defRPr sz="22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2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2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2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200">
                <a:solidFill>
                  <a:schemeClr val="tx1"/>
                </a:solidFill>
                <a:latin typeface="Arial" pitchFamily="34" charset="0"/>
                <a:cs typeface="Arial" pitchFamily="34" charset="0"/>
              </a:defRPr>
            </a:lvl9pPr>
          </a:lstStyle>
          <a:p>
            <a:pPr algn="ctr" eaLnBrk="1" hangingPunct="1"/>
            <a:r>
              <a:rPr lang="en-GB" b="1" dirty="0">
                <a:solidFill>
                  <a:schemeClr val="accent1"/>
                </a:solidFill>
                <a:latin typeface="Calibri" pitchFamily="34" charset="0"/>
                <a:cs typeface="Calibri" pitchFamily="34" charset="0"/>
              </a:rPr>
              <a:t>Informatica Solution</a:t>
            </a:r>
            <a:endParaRPr lang="en-US" b="1" dirty="0">
              <a:solidFill>
                <a:schemeClr val="accent1"/>
              </a:solidFill>
              <a:latin typeface="Calibri" pitchFamily="34" charset="0"/>
              <a:cs typeface="Calibri" pitchFamily="34" charset="0"/>
            </a:endParaRPr>
          </a:p>
        </p:txBody>
      </p:sp>
      <p:sp>
        <p:nvSpPr>
          <p:cNvPr id="18465" name="TextBox 71"/>
          <p:cNvSpPr txBox="1">
            <a:spLocks noChangeArrowheads="1"/>
          </p:cNvSpPr>
          <p:nvPr/>
        </p:nvSpPr>
        <p:spPr bwMode="auto">
          <a:xfrm>
            <a:off x="2514600" y="1570038"/>
            <a:ext cx="15271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200">
                <a:solidFill>
                  <a:schemeClr val="tx1"/>
                </a:solidFill>
                <a:latin typeface="Arial" pitchFamily="34" charset="0"/>
                <a:cs typeface="Arial" pitchFamily="34" charset="0"/>
              </a:defRPr>
            </a:lvl1pPr>
            <a:lvl2pPr marL="742950" indent="-285750" eaLnBrk="0" hangingPunct="0">
              <a:defRPr sz="2200">
                <a:solidFill>
                  <a:schemeClr val="tx1"/>
                </a:solidFill>
                <a:latin typeface="Arial" pitchFamily="34" charset="0"/>
                <a:cs typeface="Arial" pitchFamily="34" charset="0"/>
              </a:defRPr>
            </a:lvl2pPr>
            <a:lvl3pPr marL="1143000" indent="-228600" eaLnBrk="0" hangingPunct="0">
              <a:defRPr sz="2200">
                <a:solidFill>
                  <a:schemeClr val="tx1"/>
                </a:solidFill>
                <a:latin typeface="Arial" pitchFamily="34" charset="0"/>
                <a:cs typeface="Arial" pitchFamily="34" charset="0"/>
              </a:defRPr>
            </a:lvl3pPr>
            <a:lvl4pPr marL="1600200" indent="-228600" eaLnBrk="0" hangingPunct="0">
              <a:defRPr sz="2200">
                <a:solidFill>
                  <a:schemeClr val="tx1"/>
                </a:solidFill>
                <a:latin typeface="Arial" pitchFamily="34" charset="0"/>
                <a:cs typeface="Arial" pitchFamily="34" charset="0"/>
              </a:defRPr>
            </a:lvl4pPr>
            <a:lvl5pPr marL="2057400" indent="-228600" eaLnBrk="0" hangingPunct="0">
              <a:defRPr sz="2200">
                <a:solidFill>
                  <a:schemeClr val="tx1"/>
                </a:solidFill>
                <a:latin typeface="Arial" pitchFamily="34" charset="0"/>
                <a:cs typeface="Arial" pitchFamily="34" charset="0"/>
              </a:defRPr>
            </a:lvl5pPr>
            <a:lvl6pPr marL="2514600" indent="-228600" eaLnBrk="0" fontAlgn="base" hangingPunct="0">
              <a:spcBef>
                <a:spcPct val="0"/>
              </a:spcBef>
              <a:spcAft>
                <a:spcPct val="0"/>
              </a:spcAft>
              <a:defRPr sz="2200">
                <a:solidFill>
                  <a:schemeClr val="tx1"/>
                </a:solidFill>
                <a:latin typeface="Arial" pitchFamily="34" charset="0"/>
                <a:cs typeface="Arial" pitchFamily="34" charset="0"/>
              </a:defRPr>
            </a:lvl6pPr>
            <a:lvl7pPr marL="2971800" indent="-228600" eaLnBrk="0" fontAlgn="base" hangingPunct="0">
              <a:spcBef>
                <a:spcPct val="0"/>
              </a:spcBef>
              <a:spcAft>
                <a:spcPct val="0"/>
              </a:spcAft>
              <a:defRPr sz="2200">
                <a:solidFill>
                  <a:schemeClr val="tx1"/>
                </a:solidFill>
                <a:latin typeface="Arial" pitchFamily="34" charset="0"/>
                <a:cs typeface="Arial" pitchFamily="34" charset="0"/>
              </a:defRPr>
            </a:lvl7pPr>
            <a:lvl8pPr marL="3429000" indent="-228600" eaLnBrk="0" fontAlgn="base" hangingPunct="0">
              <a:spcBef>
                <a:spcPct val="0"/>
              </a:spcBef>
              <a:spcAft>
                <a:spcPct val="0"/>
              </a:spcAft>
              <a:defRPr sz="2200">
                <a:solidFill>
                  <a:schemeClr val="tx1"/>
                </a:solidFill>
                <a:latin typeface="Arial" pitchFamily="34" charset="0"/>
                <a:cs typeface="Arial" pitchFamily="34" charset="0"/>
              </a:defRPr>
            </a:lvl8pPr>
            <a:lvl9pPr marL="3886200" indent="-228600" eaLnBrk="0" fontAlgn="base" hangingPunct="0">
              <a:spcBef>
                <a:spcPct val="0"/>
              </a:spcBef>
              <a:spcAft>
                <a:spcPct val="0"/>
              </a:spcAft>
              <a:defRPr sz="2200">
                <a:solidFill>
                  <a:schemeClr val="tx1"/>
                </a:solidFill>
                <a:latin typeface="Arial" pitchFamily="34" charset="0"/>
                <a:cs typeface="Arial" pitchFamily="34" charset="0"/>
              </a:defRPr>
            </a:lvl9pPr>
          </a:lstStyle>
          <a:p>
            <a:pPr algn="ctr" eaLnBrk="1" hangingPunct="1"/>
            <a:r>
              <a:rPr lang="en-GB" sz="1400" b="1" dirty="0" smtClean="0">
                <a:latin typeface="Calibri" pitchFamily="34" charset="0"/>
                <a:cs typeface="Calibri" pitchFamily="34" charset="0"/>
              </a:rPr>
              <a:t>DQ Scorecard</a:t>
            </a:r>
            <a:endParaRPr lang="en-US" sz="1400" b="1" dirty="0">
              <a:latin typeface="Calibri" pitchFamily="34" charset="0"/>
              <a:cs typeface="Calibri" pitchFamily="34" charset="0"/>
            </a:endParaRPr>
          </a:p>
        </p:txBody>
      </p:sp>
      <p:sp>
        <p:nvSpPr>
          <p:cNvPr id="74" name="Rectangle 73"/>
          <p:cNvSpPr/>
          <p:nvPr/>
        </p:nvSpPr>
        <p:spPr>
          <a:xfrm>
            <a:off x="1715789" y="3126695"/>
            <a:ext cx="341611" cy="29730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vert270" anchor="ctr"/>
          <a:lstStyle/>
          <a:p>
            <a:pPr algn="ctr">
              <a:defRPr/>
            </a:pPr>
            <a:r>
              <a:rPr lang="en-GB" dirty="0"/>
              <a:t>B2B Data Exchange</a:t>
            </a:r>
            <a:endParaRPr lang="en-US" dirty="0"/>
          </a:p>
        </p:txBody>
      </p:sp>
      <p:pic>
        <p:nvPicPr>
          <p:cNvPr id="18467" name="Picture 4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gray">
          <a:xfrm>
            <a:off x="211138" y="4916488"/>
            <a:ext cx="376237" cy="382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8468" name="Picture 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11125" y="5802313"/>
            <a:ext cx="695325" cy="36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69" name="Picture 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7788" y="5387975"/>
            <a:ext cx="6429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70" name="Picture 29" descr="pazzle_trans_v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763289" y="5183188"/>
            <a:ext cx="9525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71" name="Picture 30"/>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gray">
          <a:xfrm>
            <a:off x="777029" y="4811713"/>
            <a:ext cx="830263" cy="576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8472" name="Picture 2"/>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71438" y="3595688"/>
            <a:ext cx="830262" cy="381000"/>
          </a:xfrm>
          <a:prstGeom prst="rect">
            <a:avLst/>
          </a:prstGeom>
          <a:noFill/>
          <a:ln>
            <a:noFill/>
          </a:ln>
          <a:effectLst>
            <a:prstShdw prst="shdw17" dist="17961" dir="2700000">
              <a:srgbClr val="626262"/>
            </a:prstShdw>
          </a:effectLst>
          <a:extLst>
            <a:ext uri="{909E8E84-426E-40DD-AFC4-6F175D3DCCD1}">
              <a14:hiddenFill xmlns:a14="http://schemas.microsoft.com/office/drawing/2010/main">
                <a:gradFill rotWithShape="1">
                  <a:gsLst>
                    <a:gs pos="0">
                      <a:srgbClr val="A3A3A3"/>
                    </a:gs>
                    <a:gs pos="100000">
                      <a:srgbClr val="E3E3E3"/>
                    </a:gs>
                  </a:gsLst>
                  <a:lin ang="0" scaled="1"/>
                </a:gradFill>
              </a14:hiddenFill>
            </a:ext>
            <a:ext uri="{91240B29-F687-4F45-9708-019B960494DF}">
              <a14:hiddenLine xmlns:a14="http://schemas.microsoft.com/office/drawing/2010/main" w="9525" algn="ctr">
                <a:solidFill>
                  <a:srgbClr val="868686"/>
                </a:solidFill>
                <a:miter lim="800000"/>
                <a:headEnd/>
                <a:tailEnd/>
              </a14:hiddenLine>
            </a:ext>
          </a:extLst>
        </p:spPr>
      </p:pic>
      <p:pic>
        <p:nvPicPr>
          <p:cNvPr id="18473" name="Picture 3"/>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819944" y="5899923"/>
            <a:ext cx="811213" cy="209550"/>
          </a:xfrm>
          <a:prstGeom prst="rect">
            <a:avLst/>
          </a:prstGeom>
          <a:noFill/>
          <a:ln>
            <a:noFill/>
          </a:ln>
          <a:effectLst>
            <a:prstShdw prst="shdw17" dist="17961" dir="2700000">
              <a:srgbClr val="626262"/>
            </a:prstShdw>
          </a:effectLst>
          <a:extLst>
            <a:ext uri="{909E8E84-426E-40DD-AFC4-6F175D3DCCD1}">
              <a14:hiddenFill xmlns:a14="http://schemas.microsoft.com/office/drawing/2010/main">
                <a:gradFill rotWithShape="1">
                  <a:gsLst>
                    <a:gs pos="0">
                      <a:srgbClr val="A3A3A3"/>
                    </a:gs>
                    <a:gs pos="100000">
                      <a:srgbClr val="E3E3E3"/>
                    </a:gs>
                  </a:gsLst>
                  <a:lin ang="0" scaled="1"/>
                </a:gradFill>
              </a14:hiddenFill>
            </a:ext>
            <a:ext uri="{91240B29-F687-4F45-9708-019B960494DF}">
              <a14:hiddenLine xmlns:a14="http://schemas.microsoft.com/office/drawing/2010/main" w="9525" algn="ctr">
                <a:solidFill>
                  <a:srgbClr val="868686"/>
                </a:solidFill>
                <a:miter lim="800000"/>
                <a:headEnd/>
                <a:tailEnd/>
              </a14:hiddenLine>
            </a:ext>
          </a:extLst>
        </p:spPr>
      </p:pic>
      <p:sp>
        <p:nvSpPr>
          <p:cNvPr id="18474" name="Flowchart: Magnetic Disk 1"/>
          <p:cNvSpPr>
            <a:spLocks noChangeArrowheads="1"/>
          </p:cNvSpPr>
          <p:nvPr/>
        </p:nvSpPr>
        <p:spPr bwMode="auto">
          <a:xfrm>
            <a:off x="2782093" y="3070040"/>
            <a:ext cx="1684338" cy="746919"/>
          </a:xfrm>
          <a:prstGeom prst="flowChartMagneticDisk">
            <a:avLst/>
          </a:prstGeom>
          <a:gradFill rotWithShape="1">
            <a:gsLst>
              <a:gs pos="0">
                <a:srgbClr val="A3A3A3"/>
              </a:gs>
              <a:gs pos="100000">
                <a:srgbClr val="E3E3E3"/>
              </a:gs>
            </a:gsLst>
            <a:lin ang="0" scaled="1"/>
          </a:gradFill>
          <a:ln w="9525" algn="ctr">
            <a:solidFill>
              <a:srgbClr val="868686"/>
            </a:solidFill>
            <a:round/>
            <a:headEnd/>
            <a:tailEnd/>
          </a:ln>
        </p:spPr>
        <p:txBody>
          <a:bodyPr/>
          <a:lstStyle/>
          <a:p>
            <a:pPr algn="ctr"/>
            <a:r>
              <a:rPr lang="en-GB" dirty="0" smtClean="0"/>
              <a:t>RDBMS</a:t>
            </a:r>
            <a:endParaRPr lang="en-GB" dirty="0"/>
          </a:p>
        </p:txBody>
      </p:sp>
      <p:pic>
        <p:nvPicPr>
          <p:cNvPr id="18476" name="Picture 2"/>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4476750" y="1806575"/>
            <a:ext cx="2152650" cy="1047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478" name="Picture 15" descr="sap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096250" y="3330575"/>
            <a:ext cx="4413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79" name="Picture 44" descr="Logo_Siebel_eBusiness"/>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862888" y="3898900"/>
            <a:ext cx="989012" cy="18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80" name="Picture 45" descr="LOGO_Oracle"/>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713663" y="3643313"/>
            <a:ext cx="1220787" cy="150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81" name="Picture 57" descr="LOGO_salesforce_com"/>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840663" y="4122738"/>
            <a:ext cx="960437"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82" name="AutoShape 129"/>
          <p:cNvSpPr>
            <a:spLocks noChangeArrowheads="1"/>
          </p:cNvSpPr>
          <p:nvPr/>
        </p:nvSpPr>
        <p:spPr bwMode="auto">
          <a:xfrm>
            <a:off x="7845425" y="2946400"/>
            <a:ext cx="933450" cy="295275"/>
          </a:xfrm>
          <a:prstGeom prst="roundRect">
            <a:avLst>
              <a:gd name="adj" fmla="val 16667"/>
            </a:avLst>
          </a:prstGeom>
          <a:solidFill>
            <a:srgbClr val="587092"/>
          </a:solidFill>
          <a:ln w="12700">
            <a:solidFill>
              <a:schemeClr val="accent1"/>
            </a:solidFill>
            <a:round/>
            <a:headEnd/>
            <a:tailEnd/>
          </a:ln>
        </p:spPr>
        <p:txBody>
          <a:bodyPr wrap="none" anchor="ctr"/>
          <a:lstStyle/>
          <a:p>
            <a:pPr algn="ctr">
              <a:lnSpc>
                <a:spcPct val="75000"/>
              </a:lnSpc>
            </a:pPr>
            <a:r>
              <a:rPr lang="en-US" sz="1000" b="1" dirty="0">
                <a:solidFill>
                  <a:schemeClr val="bg1"/>
                </a:solidFill>
                <a:latin typeface="Calibri" pitchFamily="34" charset="0"/>
              </a:rPr>
              <a:t>Applications</a:t>
            </a:r>
          </a:p>
        </p:txBody>
      </p:sp>
      <p:sp>
        <p:nvSpPr>
          <p:cNvPr id="18483" name="AutoShape 130"/>
          <p:cNvSpPr>
            <a:spLocks noChangeArrowheads="1"/>
          </p:cNvSpPr>
          <p:nvPr/>
        </p:nvSpPr>
        <p:spPr bwMode="auto">
          <a:xfrm>
            <a:off x="7826375" y="4413250"/>
            <a:ext cx="933450" cy="295275"/>
          </a:xfrm>
          <a:prstGeom prst="roundRect">
            <a:avLst>
              <a:gd name="adj" fmla="val 16667"/>
            </a:avLst>
          </a:prstGeom>
          <a:solidFill>
            <a:srgbClr val="587092"/>
          </a:solidFill>
          <a:ln w="12700">
            <a:solidFill>
              <a:schemeClr val="accent1"/>
            </a:solidFill>
            <a:round/>
            <a:headEnd/>
            <a:tailEnd/>
          </a:ln>
        </p:spPr>
        <p:txBody>
          <a:bodyPr wrap="none" anchor="ctr"/>
          <a:lstStyle/>
          <a:p>
            <a:pPr algn="ctr">
              <a:lnSpc>
                <a:spcPct val="75000"/>
              </a:lnSpc>
            </a:pPr>
            <a:r>
              <a:rPr lang="en-US" sz="1000" b="1" dirty="0">
                <a:solidFill>
                  <a:schemeClr val="bg1"/>
                </a:solidFill>
                <a:latin typeface="Calibri" pitchFamily="34" charset="0"/>
              </a:rPr>
              <a:t>Legacy</a:t>
            </a:r>
          </a:p>
        </p:txBody>
      </p:sp>
      <p:pic>
        <p:nvPicPr>
          <p:cNvPr id="18484" name="Picture 32" descr="Host Integration Server - HI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75588" y="4841875"/>
            <a:ext cx="30003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85" name="Picture 35" descr="HP NetServer LC 2000"/>
          <p:cNvPicPr>
            <a:picLocks noChangeAspect="1" noChangeArrowheads="1"/>
          </p:cNvPicPr>
          <p:nvPr/>
        </p:nvPicPr>
        <p:blipFill>
          <a:blip r:embed="rId8">
            <a:extLst>
              <a:ext uri="{28A0092B-C50C-407E-A947-70E740481C1C}">
                <a14:useLocalDpi xmlns:a14="http://schemas.microsoft.com/office/drawing/2010/main" val="0"/>
              </a:ext>
            </a:extLst>
          </a:blip>
          <a:srcRect l="14604" t="2315" r="7506" b="7425"/>
          <a:stretch>
            <a:fillRect/>
          </a:stretch>
        </p:blipFill>
        <p:spPr bwMode="auto">
          <a:xfrm>
            <a:off x="8435975" y="4819650"/>
            <a:ext cx="279400"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Rectangle 61"/>
          <p:cNvSpPr/>
          <p:nvPr/>
        </p:nvSpPr>
        <p:spPr>
          <a:xfrm>
            <a:off x="4655911" y="3094037"/>
            <a:ext cx="1841500" cy="75247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600" b="1" dirty="0" smtClean="0"/>
              <a:t>CEP</a:t>
            </a:r>
          </a:p>
          <a:p>
            <a:pPr algn="ctr">
              <a:defRPr/>
            </a:pPr>
            <a:r>
              <a:rPr lang="en-IE" sz="1600" b="1" dirty="0" smtClean="0"/>
              <a:t>Proactive Monitoring</a:t>
            </a:r>
            <a:endParaRPr lang="en-US" sz="1600" b="1" dirty="0"/>
          </a:p>
        </p:txBody>
      </p:sp>
      <p:pic>
        <p:nvPicPr>
          <p:cNvPr id="112642" name="Picture 2"/>
          <p:cNvPicPr>
            <a:picLocks noChangeAspect="1" noChangeArrowheads="1"/>
          </p:cNvPicPr>
          <p:nvPr/>
        </p:nvPicPr>
        <p:blipFill>
          <a:blip r:embed="rId23"/>
          <a:srcRect/>
          <a:stretch>
            <a:fillRect/>
          </a:stretch>
        </p:blipFill>
        <p:spPr bwMode="auto">
          <a:xfrm>
            <a:off x="7696200" y="1308100"/>
            <a:ext cx="1455738" cy="36195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488" name="AutoShape 129"/>
          <p:cNvSpPr>
            <a:spLocks noChangeArrowheads="1"/>
          </p:cNvSpPr>
          <p:nvPr/>
        </p:nvSpPr>
        <p:spPr bwMode="auto">
          <a:xfrm>
            <a:off x="7824788" y="814388"/>
            <a:ext cx="933450" cy="295275"/>
          </a:xfrm>
          <a:prstGeom prst="roundRect">
            <a:avLst>
              <a:gd name="adj" fmla="val 16667"/>
            </a:avLst>
          </a:prstGeom>
          <a:solidFill>
            <a:srgbClr val="587092"/>
          </a:solidFill>
          <a:ln w="12700">
            <a:solidFill>
              <a:schemeClr val="accent1"/>
            </a:solidFill>
            <a:round/>
            <a:headEnd/>
            <a:tailEnd/>
          </a:ln>
        </p:spPr>
        <p:txBody>
          <a:bodyPr wrap="none" anchor="ctr"/>
          <a:lstStyle/>
          <a:p>
            <a:pPr algn="ctr">
              <a:lnSpc>
                <a:spcPct val="75000"/>
              </a:lnSpc>
            </a:pPr>
            <a:r>
              <a:rPr lang="en-US" sz="1000" b="1" dirty="0">
                <a:solidFill>
                  <a:schemeClr val="bg1"/>
                </a:solidFill>
                <a:latin typeface="Calibri" pitchFamily="34" charset="0"/>
              </a:rPr>
              <a:t>BI</a:t>
            </a:r>
          </a:p>
        </p:txBody>
      </p:sp>
      <p:pic>
        <p:nvPicPr>
          <p:cNvPr id="112643" name="Picture 3"/>
          <p:cNvPicPr>
            <a:picLocks noChangeAspect="1" noChangeArrowheads="1"/>
          </p:cNvPicPr>
          <p:nvPr/>
        </p:nvPicPr>
        <p:blipFill>
          <a:blip r:embed="rId24"/>
          <a:srcRect/>
          <a:stretch>
            <a:fillRect/>
          </a:stretch>
        </p:blipFill>
        <p:spPr bwMode="auto">
          <a:xfrm>
            <a:off x="7732713" y="1778000"/>
            <a:ext cx="1419225" cy="46037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644" name="Picture 4"/>
          <p:cNvPicPr>
            <a:picLocks noChangeAspect="1" noChangeArrowheads="1"/>
          </p:cNvPicPr>
          <p:nvPr/>
        </p:nvPicPr>
        <p:blipFill>
          <a:blip r:embed="rId25"/>
          <a:srcRect/>
          <a:stretch>
            <a:fillRect/>
          </a:stretch>
        </p:blipFill>
        <p:spPr bwMode="auto">
          <a:xfrm>
            <a:off x="7696200" y="2398713"/>
            <a:ext cx="1441450" cy="26987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9" name="Rectangle 58"/>
          <p:cNvSpPr/>
          <p:nvPr/>
        </p:nvSpPr>
        <p:spPr>
          <a:xfrm>
            <a:off x="3005603" y="4173538"/>
            <a:ext cx="877422" cy="1423704"/>
          </a:xfrm>
          <a:prstGeom prst="rect">
            <a:avLst/>
          </a:prstGeom>
          <a:solidFill>
            <a:srgbClr val="469246"/>
          </a:solidFill>
          <a:ln>
            <a:solidFill>
              <a:srgbClr val="46924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dirty="0" smtClean="0"/>
              <a:t>MDM</a:t>
            </a:r>
          </a:p>
        </p:txBody>
      </p:sp>
      <p:pic>
        <p:nvPicPr>
          <p:cNvPr id="60" name="Picture 10"/>
          <p:cNvPicPr>
            <a:picLocks noChangeAspect="1" noChangeArrowheads="1"/>
          </p:cNvPicPr>
          <p:nvPr/>
        </p:nvPicPr>
        <p:blipFill>
          <a:blip r:embed="rId26" cstate="print"/>
          <a:srcRect/>
          <a:stretch>
            <a:fillRect/>
          </a:stretch>
        </p:blipFill>
        <p:spPr bwMode="auto">
          <a:xfrm>
            <a:off x="3883025" y="4173538"/>
            <a:ext cx="1952625" cy="1485900"/>
          </a:xfrm>
          <a:prstGeom prst="rect">
            <a:avLst/>
          </a:prstGeom>
          <a:noFill/>
          <a:ln w="9525">
            <a:noFill/>
            <a:miter lim="800000"/>
            <a:headEnd/>
            <a:tailEnd/>
          </a:ln>
        </p:spPr>
      </p:pic>
      <p:pic>
        <p:nvPicPr>
          <p:cNvPr id="61" name="Picture 9" descr="https://uevision.clientsection.com/projects/2225316/file/20254424/siperian_dashboard_v1.png"/>
          <p:cNvPicPr>
            <a:picLocks noChangeAspect="1" noChangeArrowheads="1"/>
          </p:cNvPicPr>
          <p:nvPr/>
        </p:nvPicPr>
        <p:blipFill>
          <a:blip r:embed="rId27" cstate="print"/>
          <a:srcRect/>
          <a:stretch>
            <a:fillRect/>
          </a:stretch>
        </p:blipFill>
        <p:spPr bwMode="auto">
          <a:xfrm>
            <a:off x="5028474" y="819150"/>
            <a:ext cx="1957227" cy="781050"/>
          </a:xfrm>
          <a:prstGeom prst="rect">
            <a:avLst/>
          </a:prstGeom>
          <a:noFill/>
          <a:ln w="25400">
            <a:solidFill>
              <a:schemeClr val="accent1"/>
            </a:solidFill>
            <a:miter lim="800000"/>
            <a:headEnd/>
            <a:tailEnd/>
          </a:ln>
        </p:spPr>
      </p:pic>
      <p:sp>
        <p:nvSpPr>
          <p:cNvPr id="2" name="Rectangle 1"/>
          <p:cNvSpPr/>
          <p:nvPr/>
        </p:nvSpPr>
        <p:spPr>
          <a:xfrm>
            <a:off x="4953000" y="1600200"/>
            <a:ext cx="1986441" cy="276999"/>
          </a:xfrm>
          <a:prstGeom prst="rect">
            <a:avLst/>
          </a:prstGeom>
        </p:spPr>
        <p:txBody>
          <a:bodyPr wrap="none">
            <a:spAutoFit/>
          </a:bodyPr>
          <a:lstStyle/>
          <a:p>
            <a:pPr algn="ctr" eaLnBrk="1" hangingPunct="1"/>
            <a:r>
              <a:rPr lang="en-IE" sz="1200" b="1" dirty="0" smtClean="0"/>
              <a:t>MDM – Data Governance</a:t>
            </a:r>
            <a:endParaRPr lang="en-US" sz="1200" b="1" dirty="0"/>
          </a:p>
        </p:txBody>
      </p:sp>
    </p:spTree>
    <p:extLst>
      <p:ext uri="{BB962C8B-B14F-4D97-AF65-F5344CB8AC3E}">
        <p14:creationId xmlns:p14="http://schemas.microsoft.com/office/powerpoint/2010/main" val="2811540865"/>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5" descr="infa_title_d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269413" cy="695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4" descr="WT Demo-0000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3079" y="4495800"/>
            <a:ext cx="857250" cy="23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93019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5" descr="WT Demo-0004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4495800"/>
            <a:ext cx="857250" cy="23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5577728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5" descr="WT Demo-0005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9415852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4" descr="WT Demo-0009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266838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1" descr="WT Demo-0010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1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2421865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1" descr="WT Demo-0012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81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2716295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3250" name="Picture 1" descr="WT Demo-0014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632547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1" descr="WT Demo-0015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652410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5298" name="Picture 1" descr="WT Demo-0016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3700624"/>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1" descr="WT Demo-0017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734357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7346" name="Picture 1" descr="WT Demo-0018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5760139"/>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1" descr="WT Demo-0019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45281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9394" name="Picture 2" descr="WT Demo-00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9202984"/>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0418" name="Picture 1" descr="WT Demo-0020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88585764"/>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1" descr="WT Demo-0021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6906769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2466" name="Picture 1" descr="WT Demo-0022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4501427"/>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1" descr="WT Demo-0023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6822563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Picture 1" descr="WT Demo-0024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56669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38" name="Picture 1" descr="WT Demo-0025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9185484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1" descr="WT Demo-0026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5824337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1" descr="WT Demo-0027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0839906"/>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1" descr="WT Demo-00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024372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634" name="Picture 1" descr="WT Demo-00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0785345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0658" name="Picture 1" descr="WT Demo-0027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07798071"/>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682" name="Picture 1" descr="WT Demo-0028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097119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2706" name="Picture 1" descr="WT Demo-0029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9998513"/>
      </p:ext>
    </p:extLst>
  </p:cSld>
  <p:clrMapOvr>
    <a:masterClrMapping/>
  </p:clrMapOvr>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1" descr="WT Demo-0030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7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1900806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4754" name="Picture 1" descr="WT Demo-0031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57250" cy="23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2669647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75778" name="Picture 1" descr="WT Demo-0032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9982364"/>
      </p:ext>
    </p:extLst>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1" descr="WT Demo-0033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6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9912044"/>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1" descr="WT Demo-0034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69390736"/>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0" name="Picture 1" descr="WT Demo-0035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4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5481433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Picture 1" descr="WT Demo-0036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828284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0898" name="Picture 1" descr="WT Demo-0037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6652355"/>
      </p:ext>
    </p:extLst>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1" descr="WT Demo-0038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8914102"/>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46" name="Picture 1" descr="WT Demo-0039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8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802453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970" name="Picture 1" descr="WT Demo-0040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7820630"/>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4994" name="Picture 1" descr="WT Demo-0041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6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7540958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1" descr="WT Demo-0042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8071602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042" name="Picture 1" descr="WT Demo-0043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78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196173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8066" name="Picture 1" descr="WT Demo-0044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0607408"/>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090" name="Picture 1" descr="WT Demo-0045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7223309"/>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14" name="Picture 1" descr="WT Demo-0046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4749647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138" name="Picture 1" descr="WT Demo-0003.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98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02823282"/>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2162" name="Picture 1" descr="WT Demo-0004.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5883032"/>
      </p:ext>
    </p:extLst>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186" name="Picture 1" descr="WT Demo-0005.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6296508"/>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94210" name="Picture 1" descr="WT Demo-0006.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5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143678"/>
      </p:ext>
    </p:extLst>
  </p:cSld>
  <p:clrMapOvr>
    <a:masterClrMapping/>
  </p:clrMapOvr>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1" descr="WT Demo-0007.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457200"/>
            <a:ext cx="80010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149961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GUID" val="60b6f596-802f-4613-8c54-bf01ba2517f0"/>
</p:tagLst>
</file>

<file path=ppt/tags/tag3.xml><?xml version="1.0" encoding="utf-8"?>
<p:tagLst xmlns:a="http://schemas.openxmlformats.org/drawingml/2006/main" xmlns:r="http://schemas.openxmlformats.org/officeDocument/2006/relationships" xmlns:p="http://schemas.openxmlformats.org/presentationml/2006/main">
  <p:tag name="AUDIO_IMPORT" val="C:\Users\skandlakuti2\Documents\INFORMATICA\_INFA_NEW\MDM Bronze\Articulate\Audio\18.mp3"/>
  <p:tag name="AUDIO_ID" val="408"/>
  <p:tag name="ELAPSEDTIME" val="112.88"/>
  <p:tag name="ARTICULATE_SLIDE_PAUSE" val="0"/>
  <p:tag name="ARTICULATE_NAV_LEVEL" val="1"/>
  <p:tag name="ARTICULATE_PLAYLIST_ID" val="-1"/>
  <p:tag name="ARTICULATE_LOCK_SLIDE" val="0"/>
  <p:tag name="ARTICULATE_SLIDE_NAV" val="17"/>
  <p:tag name="ARTICULATE_SLIDE_GUID" val="288ca7c4-819f-43a8-9602-3d75a749ffc0"/>
</p:tagLst>
</file>

<file path=ppt/tags/tag4.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5.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6.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7.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8.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9.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10.xml><?xml version="1.0" encoding="utf-8"?>
<p:tagLst xmlns:a="http://schemas.openxmlformats.org/drawingml/2006/main" xmlns:r="http://schemas.openxmlformats.org/officeDocument/2006/relationships" xmlns:p="http://schemas.openxmlformats.org/presentationml/2006/main">
  <p:tag name="ARTICULATE_PUBLISH_MODE" val="2"/>
</p:tagLst>
</file>

<file path=ppt/tags/tag11.xml><?xml version="1.0" encoding="utf-8"?>
<p:tagLst xmlns:a="http://schemas.openxmlformats.org/drawingml/2006/main" xmlns:r="http://schemas.openxmlformats.org/officeDocument/2006/relationships" xmlns:p="http://schemas.openxmlformats.org/presentationml/2006/main">
  <p:tag name="AUDIO_IMPORT" val="C:\Users\skandlakuti2\Documents\INFORMATICA\_INFA_NEW\MDM Bronze\Articulate\Audio\23.mp3"/>
  <p:tag name="AUDIO_ID" val="427"/>
  <p:tag name="ELAPSEDTIME" val="50.474"/>
  <p:tag name="ARTICULATE_SLIDE_PAUSE" val="0"/>
  <p:tag name="ARTICULATE_NAV_LEVEL" val="1"/>
  <p:tag name="ARTICULATE_PLAYLIST_ID" val="-1"/>
  <p:tag name="ARTICULATE_LOCK_SLIDE" val="0"/>
  <p:tag name="ARTICULATE_SLIDE_NAV" val="22"/>
  <p:tag name="ARTICULATE_SLIDE_GUID" val="f88aaae2-0940-4a4a-a744-6af7a216b6f5"/>
</p:tagLst>
</file>

<file path=ppt/tags/tag12.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SKANDL~1\AppData\Local\Temp\articulate\presenter\imgtemp\QswfC8fG_files\slide0001_image001.png"/>
</p:tagLst>
</file>

<file path=ppt/tags/tag13.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SKANDL~1\AppData\Local\Temp\articulate\presenter\imgtemp\NdDeJ1kF_files\slide0001_image001.png"/>
</p:tagLst>
</file>

<file path=ppt/tags/tag14.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SKANDL~1\AppData\Local\Temp\articulate\presenter\imgtemp\oWUXxek7_files\slide0001_image001.png"/>
</p:tagLst>
</file>

<file path=ppt/tags/tag15.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SKANDL~1\AppData\Local\Temp\articulate\presenter\imgtemp\mIjcqFhU_files\slide0001_image001.png"/>
</p:tagLst>
</file>

<file path=ppt/tags/tag16.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SKANDL~1\AppData\Local\Temp\articulate\presenter\imgtemp\Ii73AqkO_files\slide0001_image001.png"/>
</p:tagLst>
</file>

<file path=ppt/tags/tag17.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SKANDL~1\AppData\Local\Temp\articulate\presenter\imgtemp\XjILQ84M_files\slide0001_image001.png"/>
</p:tagLst>
</file>

<file path=ppt/tags/tag18.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SKANDL~1\AppData\Local\Temp\articulate\presenter\imgtemp\3Kamg8IO_files\slide0001_image001.png"/>
</p:tagLst>
</file>

<file path=ppt/tags/tag19.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SKANDL~1\AppData\Local\Temp\articulate\presenter\imgtemp\oJMiWDjY_files\slide0001_image001.png"/>
</p:tagLst>
</file>

<file path=ppt/tags/tag20.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SKANDL~1\AppData\Local\Temp\articulate\presenter\imgtemp\7wFBKiz1_files\slide0001_image001.png"/>
</p:tagLst>
</file>

<file path=ppt/tags/tag21.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SKANDL~1\AppData\Local\Temp\articulate\presenter\imgtemp\9Fdi8a71_files\slide0001_image001.png"/>
</p:tagLst>
</file>

<file path=ppt/tags/tag22.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SKANDL~1\AppData\Local\Temp\articulate\presenter\imgtemp\rY15rMIQ_files\slide0001_image001.png"/>
</p:tagLst>
</file>

<file path=ppt/tags/tag23.xml><?xml version="1.0" encoding="utf-8"?>
<p:tagLst xmlns:a="http://schemas.openxmlformats.org/drawingml/2006/main" xmlns:r="http://schemas.openxmlformats.org/officeDocument/2006/relationships" xmlns:p="http://schemas.openxmlformats.org/presentationml/2006/main">
  <p:tag name="TIMING" val="|10.1|12.5|34.8"/>
</p:tagLst>
</file>

<file path=ppt/tags/tag24.xml><?xml version="1.0" encoding="utf-8"?>
<p:tagLst xmlns:a="http://schemas.openxmlformats.org/drawingml/2006/main" xmlns:r="http://schemas.openxmlformats.org/officeDocument/2006/relationships" xmlns:p="http://schemas.openxmlformats.org/presentationml/2006/main">
  <p:tag name="AUDIO_IMPORT" val="C:\Users\skandlakuti2\Documents\INFORMATICA\_INFA_NEW\MDM Bronze\Articulate\Audio\34.mp3"/>
  <p:tag name="AUDIO_ID" val="414"/>
  <p:tag name="ELAPSEDTIME" val="276.485"/>
  <p:tag name="ARTICULATE_TITLE_TAG" val=" MDM Competition and our Differentiation"/>
  <p:tag name="ARTICULATE_SLIDE_PAUSE" val="0"/>
  <p:tag name="ARTICULATE_NAV_LEVEL" val="1"/>
  <p:tag name="ARTICULATE_PLAYLIST_ID" val="-1"/>
  <p:tag name="ARTICULATE_LOCK_SLIDE" val="0"/>
  <p:tag name="ARTICULATE_SLIDE_NAV" val="33"/>
  <p:tag name="ARTICULATE_SLIDE_GUID" val="1463a3d0-af97-4ef7-a557-616f66506ac9"/>
</p:tagLst>
</file>

<file path=ppt/theme/theme1.xml><?xml version="1.0" encoding="utf-8"?>
<a:theme xmlns:a="http://schemas.openxmlformats.org/drawingml/2006/main" name="Blank Presentation">
  <a:themeElements>
    <a:clrScheme name="Blank Presentation 12">
      <a:dk1>
        <a:srgbClr val="000000"/>
      </a:dk1>
      <a:lt1>
        <a:srgbClr val="FFFFFF"/>
      </a:lt1>
      <a:dk2>
        <a:srgbClr val="BF311A"/>
      </a:dk2>
      <a:lt2>
        <a:srgbClr val="808285"/>
      </a:lt2>
      <a:accent1>
        <a:srgbClr val="005595"/>
      </a:accent1>
      <a:accent2>
        <a:srgbClr val="BEC0C2"/>
      </a:accent2>
      <a:accent3>
        <a:srgbClr val="FFFFFF"/>
      </a:accent3>
      <a:accent4>
        <a:srgbClr val="000000"/>
      </a:accent4>
      <a:accent5>
        <a:srgbClr val="AAB4C8"/>
      </a:accent5>
      <a:accent6>
        <a:srgbClr val="ACAEB0"/>
      </a:accent6>
      <a:hlink>
        <a:srgbClr val="5C8727"/>
      </a:hlink>
      <a:folHlink>
        <a:srgbClr val="EC891D"/>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noFill/>
          <a:prstDash val="solid"/>
          <a:round/>
          <a:headEnd type="none" w="med" len="med"/>
          <a:tailEnd type="none" w="med" len="med"/>
        </a:ln>
        <a:effectLst/>
      </a:spPr>
      <a:bodyPr vert="horz" wrap="none" lIns="91440" tIns="45720" rIns="91440" bIns="45720" numCol="1" anchor="ctr" anchorCtr="0" compatLnSpc="1">
        <a:prstTxWarp prst="textNoShape">
          <a:avLst/>
        </a:prstTxWarp>
        <a:spAutoFit/>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0" i="0" u="none" strike="noStrike" cap="none" normalizeH="0" baseline="0" smtClean="0">
            <a:ln>
              <a:noFill/>
            </a:ln>
            <a:solidFill>
              <a:schemeClr val="tx1"/>
            </a:solidFill>
            <a:effectLst/>
            <a:latin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Blank Presentation 8">
        <a:dk1>
          <a:srgbClr val="000000"/>
        </a:dk1>
        <a:lt1>
          <a:srgbClr val="FFFFFF"/>
        </a:lt1>
        <a:dk2>
          <a:srgbClr val="BF311A"/>
        </a:dk2>
        <a:lt2>
          <a:srgbClr val="919195"/>
        </a:lt2>
        <a:accent1>
          <a:srgbClr val="005595"/>
        </a:accent1>
        <a:accent2>
          <a:srgbClr val="BABCBE"/>
        </a:accent2>
        <a:accent3>
          <a:srgbClr val="FFFFFF"/>
        </a:accent3>
        <a:accent4>
          <a:srgbClr val="000000"/>
        </a:accent4>
        <a:accent5>
          <a:srgbClr val="AAB4C8"/>
        </a:accent5>
        <a:accent6>
          <a:srgbClr val="A8AAAC"/>
        </a:accent6>
        <a:hlink>
          <a:srgbClr val="5C8727"/>
        </a:hlink>
        <a:folHlink>
          <a:srgbClr val="4577AD"/>
        </a:folHlink>
      </a:clrScheme>
      <a:clrMap bg1="lt1" tx1="dk1" bg2="lt2" tx2="dk2" accent1="accent1" accent2="accent2" accent3="accent3" accent4="accent4" accent5="accent5" accent6="accent6" hlink="hlink" folHlink="folHlink"/>
    </a:extraClrScheme>
    <a:extraClrScheme>
      <a:clrScheme name="Blank Presentation 9">
        <a:dk1>
          <a:srgbClr val="000000"/>
        </a:dk1>
        <a:lt1>
          <a:srgbClr val="FFFFFF"/>
        </a:lt1>
        <a:dk2>
          <a:srgbClr val="5C8727"/>
        </a:dk2>
        <a:lt2>
          <a:srgbClr val="919195"/>
        </a:lt2>
        <a:accent1>
          <a:srgbClr val="005595"/>
        </a:accent1>
        <a:accent2>
          <a:srgbClr val="BABCBE"/>
        </a:accent2>
        <a:accent3>
          <a:srgbClr val="FFFFFF"/>
        </a:accent3>
        <a:accent4>
          <a:srgbClr val="000000"/>
        </a:accent4>
        <a:accent5>
          <a:srgbClr val="AAB4C8"/>
        </a:accent5>
        <a:accent6>
          <a:srgbClr val="A8AAAC"/>
        </a:accent6>
        <a:hlink>
          <a:srgbClr val="EC891D"/>
        </a:hlink>
        <a:folHlink>
          <a:srgbClr val="BF311A"/>
        </a:folHlink>
      </a:clrScheme>
      <a:clrMap bg1="lt1" tx1="dk1" bg2="lt2" tx2="dk2" accent1="accent1" accent2="accent2" accent3="accent3" accent4="accent4" accent5="accent5" accent6="accent6" hlink="hlink" folHlink="folHlink"/>
    </a:extraClrScheme>
    <a:extraClrScheme>
      <a:clrScheme name="Blank Presentation 10">
        <a:dk1>
          <a:srgbClr val="000000"/>
        </a:dk1>
        <a:lt1>
          <a:srgbClr val="FFFFFF"/>
        </a:lt1>
        <a:dk2>
          <a:srgbClr val="EC891D"/>
        </a:dk2>
        <a:lt2>
          <a:srgbClr val="919195"/>
        </a:lt2>
        <a:accent1>
          <a:srgbClr val="005595"/>
        </a:accent1>
        <a:accent2>
          <a:srgbClr val="BABCBE"/>
        </a:accent2>
        <a:accent3>
          <a:srgbClr val="FFFFFF"/>
        </a:accent3>
        <a:accent4>
          <a:srgbClr val="000000"/>
        </a:accent4>
        <a:accent5>
          <a:srgbClr val="AAB4C8"/>
        </a:accent5>
        <a:accent6>
          <a:srgbClr val="A8AAAC"/>
        </a:accent6>
        <a:hlink>
          <a:srgbClr val="5C8727"/>
        </a:hlink>
        <a:folHlink>
          <a:srgbClr val="BF311A"/>
        </a:folHlink>
      </a:clrScheme>
      <a:clrMap bg1="lt1" tx1="dk1" bg2="lt2" tx2="dk2" accent1="accent1" accent2="accent2" accent3="accent3" accent4="accent4" accent5="accent5" accent6="accent6" hlink="hlink" folHlink="folHlink"/>
    </a:extraClrScheme>
    <a:extraClrScheme>
      <a:clrScheme name="Blank Presentation 11">
        <a:dk1>
          <a:srgbClr val="000000"/>
        </a:dk1>
        <a:lt1>
          <a:srgbClr val="FFFFFF"/>
        </a:lt1>
        <a:dk2>
          <a:srgbClr val="BF311A"/>
        </a:dk2>
        <a:lt2>
          <a:srgbClr val="919195"/>
        </a:lt2>
        <a:accent1>
          <a:srgbClr val="005595"/>
        </a:accent1>
        <a:accent2>
          <a:srgbClr val="BABCBE"/>
        </a:accent2>
        <a:accent3>
          <a:srgbClr val="FFFFFF"/>
        </a:accent3>
        <a:accent4>
          <a:srgbClr val="000000"/>
        </a:accent4>
        <a:accent5>
          <a:srgbClr val="AAB4C8"/>
        </a:accent5>
        <a:accent6>
          <a:srgbClr val="A8AAAC"/>
        </a:accent6>
        <a:hlink>
          <a:srgbClr val="5C8727"/>
        </a:hlink>
        <a:folHlink>
          <a:srgbClr val="EC891D"/>
        </a:folHlink>
      </a:clrScheme>
      <a:clrMap bg1="lt1" tx1="dk1" bg2="lt2" tx2="dk2" accent1="accent1" accent2="accent2" accent3="accent3" accent4="accent4" accent5="accent5" accent6="accent6" hlink="hlink" folHlink="folHlink"/>
    </a:extraClrScheme>
    <a:extraClrScheme>
      <a:clrScheme name="Blank Presentation 12">
        <a:dk1>
          <a:srgbClr val="000000"/>
        </a:dk1>
        <a:lt1>
          <a:srgbClr val="FFFFFF"/>
        </a:lt1>
        <a:dk2>
          <a:srgbClr val="BF311A"/>
        </a:dk2>
        <a:lt2>
          <a:srgbClr val="808285"/>
        </a:lt2>
        <a:accent1>
          <a:srgbClr val="005595"/>
        </a:accent1>
        <a:accent2>
          <a:srgbClr val="BEC0C2"/>
        </a:accent2>
        <a:accent3>
          <a:srgbClr val="FFFFFF"/>
        </a:accent3>
        <a:accent4>
          <a:srgbClr val="000000"/>
        </a:accent4>
        <a:accent5>
          <a:srgbClr val="AAB4C8"/>
        </a:accent5>
        <a:accent6>
          <a:srgbClr val="ACAEB0"/>
        </a:accent6>
        <a:hlink>
          <a:srgbClr val="5C8727"/>
        </a:hlink>
        <a:folHlink>
          <a:srgbClr val="EC89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SP_EXPIRE xmlns="4615d184-51ad-4137-9fa4-83e257a96da6">2013-05-26T23:00:00+00:00</SP_EXPIRE>
    <SP_DESC xmlns="4615d184-51ad-4137-9fa4-83e257a96da6">A short sales deck outlining the Five Pitfalls of Data Migration and mapping them to our core differentiators.</SP_DESC>
    <SP_VERTICAL xmlns="c7fab30f-f87a-4a62-a74a-5d4eb4f91714">
      <Value xmlns="c7fab30f-f87a-4a62-a74a-5d4eb4f91714">Not Applicable</Value>
    </SP_VERTICAL>
    <SP_PUBLISHER xmlns="4615d184-51ad-4137-9fa4-83e257a96da6">cmallory</SP_PUBLISHER>
    <SP_DOC_OWNER xmlns="4615d184-51ad-4137-9fa4-83e257a96da6">
      <UserInfo xmlns="4615d184-51ad-4137-9fa4-83e257a96da6">
        <DisplayName xmlns="4615d184-51ad-4137-9fa4-83e257a96da6"/>
        <AccountId xmlns="4615d184-51ad-4137-9fa4-83e257a96da6">2960</AccountId>
        <AccountType xmlns="4615d184-51ad-4137-9fa4-83e257a96da6"/>
      </UserInfo>
    </SP_DOC_OWNER>
    <SP_STATUS xmlns="c7fab30f-f87a-4a62-a74a-5d4eb4f91714">Active</SP_STATUS>
    <SP_PRODUCT xmlns="c7fab30f-f87a-4a62-a74a-5d4eb4f91714">
      <Value xmlns="c7fab30f-f87a-4a62-a74a-5d4eb4f91714">Data Quality</Value>
      <Value xmlns="c7fab30f-f87a-4a62-a74a-5d4eb4f91714">ILM Data Archive</Value>
      <Value xmlns="c7fab30f-f87a-4a62-a74a-5d4eb4f91714">PowerCenter AE inc. Metadata Manager</Value>
      <Value xmlns="c7fab30f-f87a-4a62-a74a-5d4eb4f91714">PowerExchange</Value>
    </SP_PRODUCT>
    <SP_DB2_URL xmlns="4615d184-51ad-4137-9fa4-83e257a96da6" xsi:nil="true"/>
    <SP_OWNER xmlns="4615d184-51ad-4137-9fa4-83e257a96da6">cmallory</SP_OWNER>
    <SP_CONFID xmlns="c7fab30f-f87a-4a62-a74a-5d4eb4f91714">External - Public</SP_CONFID>
    <SP_DOC_PUBLISHER xmlns="4615d184-51ad-4137-9fa4-83e257a96da6">
      <UserInfo xmlns="4615d184-51ad-4137-9fa4-83e257a96da6">
        <DisplayName xmlns="4615d184-51ad-4137-9fa4-83e257a96da6"/>
        <AccountId xmlns="4615d184-51ad-4137-9fa4-83e257a96da6">2960</AccountId>
        <AccountType xmlns="4615d184-51ad-4137-9fa4-83e257a96da6"/>
      </UserInfo>
    </SP_DOC_PUBLISHER>
    <SP_PRINT xmlns="c7fab30f-f87a-4a62-a74a-5d4eb4f91714">Online only</SP_PRINT>
    <SP_LANGUAGE xmlns="c7fab30f-f87a-4a62-a74a-5d4eb4f91714">English-American</SP_LANGUAGE>
    <SP_SOLUTION xmlns="c7fab30f-f87a-4a62-a74a-5d4eb4f91714">
      <Value xmlns="c7fab30f-f87a-4a62-a74a-5d4eb4f91714">Data Migration/Consolidation</Value>
    </SP_SOLUTION>
    <SP_PATH xmlns="c7fab30f-f87a-4a62-a74a-5d4eb4f91714">
      <Value xmlns="c7fab30f-f87a-4a62-a74a-5d4eb4f91714">\Solutions\IT Project\Data Migration/Consolidation</Value>
    </SP_PATH>
  </documentManagement>
</p:properties>
</file>

<file path=customXml/item2.xml><?xml version="1.0" encoding="utf-8"?>
<ct:contentTypeSchema xmlns:ct="http://schemas.microsoft.com/office/2006/metadata/contentType" xmlns:ma="http://schemas.microsoft.com/office/2006/metadata/properties/metaAttributes" ct:_="" ma:_="" ma:contentTypeName="SP_SALES_TOOL" ma:contentTypeID="0x0101001E86E7AE71D5334993F915062947B04A009932901790A710499D791A264AB4A7A2" ma:contentTypeVersion="9" ma:contentTypeDescription="" ma:contentTypeScope="" ma:versionID="1b2a56402ea4d9b3fe604caee463694d">
  <xsd:schema xmlns:xsd="http://www.w3.org/2001/XMLSchema" xmlns:p="http://schemas.microsoft.com/office/2006/metadata/properties" xmlns:ns2="4615d184-51ad-4137-9fa4-83e257a96da6" xmlns:ns3="c7fab30f-f87a-4a62-a74a-5d4eb4f91714" targetNamespace="http://schemas.microsoft.com/office/2006/metadata/properties" ma:root="true" ma:fieldsID="9b8c1dc4e55b6995e6e7bbf5314eba4e" ns2:_="" ns3:_="">
    <xsd:import namespace="4615d184-51ad-4137-9fa4-83e257a96da6"/>
    <xsd:import namespace="c7fab30f-f87a-4a62-a74a-5d4eb4f91714"/>
    <xsd:element name="properties">
      <xsd:complexType>
        <xsd:sequence>
          <xsd:element name="documentManagement">
            <xsd:complexType>
              <xsd:all>
                <xsd:element ref="ns2:SP_DESC"/>
                <xsd:element ref="ns3:SP_LANGUAGE"/>
                <xsd:element ref="ns3:SP_CONFID"/>
                <xsd:element ref="ns3:SP_PRINT"/>
                <xsd:element ref="ns2:SP_EXPIRE"/>
                <xsd:element ref="ns3:SP_STATUS"/>
                <xsd:element ref="ns3:SP_PRODUCT" minOccurs="0"/>
                <xsd:element ref="ns3:SP_SOLUTION" minOccurs="0"/>
                <xsd:element ref="ns3:SP_VERTICAL" minOccurs="0"/>
                <xsd:element ref="ns3:SP_PATH" minOccurs="0"/>
                <xsd:element ref="ns2:SP_OWNER"/>
                <xsd:element ref="ns2:SP_PUBLISHER"/>
                <xsd:element ref="ns2:SP_DB2_URL" minOccurs="0"/>
                <xsd:element ref="ns2:SP_DOC_OWNER"/>
                <xsd:element ref="ns2:SP_DOC_PUBLISHER"/>
              </xsd:all>
            </xsd:complexType>
          </xsd:element>
        </xsd:sequence>
      </xsd:complexType>
    </xsd:element>
  </xsd:schema>
  <xsd:schema xmlns:xsd="http://www.w3.org/2001/XMLSchema" xmlns:dms="http://schemas.microsoft.com/office/2006/documentManagement/types" targetNamespace="4615d184-51ad-4137-9fa4-83e257a96da6" elementFormDefault="qualified">
    <xsd:import namespace="http://schemas.microsoft.com/office/2006/documentManagement/types"/>
    <xsd:element name="SP_DESC" ma:index="8" ma:displayName="SP_DESC" ma:default="" ma:description="Description" ma:internalName="SP_DESC">
      <xsd:simpleType>
        <xsd:restriction base="dms:Note"/>
      </xsd:simpleType>
    </xsd:element>
    <xsd:element name="SP_EXPIRE" ma:index="12" ma:displayName="SP_EXPIRE" ma:default="[today]" ma:description="Expiration Date" ma:format="DateOnly" ma:internalName="SP_EXPIRE">
      <xsd:simpleType>
        <xsd:restriction base="dms:DateTime"/>
      </xsd:simpleType>
    </xsd:element>
    <xsd:element name="SP_OWNER" ma:index="18" ma:displayName="SP_OWNER" ma:default="" ma:description="Document Owner NT Login (e.g., adelrosa)" ma:internalName="SP_OWNER">
      <xsd:simpleType>
        <xsd:restriction base="dms:Text">
          <xsd:maxLength value="255"/>
        </xsd:restriction>
      </xsd:simpleType>
    </xsd:element>
    <xsd:element name="SP_PUBLISHER" ma:index="19" ma:displayName="SP_PUBLISHER" ma:description="Document Publisher NT Login (e.g., adelrosa)" ma:internalName="SP_PUBLISHER">
      <xsd:simpleType>
        <xsd:restriction base="dms:Text">
          <xsd:maxLength value="255"/>
        </xsd:restriction>
      </xsd:simpleType>
    </xsd:element>
    <xsd:element name="SP_DB2_URL" ma:index="20" nillable="true" ma:displayName="SP_DB2_URL" ma:default="" ma:description="eClient URL" ma:hidden="true" ma:internalName="SP_DB2_URL" ma:readOnly="false">
      <xsd:simpleType>
        <xsd:restriction base="dms:Text">
          <xsd:maxLength value="255"/>
        </xsd:restriction>
      </xsd:simpleType>
    </xsd:element>
    <xsd:element name="SP_DOC_OWNER" ma:index="21" ma:displayName="SP_DOC_OWNER" ma:description="Document Owner" ma:list="UserInfo" ma:internalName="SP_DOC_OWNER"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element name="SP_DOC_PUBLISHER" ma:index="22" ma:displayName="SP_DOC_PUBLISHER" ma:description="Document Publisher" ma:list="UserInfo" ma:internalName="SP_DOC_PUBLISHER" ma:showField="ImnName">
      <xsd:complexType>
        <xsd:complexContent>
          <xsd:extension base="dms:User">
            <xsd:sequence>
              <xsd:element name="UserInfo" minOccurs="0" maxOccurs="unbounded">
                <xsd:complexType>
                  <xsd:sequence>
                    <xsd:element name="DisplayName" type="xsd:string" minOccurs="0"/>
                    <xsd:element name="AccountId" type="dms:UserId" minOccurs="0"/>
                    <xsd:element name="AccountType" type="xsd:string" minOccurs="0"/>
                  </xsd:sequence>
                </xsd:complexType>
              </xsd:element>
            </xsd:sequence>
          </xsd:extension>
        </xsd:complexContent>
      </xsd:complexType>
    </xsd:element>
  </xsd:schema>
  <xsd:schema xmlns:xsd="http://www.w3.org/2001/XMLSchema" xmlns:dms="http://schemas.microsoft.com/office/2006/documentManagement/types" targetNamespace="c7fab30f-f87a-4a62-a74a-5d4eb4f91714" elementFormDefault="qualified">
    <xsd:import namespace="http://schemas.microsoft.com/office/2006/documentManagement/types"/>
    <xsd:element name="SP_LANGUAGE" ma:index="9" ma:displayName="SP_LANGUAGE" ma:default="English-American" ma:description="Language" ma:format="Dropdown" ma:internalName="SP_LANGUAGE">
      <xsd:simpleType>
        <xsd:restriction base="dms:Choice">
          <xsd:enumeration value="English-American"/>
          <xsd:enumeration value="Arabic (Saudi Arabia)"/>
          <xsd:enumeration value="Chinese (PRC)"/>
          <xsd:enumeration value="Chinese (Taiwan)"/>
          <xsd:enumeration value="Dutch"/>
          <xsd:enumeration value="English-British"/>
          <xsd:enumeration value="Finnish"/>
          <xsd:enumeration value="French"/>
          <xsd:enumeration value="German"/>
          <xsd:enumeration value="Hebrew"/>
          <xsd:enumeration value="French-Belgian"/>
          <xsd:enumeration value="Japanese"/>
          <xsd:enumeration value="Italian"/>
          <xsd:enumeration value="Korean"/>
          <xsd:enumeration value="Portuguese"/>
          <xsd:enumeration value="Portuguese-Brazilian"/>
          <xsd:enumeration value="Spanish"/>
          <xsd:enumeration value="Swedish"/>
        </xsd:restriction>
      </xsd:simpleType>
    </xsd:element>
    <xsd:element name="SP_CONFID" ma:index="10" ma:displayName="SP_CONFID" ma:default="" ma:description="Document Confidentiality" ma:format="Dropdown" ma:internalName="SP_CONFID">
      <xsd:simpleType>
        <xsd:restriction base="dms:Choice">
          <xsd:enumeration value="Internal only"/>
          <xsd:enumeration value="Internal and Distributors"/>
          <xsd:enumeration value="External - Public"/>
          <xsd:enumeration value="External - NDA required"/>
        </xsd:restriction>
      </xsd:simpleType>
    </xsd:element>
    <xsd:element name="SP_PRINT" ma:index="11" ma:displayName="SP_PRINT" ma:default="" ma:description="Print Availability" ma:format="Dropdown" ma:internalName="SP_PRINT">
      <xsd:simpleType>
        <xsd:restriction base="dms:Choice">
          <xsd:enumeration value="Online and Hardcopy"/>
          <xsd:enumeration value="Online only"/>
        </xsd:restriction>
      </xsd:simpleType>
    </xsd:element>
    <xsd:element name="SP_STATUS" ma:index="13" ma:displayName="SP_STATUS" ma:default="Active" ma:description="Status" ma:format="Dropdown" ma:internalName="SP_STATUS">
      <xsd:simpleType>
        <xsd:restriction base="dms:Choice">
          <xsd:enumeration value="Active"/>
          <xsd:enumeration value="Inactive"/>
        </xsd:restriction>
      </xsd:simpleType>
    </xsd:element>
    <xsd:element name="SP_PRODUCT" ma:index="14" nillable="true" ma:displayName="SP_PRODUCT" ma:description="Product" ma:internalName="SP_PRODUCT" ma:requiredMultiChoice="true">
      <xsd:complexType>
        <xsd:complexContent>
          <xsd:extension base="dms:MultiChoice">
            <xsd:sequence>
              <xsd:element name="Value" maxOccurs="unbounded" minOccurs="0" nillable="true">
                <xsd:simpleType>
                  <xsd:restriction base="dms:Choice">
                    <xsd:enumeration value="B2B Data Exchange"/>
                    <xsd:enumeration value="B2B Data Exchange MFT Option"/>
                    <xsd:enumeration value="B2B Data Format &amp; Validation Libraries"/>
                    <xsd:enumeration value="B2B Data Transformation"/>
                    <xsd:enumeration value="B2B Data Transformation Data Accelerator Option"/>
                    <xsd:enumeration value="CEP Real-Time Alert Manager"/>
                    <xsd:enumeration value="CEP RulePoint"/>
                    <xsd:enumeration value="Cloud (including OnDemand)"/>
                    <xsd:enumeration value="Cloud Editions"/>
                    <xsd:enumeration value="Complex Event Processing"/>
                    <xsd:enumeration value="Data Explorer"/>
                    <xsd:enumeration value="Data Quality"/>
                    <xsd:enumeration value="Data Services"/>
                    <xsd:enumeration value="Data Validation"/>
                    <xsd:enumeration value="IDE"/>
                    <xsd:enumeration value="IDE AE"/>
                    <xsd:enumeration value="Identity Resolution"/>
                    <xsd:enumeration value="IDQ"/>
                    <xsd:enumeration value="IDQ Cloud Edition"/>
                    <xsd:enumeration value="IDQ Option- Content including AddressDoctor"/>
                    <xsd:enumeration value="IDQ Option- Dashboard/reports"/>
                    <xsd:enumeration value="IDQ Option- for Applications"/>
                    <xsd:enumeration value="IDQ Option- Identity Match"/>
                    <xsd:enumeration value="IDQ Option- Web Services"/>
                    <xsd:enumeration value="IDQ Options"/>
                    <xsd:enumeration value="ILM Data Archive"/>
                    <xsd:enumeration value="ILM Data Masking"/>
                    <xsd:enumeration value="ILM Data Subset"/>
                    <xsd:enumeration value="Informatica 9"/>
                    <xsd:enumeration value="Informatica Cloud Platform"/>
                    <xsd:enumeration value="Informatica Cloud Services (Loader, Synchronization, Replication, Quality Assessment, Address Quality)"/>
                    <xsd:enumeration value="Informatica MDM"/>
                    <xsd:enumeration value="Informatica Platform"/>
                    <xsd:enumeration value="Information Lifecycle Management"/>
                    <xsd:enumeration value="Not Applicable"/>
                    <xsd:enumeration value="PowerCenter"/>
                    <xsd:enumeration value="PowerCenter AE inc. Metadata Manager"/>
                    <xsd:enumeration value="PowerCenter Cloud Edition"/>
                    <xsd:enumeration value="PowerCenter Option- Advanced XML"/>
                    <xsd:enumeration value="PowerCenter Option- Cleanse and Match"/>
                    <xsd:enumeration value="PowerCenter Option- Data Masking"/>
                    <xsd:enumeration value="PowerCenter Option- Grid, High Availability, Partitioning"/>
                    <xsd:enumeration value="PowerCenter Option- Pushdown Optimization"/>
                    <xsd:enumeration value="PowerCenter Option- Unstructured Data"/>
                    <xsd:enumeration value="PowerCenter RE"/>
                    <xsd:enumeration value="PowerCenter SE"/>
                    <xsd:enumeration value="PowerExchange"/>
                    <xsd:enumeration value="PowerExchange CDC"/>
                    <xsd:enumeration value="PowerExchange for applications"/>
                    <xsd:enumeration value="PowerExchange for legacy/mainframe"/>
                    <xsd:enumeration value="PowerExchange for message queues"/>
                    <xsd:enumeration value="PowerExchange for relational/warehouse appliances"/>
                    <xsd:enumeration value="PowerExchange for technology standards"/>
                    <xsd:enumeration value="Ultra Messaging"/>
                  </xsd:restriction>
                </xsd:simpleType>
              </xsd:element>
            </xsd:sequence>
          </xsd:extension>
        </xsd:complexContent>
      </xsd:complexType>
    </xsd:element>
    <xsd:element name="SP_SOLUTION" ma:index="15" nillable="true" ma:displayName="SP_SOLUTION" ma:description="Solution" ma:internalName="SP_SOLUTION" ma:requiredMultiChoice="true">
      <xsd:complexType>
        <xsd:complexContent>
          <xsd:extension base="dms:MultiChoice">
            <xsd:sequence>
              <xsd:element name="Value" maxOccurs="unbounded" minOccurs="0" nillable="true">
                <xsd:simpleType>
                  <xsd:restriction base="dms:Choice">
                    <xsd:enumeration value="Business Initiative"/>
                    <xsd:enumeration value="Attract &amp; Retain Customers"/>
                    <xsd:enumeration value="GRC (governance, risk management &amp; compliance)"/>
                    <xsd:enumeration value="Improve Decision Making"/>
                    <xsd:enumeration value="Increase Efficiency/Reduce Costs"/>
                    <xsd:enumeration value="Increase Partner Network Efficiency"/>
                    <xsd:enumeration value="Mergers, Aquisitions, Divestitures"/>
                    <xsd:enumeration value="Modernize Business"/>
                    <xsd:enumeration value="Operational Intelligence"/>
                    <xsd:enumeration value="Outsource Non Core Functions"/>
                    <xsd:enumeration value="Strategic IT Initiatives"/>
                    <xsd:enumeration value="Data Governance"/>
                    <xsd:enumeration value="Data Services/SOA"/>
                    <xsd:enumeration value="ICC/Lean Integration"/>
                    <xsd:enumeration value="IT Project"/>
                    <xsd:enumeration value="Application Retirement"/>
                    <xsd:enumeration value="Test Data Management"/>
                    <xsd:enumeration value="B2B Data Exchange"/>
                    <xsd:enumeration value="Healthcare Payer Data Hub"/>
                    <xsd:enumeration value="Insurance Agent Gateway"/>
                    <xsd:enumeration value="Payments Hub"/>
                    <xsd:enumeration value="Cloud Data Integration"/>
                    <xsd:enumeration value="Complex Event Processing/Event Driven Architecture"/>
                    <xsd:enumeration value="Data Aggregation"/>
                    <xsd:enumeration value="Data Migration/Consolidation"/>
                    <xsd:enumeration value="Data Quality"/>
                    <xsd:enumeration value="Data Synchronization/Replication"/>
                    <xsd:enumeration value="Data Warehousing"/>
                    <xsd:enumeration value="Identity Resolution"/>
                    <xsd:enumeration value="Master Data Management"/>
                    <xsd:enumeration value="Industry Solutions"/>
                    <xsd:enumeration value="Communications"/>
                    <xsd:enumeration value="Public Sector"/>
                    <xsd:enumeration value="Transportation and Distribution"/>
                    <xsd:enumeration value="Financial Services and Insurance"/>
                    <xsd:enumeration value="Retail"/>
                    <xsd:enumeration value="Life Sciences and Healthcare"/>
                    <xsd:enumeration value="Energy and Utilities"/>
                    <xsd:enumeration value="Services"/>
                    <xsd:enumeration value="Manufacturing"/>
                    <xsd:enumeration value="Not Applicable"/>
                  </xsd:restriction>
                </xsd:simpleType>
              </xsd:element>
            </xsd:sequence>
          </xsd:extension>
        </xsd:complexContent>
      </xsd:complexType>
    </xsd:element>
    <xsd:element name="SP_VERTICAL" ma:index="16" nillable="true" ma:displayName="SP_VERTICAL" ma:default="" ma:description="Vertical" ma:internalName="SP_VERTICAL" ma:requiredMultiChoice="true">
      <xsd:complexType>
        <xsd:complexContent>
          <xsd:extension base="dms:MultiChoice">
            <xsd:sequence>
              <xsd:element name="Value" maxOccurs="unbounded" minOccurs="0" nillable="true">
                <xsd:simpleType>
                  <xsd:restriction base="dms:Choice">
                    <xsd:enumeration value="Communications"/>
                    <xsd:enumeration value="Public Sector"/>
                    <xsd:enumeration value="Transportation and Distribution"/>
                    <xsd:enumeration value="Financial Services and Insurance"/>
                    <xsd:enumeration value="Retail"/>
                    <xsd:enumeration value="Life Sciences and Healthcare"/>
                    <xsd:enumeration value="Energy and Utilities"/>
                    <xsd:enumeration value="Services"/>
                    <xsd:enumeration value="Manufacturing"/>
                    <xsd:enumeration value="Not Applicable"/>
                  </xsd:restriction>
                </xsd:simpleType>
              </xsd:element>
            </xsd:sequence>
          </xsd:extension>
        </xsd:complexContent>
      </xsd:complexType>
    </xsd:element>
    <xsd:element name="SP_PATH" ma:index="17" nillable="true" ma:displayName="SP_PATH" ma:description="Folder Path" ma:internalName="SP_PATH" ma:requiredMultiChoice="true">
      <xsd:complexType>
        <xsd:complexContent>
          <xsd:extension base="dms:MultiChoice">
            <xsd:sequence>
              <xsd:element name="Value" maxOccurs="unbounded" minOccurs="0" nillable="true">
                <xsd:simpleType>
                  <xsd:restriction base="dms:Choice">
                    <xsd:enumeration value="\Analysts"/>
                    <xsd:enumeration value="\Analysts\Altimeter"/>
                    <xsd:enumeration value="\Analysts\AMR"/>
                    <xsd:enumeration value="\Analysts\Bloor"/>
                    <xsd:enumeration value="\Analysts\Butler Group"/>
                    <xsd:enumeration value="\Analysts\Burton Group"/>
                    <xsd:enumeration value="\Analysts\Current Analysis"/>
                    <xsd:enumeration value="\Analysts\DataMonitor"/>
                    <xsd:enumeration value="\Analysts\Forrester"/>
                    <xsd:enumeration value="\Analysts\Gartner"/>
                    <xsd:enumeration value="\Analysts\Hurwitz"/>
                    <xsd:enumeration value="\Analysts\IDC"/>
                    <xsd:enumeration value="\Analysts\Nucleus Research"/>
                    <xsd:enumeration value="\Analysts\Ovum"/>
                    <xsd:enumeration value="\Analysts\TDWI"/>
                    <xsd:enumeration value="\Analysts\The 451"/>
                    <xsd:enumeration value="\Analysts\TowerGroup"/>
                    <xsd:enumeration value="\Analysts\Ventana"/>
                    <xsd:enumeration value="\Analysts\Wolfgang Martin"/>
                    <xsd:enumeration value="\Corp"/>
                    <xsd:enumeration value="\Corp\Inv Rel"/>
                    <xsd:enumeration value="\Custs"/>
                    <xsd:enumeration value="\Custs\Joint Prtnr Success"/>
                    <xsd:enumeration value="\Custs\Regions"/>
                    <xsd:enumeration value="\Custs\Regions\Amer"/>
                    <xsd:enumeration value="\Custs\Regions\APJ"/>
                    <xsd:enumeration value="\Custs\Regions\EMEA"/>
                    <xsd:enumeration value="\Custs\Regions\EMEA\Central EU"/>
                    <xsd:enumeration value="\Custs\Regions\EMEA\Dist Countries"/>
                    <xsd:enumeration value="\Custs\Regions\EMEA\France"/>
                    <xsd:enumeration value="\Custs\Regions\EMEA\Netherlands"/>
                    <xsd:enumeration value="\Custs\Regions\EMEA\UK"/>
                    <xsd:enumeration value="\Custs\Telereferences"/>
                    <xsd:enumeration value="\Custs\User Groups"/>
                    <xsd:enumeration value="\Custs\Verticals"/>
                    <xsd:enumeration value="\Custs\Verticals\Comm"/>
                    <xsd:enumeration value="\Custs\Verticals\Energy &amp; Util"/>
                    <xsd:enumeration value="\Custs\Verticals\Fin Svcs &amp; Ins"/>
                    <xsd:enumeration value="\Custs\Verticals\Life Sci &amp; Hlth"/>
                    <xsd:enumeration value="\Custs\Verticals\Manuf"/>
                    <xsd:enumeration value="\Custs\Verticals\Pub Sector"/>
                    <xsd:enumeration value="\Custs\Verticals\Retail"/>
                    <xsd:enumeration value="\Custs\Verticals\Svcs"/>
                    <xsd:enumeration value="\Custs\Verticals\Trans &amp; Dist"/>
                    <xsd:enumeration value="\Events"/>
                    <xsd:enumeration value="\Events\Analyst Day"/>
                    <xsd:enumeration value="\Events\Cust Progs"/>
                    <xsd:enumeration value="\Events\Informatica World"/>
                    <xsd:enumeration value="\Mkt Int"/>
                    <xsd:enumeration value="\Mkt Int\Abinitio"/>
                    <xsd:enumeration value="\Mkt Int\EPI-USE"/>
                    <xsd:enumeration value="\Mkt Int\Golden Gate"/>
                    <xsd:enumeration value="\Mkt Int\Hand Coding"/>
                    <xsd:enumeration value="\Mkt Int\HP"/>
                    <xsd:enumeration value="\Mkt Int\IBM"/>
                    <xsd:enumeration value="\Mkt Int\Initiate"/>
                    <xsd:enumeration value="\Mkt Int\IST"/>
                    <xsd:enumeration value="\Mkt Int\IWay"/>
                    <xsd:enumeration value="\Mkt Int\Kalido"/>
                    <xsd:enumeration value="\Mkt Int\MetaMatrix"/>
                    <xsd:enumeration value="\Mkt Int\Microsoft"/>
                    <xsd:enumeration value="\Mkt Int\Microstrat"/>
                    <xsd:enumeration value="\Mkt Int\No Competitor"/>
                    <xsd:enumeration value="\Mkt Int\OpenSource"/>
                    <xsd:enumeration value="\Mkt Int\Oracle"/>
                    <xsd:enumeration value="\Mkt Int\Pervasive"/>
                    <xsd:enumeration value="\Mkt Int\SAP/BOBJ"/>
                    <xsd:enumeration value="\Mkt Int\SAS/Dataflux"/>
                    <xsd:enumeration value="\Mkt Int\Seeburger"/>
                    <xsd:enumeration value="\Mkt Int\Software AG/WebMethods"/>
                    <xsd:enumeration value="\Mkt Int\Solix"/>
                    <xsd:enumeration value="\Mkt Int\Talend"/>
                    <xsd:enumeration value="\Mkt Int\Teradata"/>
                    <xsd:enumeration value="\Mkt Int\TIBCO"/>
                    <xsd:enumeration value="\Mkt Int\Trillium"/>
                    <xsd:enumeration value="\Mkt Int\Win_Loss"/>
                    <xsd:enumeration value="\Partners"/>
                    <xsd:enumeration value="\Partners\Accenture"/>
                    <xsd:enumeration value="\Partners\Aspen Tech"/>
                    <xsd:enumeration value="\Partners\BearingPnt"/>
                    <xsd:enumeration value="\Partners\Cerner"/>
                    <xsd:enumeration value="\Partners\Cognizant"/>
                    <xsd:enumeration value="\Partners\Deloitte"/>
                    <xsd:enumeration value="\Partners\EMC"/>
                    <xsd:enumeration value="\Partners\HP/EDS"/>
                    <xsd:enumeration value="\Partners\i2"/>
                    <xsd:enumeration value="\Partners\IBM"/>
                    <xsd:enumeration value="\Partners\Infosys"/>
                    <xsd:enumeration value="\Partners\Microstrat"/>
                    <xsd:enumeration value="\Partners\Netezza"/>
                    <xsd:enumeration value="\Partners\Oracle"/>
                    <xsd:enumeration value="\Partners\PricewaterhouseCoopers"/>
                    <xsd:enumeration value="\Partners\salesforce.com"/>
                    <xsd:enumeration value="\Partners\SAP"/>
                    <xsd:enumeration value="\Partners\Sun"/>
                    <xsd:enumeration value="\Partners\TCS"/>
                    <xsd:enumeration value="\Partners\Teradata"/>
                    <xsd:enumeration value="\PR&amp;News"/>
                    <xsd:enumeration value="\PR&amp;News\Awards"/>
                    <xsd:enumeration value="\PR&amp;News\Press Releases"/>
                    <xsd:enumeration value="\PR&amp;News\Top News"/>
                    <xsd:enumeration value="\Pre Sales"/>
                    <xsd:enumeration value="\Pre Sales\POC"/>
                    <xsd:enumeration value="\Pre Sales\Prod Specialists"/>
                    <xsd:enumeration value="\Pre Sales\SC New Hire &amp; Cert"/>
                    <xsd:enumeration value="\Products"/>
                    <xsd:enumeration value="\Products\B2B Data Exchange"/>
                    <xsd:enumeration value="\Products\B2B Data Exchange\B2B Data Exchange"/>
                    <xsd:enumeration value="\Products\B2B Data Exchange\B2B Data Transformation"/>
                    <xsd:enumeration value="\Products\CEP"/>
                    <xsd:enumeration value="\Products\AddressDoctor"/>
                    <xsd:enumeration value="\Products\Data Explorer"/>
                    <xsd:enumeration value="\Products\Data Quality"/>
                    <xsd:enumeration value="\Products\Data Services"/>
                    <xsd:enumeration value="\Products\Identity Resolution"/>
                    <xsd:enumeration value="\Products\ILM"/>
                    <xsd:enumeration value="\Products\ILM\Data Archive"/>
                    <xsd:enumeration value="\Products\ILM\Data Privacy"/>
                    <xsd:enumeration value="\Products\ILM\Data Subset"/>
                    <xsd:enumeration value="\Products\Informatica Cloud"/>
                    <xsd:enumeration value="\Products\Informatica MDM"/>
                    <xsd:enumeration value="\Products\Informatica Platform"/>
                    <xsd:enumeration value="\Products\PowerCenter"/>
                    <xsd:enumeration value="\Products\PowerCenter\PowerCenter AE inc. Metadata Manager"/>
                    <xsd:enumeration value="\Products\PowerCenter\PowerCenter Option- Grid, High Availability, Partitioning"/>
                    <xsd:enumeration value="\Products\PowerCenter\PowerCenter Option- Pushdown Optimization"/>
                    <xsd:enumeration value="\Products\PowerCenter\PowerCenter Option- Unstructured Data"/>
                    <xsd:enumeration value="\Products\PowerCenter\PowerCenter RE"/>
                    <xsd:enumeration value="\Products\PowerCenter\PowerCenter SE"/>
                    <xsd:enumeration value="\Products\PowerExchange"/>
                    <xsd:enumeration value="\Products\PowerExchange\PowerExchange CDC"/>
                    <xsd:enumeration value="\Products\Ultra Messaging"/>
                    <xsd:enumeration value="\Sales Ops &amp; Sys"/>
                    <xsd:enumeration value="\Sales Ops &amp; Sys\Cust Fin"/>
                    <xsd:enumeration value="\Sales Ops &amp; Sys\Finance"/>
                    <xsd:enumeration value="\Sales Ops &amp; Sys\Finance\Credit &amp; Collect"/>
                    <xsd:enumeration value="\Sales Ops &amp; Sys\Finance\Rev Rec"/>
                    <xsd:enumeration value="\Sales Ops &amp; Sys\Inside Sales"/>
                    <xsd:enumeration value="\Sales Ops &amp; Sys\Legal Res"/>
                    <xsd:enumeration value="\Sales Ops &amp; Sys\Legal Res\Channels"/>
                    <xsd:enumeration value="\Sales Ops &amp; Sys\Legal Res\End User Lic Agrmnt"/>
                    <xsd:enumeration value="\Sales Ops &amp; Sys\Legal Res\Exhibit A"/>
                    <xsd:enumeration value="\Sales Ops &amp; Sys\Legal Res\Other"/>
                    <xsd:enumeration value="\Sales Ops &amp; Sys\Legal Res\Pro Serv"/>
                    <xsd:enumeration value="\Sales Ops &amp; Sys\Legal Res\Prod Desc Sched"/>
                    <xsd:enumeration value="\Sales Ops &amp; Sys\Legal Res\Swap"/>
                    <xsd:enumeration value="\Sales Ops &amp; Sys\Legal Res\Trial &amp; Beta"/>
                    <xsd:enumeration value="\Sales Ops &amp; Sys\Pricing2"/>
                    <xsd:enumeration value="\Sales Ops &amp; Sys\RFI &amp; RFP"/>
                    <xsd:enumeration value="\Sales Ops &amp; Sys\Sales Sys"/>
                    <xsd:enumeration value="\Sales Ops &amp; Sys\Sales Sys\iProfiles"/>
                    <xsd:enumeration value="\Sales Ops &amp; Sys\Sales Sys\Oppty Mgt"/>
                    <xsd:enumeration value="\Sales Ops &amp; Sys\Sales Sys\Order Proc"/>
                    <xsd:enumeration value="\Sales Ops &amp; Sys\Sales Sys\PC Basics"/>
                    <xsd:enumeration value="\Sales Ops &amp; Sys\Sales Sys\PwrCafe"/>
                    <xsd:enumeration value="\Sales Ops &amp; Sys\Sales Sys\SalesVision"/>
                    <xsd:enumeration value="\Sales Ops &amp; Sys\Sales Sys\SV Basics"/>
                    <xsd:enumeration value="\Sales Ops &amp; Sys\SOG"/>
                    <xsd:enumeration value="\Sales Training"/>
                    <xsd:enumeration value="\Sales Training\ILT"/>
                    <xsd:enumeration value="\Sales Training\InfoMentis"/>
                    <xsd:enumeration value="\Sales Training\Leadership Forum"/>
                    <xsd:enumeration value="\Sales Training\New Hire"/>
                    <xsd:enumeration value="\Sales Training\Sales Kickoff"/>
                    <xsd:enumeration value="\Sales Training\Sales Kickoff\Breakouts"/>
                    <xsd:enumeration value="\Sales Training\Sales Kickoff\General"/>
                    <xsd:enumeration value="\Sales Training\Sales Kickoff\Sales Aids"/>
                    <xsd:enumeration value="\Sales Training\Sales Tools"/>
                    <xsd:enumeration value="\Sales Training\Sales Tools\Sales Aids"/>
                    <xsd:enumeration value="\Sales Training\Selling @ Informatica"/>
                    <xsd:enumeration value="\Sales Training\Selling Value"/>
                    <xsd:enumeration value="\Sales Training\StraightScoop Webinars"/>
                    <xsd:enumeration value="\Solutions"/>
                    <xsd:enumeration value="\Solutions\Business Initiative\Customer Acquisition &amp; Retention"/>
                    <xsd:enumeration value="\Solutions\Business Initiative\GRC (governance, risk management &amp; compliance)"/>
                    <xsd:enumeration value="\Solutions\Business Initiative\Improve Decision Making"/>
                    <xsd:enumeration value="\Solutions\Business Initiative\Outsource Non Core Functions"/>
                    <xsd:enumeration value="\Solutions\Business Initiative\Mergers &amp; Acquisitions"/>
                    <xsd:enumeration value="\Solutions\Business Initiative\Operational Efficiency"/>
                    <xsd:enumeration value="\Solutions\Industry Solutions"/>
                    <xsd:enumeration value="\Solutions\Industry Solutions\Communications"/>
                    <xsd:enumeration value="\Solutions\Industry Solutions\Energy and Utilities"/>
                    <xsd:enumeration value="\Solutions\Industry Solutions\Financial Services and Insurance"/>
                    <xsd:enumeration value="\Solutions\Industry Solutions\Life Sciences and Healthcare"/>
                    <xsd:enumeration value="\Solutions\Industry Solutions\Manufacturing"/>
                    <xsd:enumeration value="\Solutions\Industry Solutions\Public Sector"/>
                    <xsd:enumeration value="\Solutions\Industry Solutions\Retail"/>
                    <xsd:enumeration value="\Solutions\Industry Solutions\Services"/>
                    <xsd:enumeration value="\Solutions\Industry Solutions\Transportation and Distribution"/>
                    <xsd:enumeration value="\Solutions\IT Project"/>
                    <xsd:enumeration value="\Solutions\IT Project\Application ILM"/>
                    <xsd:enumeration value="\Solutions\IT Project\B2B Data Exchange"/>
                    <xsd:enumeration value="\Solutions\IT Project\Cloud Data Integration"/>
                    <xsd:enumeration value="\Solutions\IT Project\Data Migration/Consolidation"/>
                    <xsd:enumeration value="\Solutions\IT Project\Identity Resolution"/>
                    <xsd:enumeration value="\Solutions\IT Project\Data Quality"/>
                    <xsd:enumeration value="\Solutions\IT Project\Data Synchronization/Replication"/>
                    <xsd:enumeration value="\Solutions\IT Project\Data Warehousing"/>
                    <xsd:enumeration value="\Solutions\IT Project\Master Data Management"/>
                    <xsd:enumeration value="\Solutions\IT Project\Operational Data Integration"/>
                    <xsd:enumeration value="\Solutions\IT Project\Operational Intelligence"/>
                    <xsd:enumeration value="\Solutions\Strategic IT Initiatives\Data Governance"/>
                    <xsd:enumeration value="\Solutions\Strategic IT Initiatives\Data Services/SOA"/>
                    <xsd:enumeration value="\Solutions\Strategic IT Initiatives\ICC/Lean Integration"/>
                    <xsd:enumeration value="\Svcs &amp; Suppt"/>
                    <xsd:enumeration value="\Svcs &amp; Suppt\GES"/>
                    <xsd:enumeration value="\Svcs &amp; Suppt\Global Cust Suppt"/>
                    <xsd:enumeration value="\Svcs &amp; Suppt\IPS"/>
                    <xsd:enumeration value="\Svcs &amp; Suppt\IPS\Offerings_Industry"/>
                    <xsd:enumeration value="\Svcs &amp; Suppt\IPS\Offerings_Industry\Public Sector"/>
                    <xsd:enumeration value="\Svcs &amp; Suppt\IPS\Products"/>
                    <xsd:enumeration value="\Svcs &amp; Suppt\IPS\Products\b2b"/>
                    <xsd:enumeration value="\Svcs &amp; Suppt\IPS\Products\data_explorer"/>
                    <xsd:enumeration value="\Svcs &amp; Suppt\IPS\Products\data_quality"/>
                    <xsd:enumeration value="\Svcs &amp; Suppt\IPS\Products\metadata_manager"/>
                    <xsd:enumeration value="\Svcs &amp; Suppt\IPS\Products\powercenter"/>
                    <xsd:enumeration value="\Svcs &amp; Suppt\IPS\Products\powerexchange"/>
                    <xsd:enumeration value="\Svcs &amp; Suppt\IPS\Solutions"/>
                    <xsd:enumeration value="\Svcs &amp; Suppt\IPS\Solutions\b2b"/>
                    <xsd:enumeration value="\Svcs &amp; Suppt\IPS\Solutions\data_governance"/>
                    <xsd:enumeration value="\Svcs &amp; Suppt\IPS\Solutions\data_migration"/>
                    <xsd:enumeration value="\Svcs &amp; Suppt\IPS\Solutions\data_quality"/>
                    <xsd:enumeration value="\Svcs &amp; Suppt\IPS\Solutions\data_services_soa"/>
                    <xsd:enumeration value="\Svcs &amp; Suppt\IPS\Solutions\data_sync"/>
                    <xsd:enumeration value="\Svcs &amp; Suppt\IPS\Solutions\data_warehouse"/>
                    <xsd:enumeration value="\Svcs &amp; Suppt\IPS\Solutions\icc"/>
                    <xsd:enumeration value="\Svcs &amp; Suppt\IPS\Solutions\master_data"/>
                    <xsd:enumeration value="\Svcs &amp; Suppt\IPS\Solutions\misc"/>
                    <xsd:enumeration value="\Svcs &amp; Suppt\IPS\velocity"/>
                    <xsd:enumeration value="\Svcs &amp; Suppt\Pro Svcs"/>
                    <xsd:enumeration value="\Svcs &amp; Suppt\TAM"/>
                  </xsd:restriction>
                </xsd:simple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2A6E83F4-42AB-4D0F-8D36-46730532EED7}">
  <ds:schemaRefs>
    <ds:schemaRef ds:uri="c7fab30f-f87a-4a62-a74a-5d4eb4f91714"/>
    <ds:schemaRef ds:uri="http://purl.org/dc/terms/"/>
    <ds:schemaRef ds:uri="http://schemas.microsoft.com/office/2006/documentManagement/types"/>
    <ds:schemaRef ds:uri="http://schemas.microsoft.com/office/2006/metadata/properties"/>
    <ds:schemaRef ds:uri="4615d184-51ad-4137-9fa4-83e257a96da6"/>
    <ds:schemaRef ds:uri="http://purl.org/dc/dcmitype/"/>
    <ds:schemaRef ds:uri="http://purl.org/dc/elements/1.1/"/>
    <ds:schemaRef ds:uri="http://www.w3.org/XML/1998/namespace"/>
    <ds:schemaRef ds:uri="http://schemas.openxmlformats.org/package/2006/metadata/core-properties"/>
  </ds:schemaRefs>
</ds:datastoreItem>
</file>

<file path=customXml/itemProps2.xml><?xml version="1.0" encoding="utf-8"?>
<ds:datastoreItem xmlns:ds="http://schemas.openxmlformats.org/officeDocument/2006/customXml" ds:itemID="{FC1D42D0-D2FC-439E-BF64-EA4CC8510A0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615d184-51ad-4137-9fa4-83e257a96da6"/>
    <ds:schemaRef ds:uri="c7fab30f-f87a-4a62-a74a-5d4eb4f91714"/>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customXml/itemProps3.xml><?xml version="1.0" encoding="utf-8"?>
<ds:datastoreItem xmlns:ds="http://schemas.openxmlformats.org/officeDocument/2006/customXml" ds:itemID="{9B7E999E-D136-41D5-984F-E1CC4DC8050C}">
  <ds:schemaRefs>
    <ds:schemaRef ds:uri="http://schemas.microsoft.com/sharepoint/v3/contenttype/forms"/>
  </ds:schemaRefs>
</ds:datastoreItem>
</file>

<file path=customXml/itemProps4.xml><?xml version="1.0" encoding="utf-8"?>
<ds:datastoreItem xmlns:ds="http://schemas.openxmlformats.org/officeDocument/2006/customXml" ds:itemID="{F3F4D7D1-FEC3-4E82-8EFF-3F49014D1A49}">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12889</TotalTime>
  <Words>2461</Words>
  <Application>Microsoft Office PowerPoint</Application>
  <PresentationFormat>On-screen Show (4:3)</PresentationFormat>
  <Paragraphs>613</Paragraphs>
  <Slides>74</Slides>
  <Notes>65</Notes>
  <HiddenSlides>11</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74</vt:i4>
      </vt:variant>
    </vt:vector>
  </HeadingPairs>
  <TitlesOfParts>
    <vt:vector size="77" baseType="lpstr">
      <vt:lpstr>Blank Presentation</vt:lpstr>
      <vt:lpstr>Worksheet</vt:lpstr>
      <vt:lpstr>Visio</vt:lpstr>
      <vt:lpstr>Informatica MDM - Multidomain</vt:lpstr>
      <vt:lpstr>Agenda</vt:lpstr>
      <vt:lpstr>Informatica The #1 Independent Leader in Data Integration</vt:lpstr>
      <vt:lpstr>Proven Technology Leadership</vt:lpstr>
      <vt:lpstr>Informatica Platform Automate The Data Integration Lifecycle To Gain A Competitive Advantage</vt:lpstr>
      <vt:lpstr>Agenda</vt:lpstr>
      <vt:lpstr>Key MDM Partner Solution Offerings</vt:lpstr>
      <vt:lpstr>Agenda</vt:lpstr>
      <vt:lpstr>PowerPoint Presentation</vt:lpstr>
      <vt:lpstr>Informatica MDM Core Capabilities</vt:lpstr>
      <vt:lpstr>Informatica – Universal MDM</vt:lpstr>
      <vt:lpstr>Multi-Deployment Wherever, Whenever, However…</vt:lpstr>
      <vt:lpstr>Agenda</vt:lpstr>
      <vt:lpstr>Vendor – Competitive Summary</vt:lpstr>
      <vt:lpstr>PowerPoint Presentation</vt:lpstr>
      <vt:lpstr>Counterparty Reference Data</vt:lpstr>
      <vt:lpstr>Counterparty</vt:lpstr>
      <vt:lpstr>Managing Counterparty Reference Data with Informatica MDM</vt:lpstr>
      <vt:lpstr>PowerPoint Presentation</vt:lpstr>
      <vt:lpstr>Agenda</vt:lpstr>
      <vt:lpstr>PowerPoint Presentation</vt:lpstr>
      <vt:lpstr>Agenda</vt:lpstr>
      <vt:lpstr>MDM - Enablement</vt:lpstr>
      <vt:lpstr>Agenda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Informatica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Informatica PowerPoint Template</dc:title>
  <dc:creator>Informatica</dc:creator>
  <cp:lastModifiedBy>Moynihan, Colm</cp:lastModifiedBy>
  <cp:revision>380</cp:revision>
  <cp:lastPrinted>2012-02-01T08:52:07Z</cp:lastPrinted>
  <dcterms:created xsi:type="dcterms:W3CDTF">2003-09-12T17:04:44Z</dcterms:created>
  <dcterms:modified xsi:type="dcterms:W3CDTF">2012-02-13T15:41:12Z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PSDescription">
    <vt:lpwstr/>
  </property>
  <property fmtid="{D5CDD505-2E9C-101B-9397-08002B2CF9AE}" pid="3" name="Owner">
    <vt:lpwstr/>
  </property>
  <property fmtid="{D5CDD505-2E9C-101B-9397-08002B2CF9AE}" pid="4" name="flag">
    <vt:lpwstr/>
  </property>
  <property fmtid="{D5CDD505-2E9C-101B-9397-08002B2CF9AE}" pid="5" name="ContentType">
    <vt:lpwstr>SP_SALES_TOOL</vt:lpwstr>
  </property>
  <property fmtid="{D5CDD505-2E9C-101B-9397-08002B2CF9AE}" pid="6" name="Status">
    <vt:lpwstr/>
  </property>
  <property fmtid="{D5CDD505-2E9C-101B-9397-08002B2CF9AE}" pid="7" name="display_urn:schemas-microsoft-com:office:office#SP_DOC_PUBLISHER">
    <vt:lpwstr>Mallory, Cheri</vt:lpwstr>
  </property>
  <property fmtid="{D5CDD505-2E9C-101B-9397-08002B2CF9AE}" pid="8" name="display_urn:schemas-microsoft-com:office:office#SP_DOC_OWNER">
    <vt:lpwstr>Mallory, Cheri</vt:lpwstr>
  </property>
  <property fmtid="{D5CDD505-2E9C-101B-9397-08002B2CF9AE}" pid="9" name="Subject">
    <vt:lpwstr/>
  </property>
  <property fmtid="{D5CDD505-2E9C-101B-9397-08002B2CF9AE}" pid="10" name="_Author">
    <vt:lpwstr>Informatica</vt:lpwstr>
  </property>
  <property fmtid="{D5CDD505-2E9C-101B-9397-08002B2CF9AE}" pid="11" name="_Category">
    <vt:lpwstr/>
  </property>
  <property fmtid="{D5CDD505-2E9C-101B-9397-08002B2CF9AE}" pid="12" name="Slides">
    <vt:lpwstr>28</vt:lpwstr>
  </property>
  <property fmtid="{D5CDD505-2E9C-101B-9397-08002B2CF9AE}" pid="13" name="Categories">
    <vt:lpwstr/>
  </property>
  <property fmtid="{D5CDD505-2E9C-101B-9397-08002B2CF9AE}" pid="14" name="Approval Level">
    <vt:lpwstr/>
  </property>
  <property fmtid="{D5CDD505-2E9C-101B-9397-08002B2CF9AE}" pid="15" name="_Comments">
    <vt:lpwstr/>
  </property>
  <property fmtid="{D5CDD505-2E9C-101B-9397-08002B2CF9AE}" pid="16" name="Assigned To">
    <vt:lpwstr/>
  </property>
  <property fmtid="{D5CDD505-2E9C-101B-9397-08002B2CF9AE}" pid="17" name="Keywords">
    <vt:lpwstr/>
  </property>
</Properties>
</file>